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52" r:id="rId1"/>
  </p:sldMasterIdLst>
  <p:notesMasterIdLst>
    <p:notesMasterId r:id="rId42"/>
  </p:notesMasterIdLst>
  <p:handoutMasterIdLst>
    <p:handoutMasterId r:id="rId43"/>
  </p:handoutMasterIdLst>
  <p:sldIdLst>
    <p:sldId id="256" r:id="rId2"/>
    <p:sldId id="260" r:id="rId3"/>
    <p:sldId id="257" r:id="rId4"/>
    <p:sldId id="264" r:id="rId5"/>
    <p:sldId id="265" r:id="rId6"/>
    <p:sldId id="298" r:id="rId7"/>
    <p:sldId id="266" r:id="rId8"/>
    <p:sldId id="268" r:id="rId9"/>
    <p:sldId id="269" r:id="rId10"/>
    <p:sldId id="296" r:id="rId11"/>
    <p:sldId id="270" r:id="rId12"/>
    <p:sldId id="267" r:id="rId13"/>
    <p:sldId id="262" r:id="rId14"/>
    <p:sldId id="263" r:id="rId15"/>
    <p:sldId id="271" r:id="rId16"/>
    <p:sldId id="272" r:id="rId17"/>
    <p:sldId id="273" r:id="rId18"/>
    <p:sldId id="279" r:id="rId19"/>
    <p:sldId id="278" r:id="rId20"/>
    <p:sldId id="275" r:id="rId21"/>
    <p:sldId id="276" r:id="rId22"/>
    <p:sldId id="274" r:id="rId23"/>
    <p:sldId id="277" r:id="rId24"/>
    <p:sldId id="280" r:id="rId25"/>
    <p:sldId id="284" r:id="rId26"/>
    <p:sldId id="299" r:id="rId27"/>
    <p:sldId id="285" r:id="rId28"/>
    <p:sldId id="283" r:id="rId29"/>
    <p:sldId id="281" r:id="rId30"/>
    <p:sldId id="282" r:id="rId31"/>
    <p:sldId id="286" r:id="rId32"/>
    <p:sldId id="287" r:id="rId33"/>
    <p:sldId id="289" r:id="rId34"/>
    <p:sldId id="290" r:id="rId35"/>
    <p:sldId id="288" r:id="rId36"/>
    <p:sldId id="291" r:id="rId37"/>
    <p:sldId id="292" r:id="rId38"/>
    <p:sldId id="294" r:id="rId39"/>
    <p:sldId id="295" r:id="rId40"/>
    <p:sldId id="293" r:id="rId4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7574" autoAdjust="0"/>
  </p:normalViewPr>
  <p:slideViewPr>
    <p:cSldViewPr>
      <p:cViewPr varScale="1">
        <p:scale>
          <a:sx n="63" d="100"/>
          <a:sy n="63" d="100"/>
        </p:scale>
        <p:origin x="-684" y="-9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19B38B52-5C51-4566-A331-BB58B006CF52}" type="datetimeFigureOut">
              <a:rPr lang="en-US" smtClean="0"/>
              <a:t>8/16/2013</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0510D6CB-A7AB-4943-9A68-0EE00A4A73E0}" type="slidenum">
              <a:rPr lang="en-US" smtClean="0"/>
              <a:t>‹#›</a:t>
            </a:fld>
            <a:endParaRPr lang="en-US"/>
          </a:p>
        </p:txBody>
      </p:sp>
    </p:spTree>
    <p:extLst>
      <p:ext uri="{BB962C8B-B14F-4D97-AF65-F5344CB8AC3E}">
        <p14:creationId xmlns:p14="http://schemas.microsoft.com/office/powerpoint/2010/main" val="15794022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40BC2EB-752F-4593-8DD4-03AE9C06177A}" type="datetimeFigureOut">
              <a:rPr lang="en-US" smtClean="0"/>
              <a:t>8/16/2013</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E8A93212-7EFE-4159-8925-A2442782499C}" type="slidenum">
              <a:rPr lang="en-US" smtClean="0"/>
              <a:t>‹#›</a:t>
            </a:fld>
            <a:endParaRPr lang="en-US"/>
          </a:p>
        </p:txBody>
      </p:sp>
    </p:spTree>
    <p:extLst>
      <p:ext uri="{BB962C8B-B14F-4D97-AF65-F5344CB8AC3E}">
        <p14:creationId xmlns:p14="http://schemas.microsoft.com/office/powerpoint/2010/main" val="33891401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9E8594E-71AA-4469-9BD1-7349B749090C}" type="datetime1">
              <a:rPr lang="en-US" smtClean="0"/>
              <a:t>8/16/2013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F394ED-C83B-48CE-BD27-1442A7AEAE53}" type="slidenum">
              <a:rPr lang="en-US" smtClean="0"/>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496DF8-B1EA-4E43-949A-870E38FFB332}" type="datetime1">
              <a:rPr lang="en-US" smtClean="0"/>
              <a:t>8/16/2013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F394ED-C83B-48CE-BD27-1442A7AEAE53}"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771992E-6E8D-447A-B862-51F12BFFB6AD}" type="datetime1">
              <a:rPr lang="en-US" smtClean="0"/>
              <a:t>8/16/2013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F394ED-C83B-48CE-BD27-1442A7AEAE53}"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761A2A0-DC34-45E2-A780-F794DD224BCF}" type="datetime1">
              <a:rPr lang="en-US" smtClean="0"/>
              <a:t>8/16/2013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F394ED-C83B-48CE-BD27-1442A7AEAE53}"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0FCAD60-455C-4308-BAF2-EBE31CC01D02}" type="datetime1">
              <a:rPr lang="en-US" smtClean="0"/>
              <a:t>8/16/2013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F394ED-C83B-48CE-BD27-1442A7AEAE53}" type="slidenum">
              <a:rPr lang="en-US" smtClean="0"/>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A50F6F2-9D78-49F5-8911-ECA9D2BD9502}" type="datetime1">
              <a:rPr lang="en-US" smtClean="0"/>
              <a:t>8/16/2013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F394ED-C83B-48CE-BD27-1442A7AEAE53}"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633D601-02AB-4087-B26A-3F5D99156573}" type="datetime1">
              <a:rPr lang="en-US" smtClean="0"/>
              <a:t>8/16/2013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F394ED-C83B-48CE-BD27-1442A7AEAE53}" type="slidenum">
              <a:rPr lang="en-US" smtClean="0"/>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4A79122-AEF5-4590-B4D5-231BEDE008CD}" type="datetime1">
              <a:rPr lang="en-US" smtClean="0"/>
              <a:t>8/16/2013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F394ED-C83B-48CE-BD27-1442A7AEAE53}"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02E3E2-2D09-4621-BA75-D7446E8BC281}" type="datetime1">
              <a:rPr lang="en-US" smtClean="0"/>
              <a:t>8/16/2013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F394ED-C83B-48CE-BD27-1442A7AEAE53}"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06CF80E-997A-45FD-85DE-1EC32E6F9016}" type="datetime1">
              <a:rPr lang="en-US" smtClean="0"/>
              <a:t>8/16/2013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F394ED-C83B-48CE-BD27-1442A7AEAE53}" type="slidenum">
              <a:rPr lang="en-US" smtClean="0"/>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A38665C-61C6-47C9-8FFD-541E487ED99A}" type="datetime1">
              <a:rPr lang="en-US" smtClean="0"/>
              <a:t>8/16/2013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F394ED-C83B-48CE-BD27-1442A7AEAE53}"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3A86BE61-A687-463D-80DE-059283F9458A}" type="datetime1">
              <a:rPr lang="en-US" smtClean="0"/>
              <a:t>8/16/2013</a:t>
            </a:fld>
            <a:endParaRPr 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08F394ED-C83B-48CE-BD27-1442A7AEAE53}"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hf hdr="0" ftr="0" dt="0"/>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hyperlink" Target="mailto:margaret.mackinnon@alaska.gov" TargetMode="External"/><Relationship Id="rId2" Type="http://schemas.openxmlformats.org/officeDocument/2006/relationships/hyperlink" Target="http://education.alaska.gov/nclb/esea.html" TargetMode="External"/><Relationship Id="rId1" Type="http://schemas.openxmlformats.org/officeDocument/2006/relationships/slideLayout" Target="../slideLayouts/slideLayout2.xml"/><Relationship Id="rId5" Type="http://schemas.openxmlformats.org/officeDocument/2006/relationships/hyperlink" Target="mailto:paul.prussing@alaska.gov" TargetMode="External"/><Relationship Id="rId4" Type="http://schemas.openxmlformats.org/officeDocument/2006/relationships/hyperlink" Target="mailto:erik.mccormick@alaska.gov"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ESEA FLEXIBILITY WAIVER</a:t>
            </a:r>
            <a:endParaRPr lang="en-US" dirty="0"/>
          </a:p>
        </p:txBody>
      </p:sp>
      <p:sp>
        <p:nvSpPr>
          <p:cNvPr id="3" name="Subtitle 2"/>
          <p:cNvSpPr>
            <a:spLocks noGrp="1"/>
          </p:cNvSpPr>
          <p:nvPr>
            <p:ph type="subTitle" idx="1"/>
          </p:nvPr>
        </p:nvSpPr>
        <p:spPr>
          <a:xfrm>
            <a:off x="685800" y="3505200"/>
            <a:ext cx="7620000" cy="2667000"/>
          </a:xfrm>
        </p:spPr>
        <p:txBody>
          <a:bodyPr>
            <a:normAutofit lnSpcReduction="10000"/>
          </a:bodyPr>
          <a:lstStyle/>
          <a:p>
            <a:r>
              <a:rPr lang="en-US" sz="3200" b="1" dirty="0" smtClean="0"/>
              <a:t>Principle 2 – Accountability System</a:t>
            </a:r>
          </a:p>
          <a:p>
            <a:r>
              <a:rPr lang="en-US" b="1" dirty="0" smtClean="0"/>
              <a:t>Alaska’s Proposal</a:t>
            </a:r>
          </a:p>
          <a:p>
            <a:r>
              <a:rPr lang="en-US" b="1" dirty="0" smtClean="0"/>
              <a:t>September 6, 2012</a:t>
            </a:r>
          </a:p>
          <a:p>
            <a:endParaRPr lang="en-US" b="1" dirty="0"/>
          </a:p>
          <a:p>
            <a:r>
              <a:rPr lang="en-US" b="1" dirty="0" smtClean="0"/>
              <a:t>Alaska Department of Education &amp; Early Development</a:t>
            </a:r>
            <a:endParaRPr lang="en-US" b="1" dirty="0"/>
          </a:p>
        </p:txBody>
      </p:sp>
    </p:spTree>
    <p:extLst>
      <p:ext uri="{BB962C8B-B14F-4D97-AF65-F5344CB8AC3E}">
        <p14:creationId xmlns:p14="http://schemas.microsoft.com/office/powerpoint/2010/main" val="37100496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Graduation Rate for Small Schools</a:t>
            </a:r>
            <a:endParaRPr lang="en-US" dirty="0"/>
          </a:p>
        </p:txBody>
      </p:sp>
      <p:sp>
        <p:nvSpPr>
          <p:cNvPr id="3" name="Content Placeholder 2"/>
          <p:cNvSpPr>
            <a:spLocks noGrp="1"/>
          </p:cNvSpPr>
          <p:nvPr>
            <p:ph idx="1"/>
          </p:nvPr>
        </p:nvSpPr>
        <p:spPr/>
        <p:txBody>
          <a:bodyPr>
            <a:normAutofit fontScale="92500"/>
          </a:bodyPr>
          <a:lstStyle/>
          <a:p>
            <a:r>
              <a:rPr lang="en-US" dirty="0"/>
              <a:t>For schools that have 25 or fewer students in the cohort (the denominator of the fraction used to compute the graduation rate), the school will receive points on the graduation indicator based on aggregated graduation rate data for up to three consecutive years, including the current year, so that the aggregated cohort (denominator of the fraction) is larger than 25. For schools that have insufficient data to make a graduation rate determination with a cohort of at least 25 students over three consecutive years, and the cohort for the current year is two or fewer, the school will receive 50 points on the graduation rate indicator if the graduation rate for four consecutive years, including the current year, demonstrates progress of at least 3%.</a:t>
            </a:r>
            <a:br>
              <a:rPr lang="en-US" dirty="0"/>
            </a:br>
            <a:endParaRPr lang="en-US" dirty="0"/>
          </a:p>
        </p:txBody>
      </p:sp>
      <p:sp>
        <p:nvSpPr>
          <p:cNvPr id="4" name="Slide Number Placeholder 3"/>
          <p:cNvSpPr>
            <a:spLocks noGrp="1"/>
          </p:cNvSpPr>
          <p:nvPr>
            <p:ph type="sldNum" sz="quarter" idx="12"/>
          </p:nvPr>
        </p:nvSpPr>
        <p:spPr/>
        <p:txBody>
          <a:bodyPr/>
          <a:lstStyle/>
          <a:p>
            <a:fld id="{08F394ED-C83B-48CE-BD27-1442A7AEAE53}" type="slidenum">
              <a:rPr lang="en-US" smtClean="0"/>
              <a:t>10</a:t>
            </a:fld>
            <a:endParaRPr lang="en-US"/>
          </a:p>
        </p:txBody>
      </p:sp>
    </p:spTree>
    <p:extLst>
      <p:ext uri="{BB962C8B-B14F-4D97-AF65-F5344CB8AC3E}">
        <p14:creationId xmlns:p14="http://schemas.microsoft.com/office/powerpoint/2010/main" val="36769197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College &amp; Career Ready Indicator</a:t>
            </a:r>
            <a:endParaRPr lang="en-US" dirty="0"/>
          </a:p>
        </p:txBody>
      </p:sp>
      <p:sp>
        <p:nvSpPr>
          <p:cNvPr id="3" name="Content Placeholder 2"/>
          <p:cNvSpPr>
            <a:spLocks noGrp="1"/>
          </p:cNvSpPr>
          <p:nvPr>
            <p:ph idx="1"/>
          </p:nvPr>
        </p:nvSpPr>
        <p:spPr/>
        <p:txBody>
          <a:bodyPr/>
          <a:lstStyle/>
          <a:p>
            <a:pPr marL="182880" lvl="1"/>
            <a:r>
              <a:rPr lang="en-US" dirty="0"/>
              <a:t>Points earned for each certificate/score level as </a:t>
            </a:r>
            <a:r>
              <a:rPr lang="en-US" dirty="0" smtClean="0"/>
              <a:t>shown – ACT &amp; SAT scores levels align with APS scholarship levels</a:t>
            </a:r>
            <a:endParaRPr lang="en-US" dirty="0"/>
          </a:p>
          <a:p>
            <a:pPr marL="182880" lvl="1"/>
            <a:r>
              <a:rPr lang="en-US" dirty="0"/>
              <a:t># students tested (current 12</a:t>
            </a:r>
            <a:r>
              <a:rPr lang="en-US" baseline="30000" dirty="0"/>
              <a:t>th</a:t>
            </a:r>
            <a:r>
              <a:rPr lang="en-US" dirty="0"/>
              <a:t> graders tested in either 11</a:t>
            </a:r>
            <a:r>
              <a:rPr lang="en-US" baseline="30000" dirty="0"/>
              <a:t>th</a:t>
            </a:r>
            <a:r>
              <a:rPr lang="en-US" dirty="0"/>
              <a:t> and/or 12</a:t>
            </a:r>
            <a:r>
              <a:rPr lang="en-US" baseline="30000" dirty="0"/>
              <a:t>th</a:t>
            </a:r>
            <a:r>
              <a:rPr lang="en-US" dirty="0"/>
              <a:t> grades) in any WorkKeys, ACT, or SAT assessment</a:t>
            </a:r>
          </a:p>
          <a:p>
            <a:r>
              <a:rPr lang="en-US" sz="2000" dirty="0"/>
              <a:t>% calculated based on total number of points earned divided by number of students </a:t>
            </a:r>
            <a:r>
              <a:rPr lang="en-US" sz="2000" dirty="0" smtClean="0"/>
              <a:t>tested</a:t>
            </a:r>
          </a:p>
          <a:p>
            <a:endParaRPr lang="en-US" dirty="0"/>
          </a:p>
        </p:txBody>
      </p:sp>
      <p:sp>
        <p:nvSpPr>
          <p:cNvPr id="5" name="Slide Number Placeholder 4"/>
          <p:cNvSpPr>
            <a:spLocks noGrp="1"/>
          </p:cNvSpPr>
          <p:nvPr>
            <p:ph type="sldNum" sz="quarter" idx="12"/>
          </p:nvPr>
        </p:nvSpPr>
        <p:spPr/>
        <p:txBody>
          <a:bodyPr/>
          <a:lstStyle/>
          <a:p>
            <a:fld id="{08F394ED-C83B-48CE-BD27-1442A7AEAE53}" type="slidenum">
              <a:rPr lang="en-US" smtClean="0"/>
              <a:t>11</a:t>
            </a:fld>
            <a:endParaRPr lang="en-US"/>
          </a:p>
        </p:txBody>
      </p:sp>
      <p:graphicFrame>
        <p:nvGraphicFramePr>
          <p:cNvPr id="9" name="Table 8"/>
          <p:cNvGraphicFramePr>
            <a:graphicFrameLocks noGrp="1"/>
          </p:cNvGraphicFramePr>
          <p:nvPr>
            <p:extLst>
              <p:ext uri="{D42A27DB-BD31-4B8C-83A1-F6EECF244321}">
                <p14:modId xmlns:p14="http://schemas.microsoft.com/office/powerpoint/2010/main" val="1059403118"/>
              </p:ext>
            </p:extLst>
          </p:nvPr>
        </p:nvGraphicFramePr>
        <p:xfrm>
          <a:off x="1676400" y="3886200"/>
          <a:ext cx="5867400" cy="1752600"/>
        </p:xfrm>
        <a:graphic>
          <a:graphicData uri="http://schemas.openxmlformats.org/drawingml/2006/table">
            <a:tbl>
              <a:tblPr firstRow="1" firstCol="1" bandRow="1"/>
              <a:tblGrid>
                <a:gridCol w="2145837"/>
                <a:gridCol w="1187733"/>
                <a:gridCol w="1266915"/>
                <a:gridCol w="1266915"/>
              </a:tblGrid>
              <a:tr h="438150">
                <a:tc>
                  <a:txBody>
                    <a:bodyPr/>
                    <a:lstStyle/>
                    <a:p>
                      <a:pPr marL="0" marR="0" algn="ctr">
                        <a:lnSpc>
                          <a:spcPct val="115000"/>
                        </a:lnSpc>
                        <a:spcBef>
                          <a:spcPts val="0"/>
                        </a:spcBef>
                        <a:spcAft>
                          <a:spcPts val="0"/>
                        </a:spcAft>
                      </a:pPr>
                      <a:r>
                        <a:rPr lang="en-US" sz="1600" b="1" dirty="0">
                          <a:solidFill>
                            <a:srgbClr val="000000"/>
                          </a:solidFill>
                          <a:effectLst/>
                          <a:latin typeface="Calibri"/>
                          <a:ea typeface="Calibri"/>
                          <a:cs typeface="Calibri"/>
                        </a:rPr>
                        <a:t>WorkKeys Certificate</a:t>
                      </a:r>
                      <a:endParaRPr lang="en-US" sz="16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b="1">
                          <a:solidFill>
                            <a:srgbClr val="000000"/>
                          </a:solidFill>
                          <a:effectLst/>
                          <a:latin typeface="Calibri"/>
                          <a:ea typeface="Calibri"/>
                          <a:cs typeface="Calibri"/>
                        </a:rPr>
                        <a:t>ACT Score</a:t>
                      </a:r>
                      <a:endParaRPr lang="en-US" sz="16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b="1">
                          <a:solidFill>
                            <a:srgbClr val="000000"/>
                          </a:solidFill>
                          <a:effectLst/>
                          <a:latin typeface="Calibri"/>
                          <a:ea typeface="Calibri"/>
                          <a:cs typeface="Calibri"/>
                        </a:rPr>
                        <a:t>SAT Score</a:t>
                      </a:r>
                      <a:endParaRPr lang="en-US" sz="16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b="1">
                          <a:solidFill>
                            <a:srgbClr val="000000"/>
                          </a:solidFill>
                          <a:effectLst/>
                          <a:latin typeface="Calibri"/>
                          <a:ea typeface="Calibri"/>
                          <a:cs typeface="Calibri"/>
                        </a:rPr>
                        <a:t>Points</a:t>
                      </a:r>
                      <a:endParaRPr lang="en-US" sz="16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8150">
                <a:tc>
                  <a:txBody>
                    <a:bodyPr/>
                    <a:lstStyle/>
                    <a:p>
                      <a:pPr marL="0" marR="0" algn="ctr">
                        <a:lnSpc>
                          <a:spcPct val="115000"/>
                        </a:lnSpc>
                        <a:spcBef>
                          <a:spcPts val="0"/>
                        </a:spcBef>
                        <a:spcAft>
                          <a:spcPts val="0"/>
                        </a:spcAft>
                      </a:pPr>
                      <a:r>
                        <a:rPr lang="en-US" sz="1600" dirty="0">
                          <a:solidFill>
                            <a:srgbClr val="000000"/>
                          </a:solidFill>
                          <a:effectLst/>
                          <a:latin typeface="Calibri"/>
                          <a:ea typeface="Calibri"/>
                          <a:cs typeface="Calibri"/>
                        </a:rPr>
                        <a:t>Gold or Platinum</a:t>
                      </a:r>
                      <a:endParaRPr lang="en-US" sz="16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dirty="0">
                          <a:solidFill>
                            <a:srgbClr val="000000"/>
                          </a:solidFill>
                          <a:effectLst/>
                          <a:latin typeface="Calibri"/>
                          <a:ea typeface="Calibri"/>
                          <a:cs typeface="Calibri"/>
                        </a:rPr>
                        <a:t>25</a:t>
                      </a:r>
                      <a:endParaRPr lang="en-US" sz="16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a:solidFill>
                            <a:srgbClr val="000000"/>
                          </a:solidFill>
                          <a:effectLst/>
                          <a:latin typeface="Calibri"/>
                          <a:ea typeface="Calibri"/>
                          <a:cs typeface="Calibri"/>
                        </a:rPr>
                        <a:t>1680</a:t>
                      </a:r>
                      <a:endParaRPr lang="en-US" sz="16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a:solidFill>
                            <a:srgbClr val="000000"/>
                          </a:solidFill>
                          <a:effectLst/>
                          <a:latin typeface="Calibri"/>
                          <a:ea typeface="Calibri"/>
                          <a:cs typeface="Calibri"/>
                        </a:rPr>
                        <a:t>100</a:t>
                      </a:r>
                      <a:endParaRPr lang="en-US" sz="16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8150">
                <a:tc>
                  <a:txBody>
                    <a:bodyPr/>
                    <a:lstStyle/>
                    <a:p>
                      <a:pPr marL="0" marR="0" algn="ctr">
                        <a:lnSpc>
                          <a:spcPct val="115000"/>
                        </a:lnSpc>
                        <a:spcBef>
                          <a:spcPts val="0"/>
                        </a:spcBef>
                        <a:spcAft>
                          <a:spcPts val="0"/>
                        </a:spcAft>
                      </a:pPr>
                      <a:r>
                        <a:rPr lang="en-US" sz="1600">
                          <a:solidFill>
                            <a:srgbClr val="000000"/>
                          </a:solidFill>
                          <a:effectLst/>
                          <a:latin typeface="Calibri"/>
                          <a:ea typeface="Calibri"/>
                          <a:cs typeface="Calibri"/>
                        </a:rPr>
                        <a:t>Silver</a:t>
                      </a:r>
                      <a:endParaRPr lang="en-US" sz="16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a:solidFill>
                            <a:srgbClr val="000000"/>
                          </a:solidFill>
                          <a:effectLst/>
                          <a:latin typeface="Calibri"/>
                          <a:ea typeface="Calibri"/>
                          <a:cs typeface="Calibri"/>
                        </a:rPr>
                        <a:t>23</a:t>
                      </a:r>
                      <a:endParaRPr lang="en-US" sz="16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dirty="0">
                          <a:solidFill>
                            <a:srgbClr val="000000"/>
                          </a:solidFill>
                          <a:effectLst/>
                          <a:latin typeface="Calibri"/>
                          <a:ea typeface="Calibri"/>
                          <a:cs typeface="Calibri"/>
                        </a:rPr>
                        <a:t>1560</a:t>
                      </a:r>
                      <a:endParaRPr lang="en-US" sz="16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dirty="0">
                          <a:solidFill>
                            <a:srgbClr val="000000"/>
                          </a:solidFill>
                          <a:effectLst/>
                          <a:latin typeface="Calibri"/>
                          <a:ea typeface="Calibri"/>
                          <a:cs typeface="Calibri"/>
                        </a:rPr>
                        <a:t>95</a:t>
                      </a:r>
                      <a:endParaRPr lang="en-US" sz="16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8150">
                <a:tc>
                  <a:txBody>
                    <a:bodyPr/>
                    <a:lstStyle/>
                    <a:p>
                      <a:pPr marL="0" marR="0" algn="ctr">
                        <a:lnSpc>
                          <a:spcPct val="115000"/>
                        </a:lnSpc>
                        <a:spcBef>
                          <a:spcPts val="0"/>
                        </a:spcBef>
                        <a:spcAft>
                          <a:spcPts val="0"/>
                        </a:spcAft>
                      </a:pPr>
                      <a:r>
                        <a:rPr lang="en-US" sz="1600">
                          <a:solidFill>
                            <a:srgbClr val="000000"/>
                          </a:solidFill>
                          <a:effectLst/>
                          <a:latin typeface="Calibri"/>
                          <a:ea typeface="Calibri"/>
                          <a:cs typeface="Calibri"/>
                        </a:rPr>
                        <a:t>Bronze</a:t>
                      </a:r>
                      <a:endParaRPr lang="en-US" sz="16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a:solidFill>
                            <a:srgbClr val="000000"/>
                          </a:solidFill>
                          <a:effectLst/>
                          <a:latin typeface="Calibri"/>
                          <a:ea typeface="Calibri"/>
                          <a:cs typeface="Calibri"/>
                        </a:rPr>
                        <a:t>21</a:t>
                      </a:r>
                      <a:endParaRPr lang="en-US" sz="16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dirty="0">
                          <a:solidFill>
                            <a:srgbClr val="000000"/>
                          </a:solidFill>
                          <a:effectLst/>
                          <a:latin typeface="Calibri"/>
                          <a:ea typeface="Calibri"/>
                          <a:cs typeface="Calibri"/>
                        </a:rPr>
                        <a:t>1450</a:t>
                      </a:r>
                      <a:endParaRPr lang="en-US" sz="16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dirty="0">
                          <a:solidFill>
                            <a:srgbClr val="000000"/>
                          </a:solidFill>
                          <a:effectLst/>
                          <a:latin typeface="Calibri"/>
                          <a:ea typeface="Calibri"/>
                          <a:cs typeface="Calibri"/>
                        </a:rPr>
                        <a:t>80</a:t>
                      </a:r>
                      <a:endParaRPr lang="en-US" sz="16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23823422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Participation Rate</a:t>
            </a:r>
            <a:endParaRPr lang="en-US" dirty="0"/>
          </a:p>
        </p:txBody>
      </p:sp>
      <p:sp>
        <p:nvSpPr>
          <p:cNvPr id="3" name="Content Placeholder 2"/>
          <p:cNvSpPr>
            <a:spLocks noGrp="1"/>
          </p:cNvSpPr>
          <p:nvPr>
            <p:ph idx="1"/>
          </p:nvPr>
        </p:nvSpPr>
        <p:spPr/>
        <p:txBody>
          <a:bodyPr/>
          <a:lstStyle/>
          <a:p>
            <a:r>
              <a:rPr lang="en-US" dirty="0" smtClean="0"/>
              <a:t>SBAs weighted at 5% for all grades</a:t>
            </a:r>
          </a:p>
          <a:p>
            <a:r>
              <a:rPr lang="en-US" dirty="0" smtClean="0"/>
              <a:t>WorkKeys weighted at 2% for 11</a:t>
            </a:r>
            <a:r>
              <a:rPr lang="en-US" baseline="30000" dirty="0" smtClean="0"/>
              <a:t>th</a:t>
            </a:r>
            <a:r>
              <a:rPr lang="en-US" dirty="0" smtClean="0"/>
              <a:t> graders who take test</a:t>
            </a:r>
          </a:p>
          <a:p>
            <a:pPr marL="457200" lvl="1" indent="0">
              <a:buNone/>
            </a:pPr>
            <a:r>
              <a:rPr lang="en-US" dirty="0" smtClean="0"/>
              <a:t>	</a:t>
            </a:r>
          </a:p>
          <a:p>
            <a:endParaRPr lang="en-US" dirty="0"/>
          </a:p>
          <a:p>
            <a:endParaRPr lang="en-US" dirty="0" smtClean="0"/>
          </a:p>
          <a:p>
            <a:pPr marL="0" indent="0">
              <a:buNone/>
            </a:pPr>
            <a:endParaRPr lang="en-US" dirty="0" smtClean="0"/>
          </a:p>
          <a:p>
            <a:endParaRPr lang="en-US" dirty="0"/>
          </a:p>
        </p:txBody>
      </p:sp>
      <p:sp>
        <p:nvSpPr>
          <p:cNvPr id="6" name="Slide Number Placeholder 5"/>
          <p:cNvSpPr>
            <a:spLocks noGrp="1"/>
          </p:cNvSpPr>
          <p:nvPr>
            <p:ph type="sldNum" sz="quarter" idx="12"/>
          </p:nvPr>
        </p:nvSpPr>
        <p:spPr/>
        <p:txBody>
          <a:bodyPr/>
          <a:lstStyle/>
          <a:p>
            <a:fld id="{08F394ED-C83B-48CE-BD27-1442A7AEAE53}" type="slidenum">
              <a:rPr lang="en-US" smtClean="0"/>
              <a:t>12</a:t>
            </a:fld>
            <a:endParaRPr lang="en-US"/>
          </a:p>
        </p:txBody>
      </p:sp>
      <p:graphicFrame>
        <p:nvGraphicFramePr>
          <p:cNvPr id="4" name="Table 3"/>
          <p:cNvGraphicFramePr>
            <a:graphicFrameLocks noGrp="1"/>
          </p:cNvGraphicFramePr>
          <p:nvPr>
            <p:extLst>
              <p:ext uri="{D42A27DB-BD31-4B8C-83A1-F6EECF244321}">
                <p14:modId xmlns:p14="http://schemas.microsoft.com/office/powerpoint/2010/main" val="696571819"/>
              </p:ext>
            </p:extLst>
          </p:nvPr>
        </p:nvGraphicFramePr>
        <p:xfrm>
          <a:off x="1676400" y="3505200"/>
          <a:ext cx="5715000" cy="2362200"/>
        </p:xfrm>
        <a:graphic>
          <a:graphicData uri="http://schemas.openxmlformats.org/drawingml/2006/table">
            <a:tbl>
              <a:tblPr firstRow="1" firstCol="1" bandRow="1"/>
              <a:tblGrid>
                <a:gridCol w="3846335"/>
                <a:gridCol w="1868665"/>
              </a:tblGrid>
              <a:tr h="590550">
                <a:tc>
                  <a:txBody>
                    <a:bodyPr/>
                    <a:lstStyle/>
                    <a:p>
                      <a:pPr marL="0" marR="0">
                        <a:lnSpc>
                          <a:spcPct val="115000"/>
                        </a:lnSpc>
                        <a:spcBef>
                          <a:spcPts val="0"/>
                        </a:spcBef>
                        <a:spcAft>
                          <a:spcPts val="0"/>
                        </a:spcAft>
                      </a:pPr>
                      <a:r>
                        <a:rPr lang="en-US" sz="1800" dirty="0">
                          <a:effectLst/>
                          <a:latin typeface="Calibri"/>
                          <a:ea typeface="Calibri"/>
                          <a:cs typeface="Times New Roman"/>
                        </a:rPr>
                        <a:t>Participation Rate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800">
                          <a:effectLst/>
                          <a:latin typeface="Calibri"/>
                          <a:ea typeface="Calibri"/>
                          <a:cs typeface="Times New Roman"/>
                        </a:rPr>
                        <a:t>Points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90550">
                <a:tc>
                  <a:txBody>
                    <a:bodyPr/>
                    <a:lstStyle/>
                    <a:p>
                      <a:pPr marL="0" marR="0">
                        <a:lnSpc>
                          <a:spcPct val="115000"/>
                        </a:lnSpc>
                        <a:spcBef>
                          <a:spcPts val="0"/>
                        </a:spcBef>
                        <a:spcAft>
                          <a:spcPts val="0"/>
                        </a:spcAft>
                      </a:pPr>
                      <a:r>
                        <a:rPr lang="en-US" sz="1800">
                          <a:effectLst/>
                          <a:latin typeface="Calibri"/>
                          <a:ea typeface="Calibri"/>
                          <a:cs typeface="Times New Roman"/>
                        </a:rPr>
                        <a:t>95-100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800">
                          <a:effectLst/>
                          <a:latin typeface="Calibri"/>
                          <a:ea typeface="Calibri"/>
                          <a:cs typeface="Times New Roman"/>
                        </a:rPr>
                        <a:t>100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90550">
                <a:tc>
                  <a:txBody>
                    <a:bodyPr/>
                    <a:lstStyle/>
                    <a:p>
                      <a:pPr marL="0" marR="0">
                        <a:lnSpc>
                          <a:spcPct val="115000"/>
                        </a:lnSpc>
                        <a:spcBef>
                          <a:spcPts val="0"/>
                        </a:spcBef>
                        <a:spcAft>
                          <a:spcPts val="0"/>
                        </a:spcAft>
                      </a:pPr>
                      <a:r>
                        <a:rPr lang="en-US" sz="1800">
                          <a:effectLst/>
                          <a:latin typeface="Calibri"/>
                          <a:ea typeface="Calibri"/>
                          <a:cs typeface="Times New Roman"/>
                        </a:rPr>
                        <a:t>90-94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800">
                          <a:effectLst/>
                          <a:latin typeface="Calibri"/>
                          <a:ea typeface="Calibri"/>
                          <a:cs typeface="Times New Roman"/>
                        </a:rPr>
                        <a:t>50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90550">
                <a:tc>
                  <a:txBody>
                    <a:bodyPr/>
                    <a:lstStyle/>
                    <a:p>
                      <a:pPr marL="0" marR="0">
                        <a:lnSpc>
                          <a:spcPct val="115000"/>
                        </a:lnSpc>
                        <a:spcBef>
                          <a:spcPts val="0"/>
                        </a:spcBef>
                        <a:spcAft>
                          <a:spcPts val="0"/>
                        </a:spcAft>
                      </a:pPr>
                      <a:r>
                        <a:rPr lang="en-US" sz="1800" dirty="0">
                          <a:effectLst/>
                          <a:latin typeface="Calibri"/>
                          <a:ea typeface="Calibri"/>
                          <a:cs typeface="Times New Roman"/>
                        </a:rPr>
                        <a:t>0-89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800" dirty="0">
                          <a:effectLst/>
                          <a:latin typeface="Calibri"/>
                          <a:ea typeface="Calibri"/>
                          <a:cs typeface="Times New Roman"/>
                        </a:rPr>
                        <a:t>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68486796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Indicators for Elementary/Middle Grades K-8</a:t>
            </a:r>
            <a:endParaRPr lang="en-US" sz="3200" dirty="0"/>
          </a:p>
        </p:txBody>
      </p:sp>
      <p:sp>
        <p:nvSpPr>
          <p:cNvPr id="5" name="Slide Number Placeholder 4"/>
          <p:cNvSpPr>
            <a:spLocks noGrp="1"/>
          </p:cNvSpPr>
          <p:nvPr>
            <p:ph type="sldNum" sz="quarter" idx="12"/>
          </p:nvPr>
        </p:nvSpPr>
        <p:spPr/>
        <p:txBody>
          <a:bodyPr/>
          <a:lstStyle/>
          <a:p>
            <a:fld id="{08F394ED-C83B-48CE-BD27-1442A7AEAE53}" type="slidenum">
              <a:rPr lang="en-US" smtClean="0"/>
              <a:t>13</a:t>
            </a:fld>
            <a:endParaRPr lang="en-US"/>
          </a:p>
        </p:txBody>
      </p:sp>
      <p:graphicFrame>
        <p:nvGraphicFramePr>
          <p:cNvPr id="4" name="Table 3"/>
          <p:cNvGraphicFramePr>
            <a:graphicFrameLocks noGrp="1"/>
          </p:cNvGraphicFramePr>
          <p:nvPr>
            <p:extLst>
              <p:ext uri="{D42A27DB-BD31-4B8C-83A1-F6EECF244321}">
                <p14:modId xmlns:p14="http://schemas.microsoft.com/office/powerpoint/2010/main" val="593144346"/>
              </p:ext>
            </p:extLst>
          </p:nvPr>
        </p:nvGraphicFramePr>
        <p:xfrm>
          <a:off x="762000" y="1752600"/>
          <a:ext cx="7391400" cy="4419600"/>
        </p:xfrm>
        <a:graphic>
          <a:graphicData uri="http://schemas.openxmlformats.org/drawingml/2006/table">
            <a:tbl>
              <a:tblPr firstRow="1" firstCol="1" bandRow="1"/>
              <a:tblGrid>
                <a:gridCol w="5902782"/>
                <a:gridCol w="1488618"/>
              </a:tblGrid>
              <a:tr h="883920">
                <a:tc>
                  <a:txBody>
                    <a:bodyPr/>
                    <a:lstStyle/>
                    <a:p>
                      <a:pPr marL="0" marR="0">
                        <a:lnSpc>
                          <a:spcPct val="115000"/>
                        </a:lnSpc>
                        <a:spcBef>
                          <a:spcPts val="0"/>
                        </a:spcBef>
                        <a:spcAft>
                          <a:spcPts val="0"/>
                        </a:spcAft>
                      </a:pPr>
                      <a:r>
                        <a:rPr lang="en-US" sz="1800" b="1" dirty="0">
                          <a:effectLst/>
                          <a:latin typeface="Calibri"/>
                          <a:ea typeface="Calibri"/>
                          <a:cs typeface="Times New Roman"/>
                        </a:rPr>
                        <a:t>Category</a:t>
                      </a:r>
                      <a:endParaRPr lang="en-US" sz="1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800" b="1">
                          <a:effectLst/>
                          <a:latin typeface="Calibri"/>
                          <a:ea typeface="Calibri"/>
                          <a:cs typeface="Times New Roman"/>
                        </a:rPr>
                        <a:t>Weighting in Overall Score</a:t>
                      </a:r>
                      <a:endParaRPr lang="en-US" sz="1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83920">
                <a:tc>
                  <a:txBody>
                    <a:bodyPr/>
                    <a:lstStyle/>
                    <a:p>
                      <a:pPr marL="0" marR="0">
                        <a:lnSpc>
                          <a:spcPct val="115000"/>
                        </a:lnSpc>
                        <a:spcBef>
                          <a:spcPts val="0"/>
                        </a:spcBef>
                        <a:spcAft>
                          <a:spcPts val="0"/>
                        </a:spcAft>
                      </a:pPr>
                      <a:r>
                        <a:rPr lang="en-US" sz="1800" dirty="0">
                          <a:effectLst/>
                          <a:latin typeface="Calibri"/>
                          <a:ea typeface="Calibri"/>
                          <a:cs typeface="Times New Roman"/>
                        </a:rPr>
                        <a:t>Academic Achievement - % of all students proficient or above (average of % proficient on reading, writing and math SBAs)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a:effectLst/>
                          <a:latin typeface="Calibri"/>
                          <a:ea typeface="Calibri"/>
                          <a:cs typeface="Times New Roman"/>
                        </a:rPr>
                        <a:t>35%</a:t>
                      </a:r>
                    </a:p>
                    <a:p>
                      <a:pPr marL="0" marR="0" algn="ctr">
                        <a:lnSpc>
                          <a:spcPct val="115000"/>
                        </a:lnSpc>
                        <a:spcBef>
                          <a:spcPts val="0"/>
                        </a:spcBef>
                        <a:spcAft>
                          <a:spcPts val="0"/>
                        </a:spcAft>
                      </a:pPr>
                      <a:r>
                        <a:rPr lang="en-US" sz="1800">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25880">
                <a:tc>
                  <a:txBody>
                    <a:bodyPr/>
                    <a:lstStyle/>
                    <a:p>
                      <a:pPr marL="0" marR="0">
                        <a:lnSpc>
                          <a:spcPct val="115000"/>
                        </a:lnSpc>
                        <a:spcBef>
                          <a:spcPts val="0"/>
                        </a:spcBef>
                        <a:spcAft>
                          <a:spcPts val="0"/>
                        </a:spcAft>
                      </a:pPr>
                      <a:r>
                        <a:rPr lang="en-US" sz="1800" dirty="0">
                          <a:effectLst/>
                          <a:latin typeface="Calibri"/>
                          <a:ea typeface="Calibri"/>
                          <a:cs typeface="Times New Roman"/>
                        </a:rPr>
                        <a:t>School Progress – growth and proficiency index score for all students group and for each primary subgroup (AN/AI, economically disadvantaged, SWDs, and LEPs)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a:effectLst/>
                          <a:latin typeface="Calibri"/>
                          <a:ea typeface="Calibri"/>
                          <a:cs typeface="Times New Roman"/>
                        </a:rPr>
                        <a:t>35%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41960">
                <a:tc>
                  <a:txBody>
                    <a:bodyPr/>
                    <a:lstStyle/>
                    <a:p>
                      <a:pPr marL="0" marR="0">
                        <a:lnSpc>
                          <a:spcPct val="115000"/>
                        </a:lnSpc>
                        <a:spcBef>
                          <a:spcPts val="0"/>
                        </a:spcBef>
                        <a:spcAft>
                          <a:spcPts val="0"/>
                        </a:spcAft>
                      </a:pPr>
                      <a:r>
                        <a:rPr lang="en-US" sz="1800" dirty="0">
                          <a:effectLst/>
                          <a:latin typeface="Calibri"/>
                          <a:ea typeface="Calibri"/>
                          <a:cs typeface="Times New Roman"/>
                        </a:rPr>
                        <a:t>Attendance Rate (all students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dirty="0">
                          <a:effectLst/>
                          <a:latin typeface="Calibri"/>
                          <a:ea typeface="Calibri"/>
                          <a:cs typeface="Times New Roman"/>
                        </a:rPr>
                        <a:t>25%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41960">
                <a:tc>
                  <a:txBody>
                    <a:bodyPr/>
                    <a:lstStyle/>
                    <a:p>
                      <a:pPr marL="0" marR="0">
                        <a:lnSpc>
                          <a:spcPct val="115000"/>
                        </a:lnSpc>
                        <a:spcBef>
                          <a:spcPts val="0"/>
                        </a:spcBef>
                        <a:spcAft>
                          <a:spcPts val="0"/>
                        </a:spcAft>
                      </a:pPr>
                      <a:r>
                        <a:rPr lang="en-US" sz="1800">
                          <a:effectLst/>
                          <a:latin typeface="Calibri"/>
                          <a:ea typeface="Calibri"/>
                          <a:cs typeface="Times New Roman"/>
                        </a:rPr>
                        <a:t>Participation Rate in SBAs (all students)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dirty="0">
                          <a:effectLst/>
                          <a:latin typeface="Calibri"/>
                          <a:ea typeface="Calibri"/>
                          <a:cs typeface="Times New Roman"/>
                        </a:rPr>
                        <a:t>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41960">
                <a:tc>
                  <a:txBody>
                    <a:bodyPr/>
                    <a:lstStyle/>
                    <a:p>
                      <a:pPr marL="0" marR="0">
                        <a:lnSpc>
                          <a:spcPct val="115000"/>
                        </a:lnSpc>
                        <a:spcBef>
                          <a:spcPts val="0"/>
                        </a:spcBef>
                        <a:spcAft>
                          <a:spcPts val="0"/>
                        </a:spcAft>
                      </a:pPr>
                      <a:r>
                        <a:rPr lang="en-US" sz="1800">
                          <a:effectLst/>
                          <a:latin typeface="Calibri"/>
                          <a:ea typeface="Calibri"/>
                          <a:cs typeface="Times New Roman"/>
                        </a:rPr>
                        <a:t>Total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dirty="0">
                          <a:effectLst/>
                          <a:latin typeface="Calibri"/>
                          <a:ea typeface="Calibri"/>
                          <a:cs typeface="Times New Roman"/>
                        </a:rPr>
                        <a:t>100%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69119426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t>Indicators for High School Grades 9-12</a:t>
            </a:r>
            <a:endParaRPr lang="en-US" sz="32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458033611"/>
              </p:ext>
            </p:extLst>
          </p:nvPr>
        </p:nvGraphicFramePr>
        <p:xfrm>
          <a:off x="1066800" y="1828799"/>
          <a:ext cx="7162800" cy="4492637"/>
        </p:xfrm>
        <a:graphic>
          <a:graphicData uri="http://schemas.openxmlformats.org/drawingml/2006/table">
            <a:tbl>
              <a:tblPr firstRow="1" firstCol="1" bandRow="1"/>
              <a:tblGrid>
                <a:gridCol w="5739924"/>
                <a:gridCol w="1422876"/>
              </a:tblGrid>
              <a:tr h="644770">
                <a:tc>
                  <a:txBody>
                    <a:bodyPr/>
                    <a:lstStyle/>
                    <a:p>
                      <a:pPr marL="0" marR="0">
                        <a:lnSpc>
                          <a:spcPct val="115000"/>
                        </a:lnSpc>
                        <a:spcBef>
                          <a:spcPts val="0"/>
                        </a:spcBef>
                        <a:spcAft>
                          <a:spcPts val="0"/>
                        </a:spcAft>
                      </a:pPr>
                      <a:r>
                        <a:rPr lang="en-US" sz="1800" b="1" dirty="0">
                          <a:effectLst/>
                          <a:latin typeface="Calibri"/>
                          <a:ea typeface="Calibri"/>
                          <a:cs typeface="Times New Roman"/>
                        </a:rPr>
                        <a:t>Category</a:t>
                      </a:r>
                      <a:endParaRPr lang="en-US" sz="1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800" b="1">
                          <a:effectLst/>
                          <a:latin typeface="Calibri"/>
                          <a:ea typeface="Calibri"/>
                          <a:cs typeface="Times New Roman"/>
                        </a:rPr>
                        <a:t>Weighting in Overall Score</a:t>
                      </a:r>
                      <a:endParaRPr lang="en-US" sz="1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44770">
                <a:tc>
                  <a:txBody>
                    <a:bodyPr/>
                    <a:lstStyle/>
                    <a:p>
                      <a:pPr marL="0" marR="0">
                        <a:lnSpc>
                          <a:spcPct val="115000"/>
                        </a:lnSpc>
                        <a:spcBef>
                          <a:spcPts val="0"/>
                        </a:spcBef>
                        <a:spcAft>
                          <a:spcPts val="0"/>
                        </a:spcAft>
                      </a:pPr>
                      <a:r>
                        <a:rPr lang="en-US" sz="1800" dirty="0">
                          <a:effectLst/>
                          <a:latin typeface="Calibri"/>
                          <a:ea typeface="Calibri"/>
                          <a:cs typeface="Times New Roman"/>
                        </a:rPr>
                        <a:t>Academic Achievement - % of all students proficient or above (average of % proficient on reading, writing and math SBAs)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a:effectLst/>
                          <a:latin typeface="Calibri"/>
                          <a:ea typeface="Calibri"/>
                          <a:cs typeface="Times New Roman"/>
                        </a:rPr>
                        <a:t>20%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67153">
                <a:tc>
                  <a:txBody>
                    <a:bodyPr/>
                    <a:lstStyle/>
                    <a:p>
                      <a:pPr marL="0" marR="0">
                        <a:lnSpc>
                          <a:spcPct val="115000"/>
                        </a:lnSpc>
                        <a:spcBef>
                          <a:spcPts val="0"/>
                        </a:spcBef>
                        <a:spcAft>
                          <a:spcPts val="0"/>
                        </a:spcAft>
                      </a:pPr>
                      <a:r>
                        <a:rPr lang="en-US" sz="1800" dirty="0">
                          <a:effectLst/>
                          <a:latin typeface="Calibri"/>
                          <a:ea typeface="Calibri"/>
                          <a:cs typeface="Times New Roman"/>
                        </a:rPr>
                        <a:t>School Progress – growth and proficiency index score for all students group and for each primary subgroup (AN/AI, economically disadvantaged, SWDs, and LEPs)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a:effectLst/>
                          <a:latin typeface="Calibri"/>
                          <a:ea typeface="Calibri"/>
                          <a:cs typeface="Times New Roman"/>
                        </a:rPr>
                        <a:t>35%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2385">
                <a:tc>
                  <a:txBody>
                    <a:bodyPr/>
                    <a:lstStyle/>
                    <a:p>
                      <a:pPr marL="0" marR="0">
                        <a:lnSpc>
                          <a:spcPct val="115000"/>
                        </a:lnSpc>
                        <a:spcBef>
                          <a:spcPts val="0"/>
                        </a:spcBef>
                        <a:spcAft>
                          <a:spcPts val="0"/>
                        </a:spcAft>
                      </a:pPr>
                      <a:r>
                        <a:rPr lang="en-US" sz="1800" dirty="0">
                          <a:effectLst/>
                          <a:latin typeface="Calibri"/>
                          <a:ea typeface="Calibri"/>
                          <a:cs typeface="Times New Roman"/>
                        </a:rPr>
                        <a:t>Attendance Rate (all students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a:effectLst/>
                          <a:latin typeface="Calibri"/>
                          <a:ea typeface="Calibri"/>
                          <a:cs typeface="Times New Roman"/>
                        </a:rPr>
                        <a:t>10%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2385">
                <a:tc>
                  <a:txBody>
                    <a:bodyPr/>
                    <a:lstStyle/>
                    <a:p>
                      <a:pPr marL="0" marR="0">
                        <a:lnSpc>
                          <a:spcPct val="115000"/>
                        </a:lnSpc>
                        <a:spcBef>
                          <a:spcPts val="0"/>
                        </a:spcBef>
                        <a:spcAft>
                          <a:spcPts val="0"/>
                        </a:spcAft>
                      </a:pPr>
                      <a:r>
                        <a:rPr lang="en-US" sz="1800" dirty="0">
                          <a:effectLst/>
                          <a:latin typeface="Calibri"/>
                          <a:ea typeface="Calibri"/>
                          <a:cs typeface="Times New Roman"/>
                        </a:rPr>
                        <a:t>Participation Rate in SBAs (all students)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a:effectLst/>
                          <a:latin typeface="Calibri"/>
                          <a:ea typeface="Calibri"/>
                          <a:cs typeface="Times New Roman"/>
                        </a:rPr>
                        <a:t>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2385">
                <a:tc>
                  <a:txBody>
                    <a:bodyPr/>
                    <a:lstStyle/>
                    <a:p>
                      <a:pPr marL="0" marR="0">
                        <a:lnSpc>
                          <a:spcPct val="115000"/>
                        </a:lnSpc>
                        <a:spcBef>
                          <a:spcPts val="0"/>
                        </a:spcBef>
                        <a:spcAft>
                          <a:spcPts val="0"/>
                        </a:spcAft>
                      </a:pPr>
                      <a:r>
                        <a:rPr lang="en-US" sz="1800" dirty="0">
                          <a:effectLst/>
                          <a:latin typeface="Calibri"/>
                          <a:ea typeface="Calibri"/>
                          <a:cs typeface="Times New Roman"/>
                        </a:rPr>
                        <a:t>Graduation rate (cohort of all students)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a:effectLst/>
                          <a:latin typeface="Calibri"/>
                          <a:ea typeface="Calibri"/>
                          <a:cs typeface="Times New Roman"/>
                        </a:rPr>
                        <a:t>20%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2385">
                <a:tc>
                  <a:txBody>
                    <a:bodyPr/>
                    <a:lstStyle/>
                    <a:p>
                      <a:pPr marL="0" marR="0">
                        <a:lnSpc>
                          <a:spcPct val="115000"/>
                        </a:lnSpc>
                        <a:spcBef>
                          <a:spcPts val="0"/>
                        </a:spcBef>
                        <a:spcAft>
                          <a:spcPts val="0"/>
                        </a:spcAft>
                      </a:pPr>
                      <a:r>
                        <a:rPr lang="en-US" sz="1800" dirty="0">
                          <a:effectLst/>
                          <a:latin typeface="Calibri"/>
                          <a:ea typeface="Calibri"/>
                          <a:cs typeface="Times New Roman"/>
                        </a:rPr>
                        <a:t>WorkKeys certificate rate (11</a:t>
                      </a:r>
                      <a:r>
                        <a:rPr lang="en-US" sz="1800" baseline="30000" dirty="0">
                          <a:effectLst/>
                          <a:latin typeface="Calibri"/>
                          <a:ea typeface="Calibri"/>
                          <a:cs typeface="Times New Roman"/>
                        </a:rPr>
                        <a:t>th</a:t>
                      </a:r>
                      <a:r>
                        <a:rPr lang="en-US" sz="1800" dirty="0">
                          <a:effectLst/>
                          <a:latin typeface="Calibri"/>
                          <a:ea typeface="Calibri"/>
                          <a:cs typeface="Times New Roman"/>
                        </a:rPr>
                        <a:t> graders)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a:effectLst/>
                          <a:latin typeface="Calibri"/>
                          <a:ea typeface="Calibri"/>
                          <a:cs typeface="Times New Roman"/>
                        </a:rPr>
                        <a:t>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2385">
                <a:tc>
                  <a:txBody>
                    <a:bodyPr/>
                    <a:lstStyle/>
                    <a:p>
                      <a:pPr marL="0" marR="0">
                        <a:lnSpc>
                          <a:spcPct val="115000"/>
                        </a:lnSpc>
                        <a:spcBef>
                          <a:spcPts val="0"/>
                        </a:spcBef>
                        <a:spcAft>
                          <a:spcPts val="0"/>
                        </a:spcAft>
                      </a:pPr>
                      <a:r>
                        <a:rPr lang="en-US" sz="1800" dirty="0">
                          <a:effectLst/>
                          <a:latin typeface="Calibri"/>
                          <a:ea typeface="Calibri"/>
                          <a:cs typeface="Times New Roman"/>
                        </a:rPr>
                        <a:t>WorkKeys participation rate (11</a:t>
                      </a:r>
                      <a:r>
                        <a:rPr lang="en-US" sz="1800" baseline="30000" dirty="0">
                          <a:effectLst/>
                          <a:latin typeface="Calibri"/>
                          <a:ea typeface="Calibri"/>
                          <a:cs typeface="Times New Roman"/>
                        </a:rPr>
                        <a:t>th</a:t>
                      </a:r>
                      <a:r>
                        <a:rPr lang="en-US" sz="1800" dirty="0">
                          <a:effectLst/>
                          <a:latin typeface="Calibri"/>
                          <a:ea typeface="Calibri"/>
                          <a:cs typeface="Times New Roman"/>
                        </a:rPr>
                        <a:t> graders)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a:effectLst/>
                          <a:latin typeface="Calibri"/>
                          <a:ea typeface="Calibri"/>
                          <a:cs typeface="Times New Roman"/>
                        </a:rPr>
                        <a:t>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2385">
                <a:tc>
                  <a:txBody>
                    <a:bodyPr/>
                    <a:lstStyle/>
                    <a:p>
                      <a:pPr marL="0" marR="0">
                        <a:lnSpc>
                          <a:spcPct val="115000"/>
                        </a:lnSpc>
                        <a:spcBef>
                          <a:spcPts val="0"/>
                        </a:spcBef>
                        <a:spcAft>
                          <a:spcPts val="0"/>
                        </a:spcAft>
                      </a:pPr>
                      <a:r>
                        <a:rPr lang="en-US" sz="1800" dirty="0">
                          <a:effectLst/>
                          <a:latin typeface="Calibri"/>
                          <a:ea typeface="Calibri"/>
                          <a:cs typeface="Times New Roman"/>
                        </a:rPr>
                        <a:t>Total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dirty="0">
                          <a:effectLst/>
                          <a:latin typeface="Calibri"/>
                          <a:ea typeface="Calibri"/>
                          <a:cs typeface="Times New Roman"/>
                        </a:rPr>
                        <a:t>100%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5" name="Slide Number Placeholder 4"/>
          <p:cNvSpPr>
            <a:spLocks noGrp="1"/>
          </p:cNvSpPr>
          <p:nvPr>
            <p:ph type="sldNum" sz="quarter" idx="12"/>
          </p:nvPr>
        </p:nvSpPr>
        <p:spPr/>
        <p:txBody>
          <a:bodyPr/>
          <a:lstStyle/>
          <a:p>
            <a:fld id="{08F394ED-C83B-48CE-BD27-1442A7AEAE53}" type="slidenum">
              <a:rPr lang="en-US" smtClean="0"/>
              <a:t>14</a:t>
            </a:fld>
            <a:endParaRPr lang="en-US"/>
          </a:p>
        </p:txBody>
      </p:sp>
    </p:spTree>
    <p:extLst>
      <p:ext uri="{BB962C8B-B14F-4D97-AF65-F5344CB8AC3E}">
        <p14:creationId xmlns:p14="http://schemas.microsoft.com/office/powerpoint/2010/main" val="50074513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Sample ASPI Chart K-8 School</a:t>
            </a:r>
            <a:endParaRPr lang="en-US" dirty="0"/>
          </a:p>
        </p:txBody>
      </p:sp>
      <p:sp>
        <p:nvSpPr>
          <p:cNvPr id="4" name="Slide Number Placeholder 3"/>
          <p:cNvSpPr>
            <a:spLocks noGrp="1"/>
          </p:cNvSpPr>
          <p:nvPr>
            <p:ph type="sldNum" sz="quarter" idx="12"/>
          </p:nvPr>
        </p:nvSpPr>
        <p:spPr/>
        <p:txBody>
          <a:bodyPr/>
          <a:lstStyle/>
          <a:p>
            <a:fld id="{08F394ED-C83B-48CE-BD27-1442A7AEAE53}" type="slidenum">
              <a:rPr lang="en-US" smtClean="0"/>
              <a:t>15</a:t>
            </a:fld>
            <a:endParaRPr lang="en-US"/>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343954459"/>
              </p:ext>
            </p:extLst>
          </p:nvPr>
        </p:nvGraphicFramePr>
        <p:xfrm>
          <a:off x="1219201" y="1752602"/>
          <a:ext cx="5778499" cy="4321984"/>
        </p:xfrm>
        <a:graphic>
          <a:graphicData uri="http://schemas.openxmlformats.org/drawingml/2006/table">
            <a:tbl>
              <a:tblPr/>
              <a:tblGrid>
                <a:gridCol w="3615344"/>
                <a:gridCol w="726094"/>
                <a:gridCol w="665586"/>
                <a:gridCol w="771475"/>
              </a:tblGrid>
              <a:tr h="211114">
                <a:tc>
                  <a:txBody>
                    <a:bodyPr/>
                    <a:lstStyle/>
                    <a:p>
                      <a:pPr algn="l" fontAlgn="b"/>
                      <a:r>
                        <a:rPr lang="en-US" sz="1400" b="1" i="0" u="none" strike="noStrike">
                          <a:solidFill>
                            <a:srgbClr val="000000"/>
                          </a:solidFill>
                          <a:effectLst/>
                          <a:latin typeface="Calibri" pitchFamily="34" charset="0"/>
                          <a:cs typeface="Calibri" pitchFamily="34" charset="0"/>
                        </a:rPr>
                        <a:t>Anytown Elementary School</a:t>
                      </a:r>
                    </a:p>
                  </a:txBody>
                  <a:tcPr marL="9525" marR="9525" marT="9525"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gn="ctr" fontAlgn="b"/>
                      <a:r>
                        <a:rPr lang="en-US" sz="1400" b="0" i="0" u="none" strike="noStrike">
                          <a:solidFill>
                            <a:srgbClr val="000000"/>
                          </a:solidFill>
                          <a:effectLst/>
                          <a:latin typeface="Calibri" pitchFamily="34" charset="0"/>
                          <a:cs typeface="Calibri" pitchFamily="34" charset="0"/>
                        </a:rPr>
                        <a:t>#</a:t>
                      </a: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ctr" fontAlgn="b"/>
                      <a:r>
                        <a:rPr lang="en-US" sz="1400" b="0" i="0" u="none" strike="noStrike">
                          <a:solidFill>
                            <a:srgbClr val="000000"/>
                          </a:solidFill>
                          <a:effectLst/>
                          <a:latin typeface="Calibri" pitchFamily="34" charset="0"/>
                          <a:cs typeface="Calibri" pitchFamily="34" charset="0"/>
                        </a:rPr>
                        <a:t>%</a:t>
                      </a: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r>
                        <a:rPr lang="en-US" sz="1400" b="0" i="0" u="none" strike="noStrike">
                          <a:solidFill>
                            <a:srgbClr val="000000"/>
                          </a:solidFill>
                          <a:effectLst/>
                          <a:latin typeface="Calibri" pitchFamily="34" charset="0"/>
                          <a:cs typeface="Calibri" pitchFamily="34" charset="0"/>
                        </a:rPr>
                        <a:t> </a:t>
                      </a:r>
                    </a:p>
                  </a:txBody>
                  <a:tcPr marL="9525" marR="9525" marT="9525"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211114">
                <a:tc>
                  <a:txBody>
                    <a:bodyPr/>
                    <a:lstStyle/>
                    <a:p>
                      <a:pPr algn="r" fontAlgn="b"/>
                      <a:r>
                        <a:rPr lang="en-US" sz="1400" b="0" i="0" u="none" strike="noStrike">
                          <a:solidFill>
                            <a:srgbClr val="000000"/>
                          </a:solidFill>
                          <a:effectLst/>
                          <a:latin typeface="Calibri" pitchFamily="34" charset="0"/>
                          <a:cs typeface="Calibri" pitchFamily="34" charset="0"/>
                        </a:rPr>
                        <a:t>Students in grades K-8</a:t>
                      </a:r>
                    </a:p>
                  </a:txBody>
                  <a:tcPr marL="9525" marR="9525" marT="9525"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sz="1400" b="0" i="0" u="none" strike="noStrike">
                          <a:solidFill>
                            <a:srgbClr val="000000"/>
                          </a:solidFill>
                          <a:effectLst/>
                          <a:latin typeface="Calibri" pitchFamily="34" charset="0"/>
                          <a:cs typeface="Calibri" pitchFamily="34" charset="0"/>
                        </a:rPr>
                        <a:t>502</a:t>
                      </a:r>
                    </a:p>
                  </a:txBody>
                  <a:tcPr marL="9525" marR="9525" marT="9525" marB="0" anchor="b">
                    <a:lnL>
                      <a:noFill/>
                    </a:lnL>
                    <a:lnR>
                      <a:noFill/>
                    </a:lnR>
                    <a:lnT>
                      <a:noFill/>
                    </a:lnT>
                    <a:lnB>
                      <a:noFill/>
                    </a:lnB>
                  </a:tcPr>
                </a:tc>
                <a:tc>
                  <a:txBody>
                    <a:bodyPr/>
                    <a:lstStyle/>
                    <a:p>
                      <a:pPr algn="ctr" fontAlgn="b"/>
                      <a:r>
                        <a:rPr lang="en-US" sz="1400" b="0" i="0" u="none" strike="noStrike">
                          <a:solidFill>
                            <a:srgbClr val="000000"/>
                          </a:solidFill>
                          <a:effectLst/>
                          <a:latin typeface="Calibri" pitchFamily="34" charset="0"/>
                          <a:cs typeface="Calibri" pitchFamily="34" charset="0"/>
                        </a:rPr>
                        <a:t>100%</a:t>
                      </a:r>
                    </a:p>
                  </a:txBody>
                  <a:tcPr marL="9525" marR="9525" marT="9525" marB="0" anchor="b">
                    <a:lnL>
                      <a:noFill/>
                    </a:lnL>
                    <a:lnR>
                      <a:noFill/>
                    </a:lnR>
                    <a:lnT>
                      <a:noFill/>
                    </a:lnT>
                    <a:lnB>
                      <a:noFill/>
                    </a:lnB>
                  </a:tcPr>
                </a:tc>
                <a:tc>
                  <a:txBody>
                    <a:bodyPr/>
                    <a:lstStyle/>
                    <a:p>
                      <a:pPr algn="l" fontAlgn="b"/>
                      <a:r>
                        <a:rPr lang="en-US" sz="1400" b="0" i="0" u="none" strike="noStrike">
                          <a:solidFill>
                            <a:srgbClr val="000000"/>
                          </a:solidFill>
                          <a:effectLst/>
                          <a:latin typeface="Calibri" pitchFamily="34" charset="0"/>
                          <a:cs typeface="Calibri" pitchFamily="34" charset="0"/>
                        </a:rPr>
                        <a:t> </a:t>
                      </a:r>
                    </a:p>
                  </a:txBody>
                  <a:tcPr marL="9525" marR="9525" marT="9525" marB="0" anchor="b">
                    <a:lnL>
                      <a:noFill/>
                    </a:lnL>
                    <a:lnR w="12700" cap="flat" cmpd="sng" algn="ctr">
                      <a:solidFill>
                        <a:srgbClr val="000000"/>
                      </a:solidFill>
                      <a:prstDash val="solid"/>
                      <a:round/>
                      <a:headEnd type="none" w="med" len="med"/>
                      <a:tailEnd type="none" w="med" len="med"/>
                    </a:lnR>
                    <a:lnT>
                      <a:noFill/>
                    </a:lnT>
                    <a:lnB>
                      <a:noFill/>
                    </a:lnB>
                  </a:tcPr>
                </a:tc>
              </a:tr>
              <a:tr h="211114">
                <a:tc>
                  <a:txBody>
                    <a:bodyPr/>
                    <a:lstStyle/>
                    <a:p>
                      <a:pPr algn="r" fontAlgn="b"/>
                      <a:r>
                        <a:rPr lang="en-US" sz="1400" b="0" i="0" u="none" strike="noStrike">
                          <a:solidFill>
                            <a:srgbClr val="000000"/>
                          </a:solidFill>
                          <a:effectLst/>
                          <a:latin typeface="Calibri" pitchFamily="34" charset="0"/>
                          <a:cs typeface="Calibri" pitchFamily="34" charset="0"/>
                        </a:rPr>
                        <a:t>Students in grades 9-12</a:t>
                      </a:r>
                    </a:p>
                  </a:txBody>
                  <a:tcPr marL="9525" marR="9525" marT="9525"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sz="1400" b="0" i="0" u="none" strike="noStrike">
                          <a:solidFill>
                            <a:srgbClr val="000000"/>
                          </a:solidFill>
                          <a:effectLst/>
                          <a:latin typeface="Calibri" pitchFamily="34" charset="0"/>
                          <a:cs typeface="Calibri" pitchFamily="34" charset="0"/>
                        </a:rPr>
                        <a:t>0</a:t>
                      </a:r>
                    </a:p>
                  </a:txBody>
                  <a:tcPr marL="9525" marR="9525" marT="9525" marB="0" anchor="b">
                    <a:lnL>
                      <a:noFill/>
                    </a:lnL>
                    <a:lnR>
                      <a:noFill/>
                    </a:lnR>
                    <a:lnT>
                      <a:noFill/>
                    </a:lnT>
                    <a:lnB>
                      <a:noFill/>
                    </a:lnB>
                  </a:tcPr>
                </a:tc>
                <a:tc>
                  <a:txBody>
                    <a:bodyPr/>
                    <a:lstStyle/>
                    <a:p>
                      <a:pPr algn="ctr" fontAlgn="b"/>
                      <a:r>
                        <a:rPr lang="en-US" sz="1400" b="0" i="0" u="none" strike="noStrike">
                          <a:solidFill>
                            <a:srgbClr val="000000"/>
                          </a:solidFill>
                          <a:effectLst/>
                          <a:latin typeface="Calibri" pitchFamily="34" charset="0"/>
                          <a:cs typeface="Calibri" pitchFamily="34" charset="0"/>
                        </a:rPr>
                        <a:t>0%</a:t>
                      </a:r>
                    </a:p>
                  </a:txBody>
                  <a:tcPr marL="9525" marR="9525" marT="9525" marB="0" anchor="b">
                    <a:lnL>
                      <a:noFill/>
                    </a:lnL>
                    <a:lnR>
                      <a:noFill/>
                    </a:lnR>
                    <a:lnT>
                      <a:noFill/>
                    </a:lnT>
                    <a:lnB>
                      <a:noFill/>
                    </a:lnB>
                  </a:tcPr>
                </a:tc>
                <a:tc>
                  <a:txBody>
                    <a:bodyPr/>
                    <a:lstStyle/>
                    <a:p>
                      <a:pPr algn="l" fontAlgn="b"/>
                      <a:r>
                        <a:rPr lang="en-US" sz="1400" b="0" i="0" u="none" strike="noStrike">
                          <a:solidFill>
                            <a:srgbClr val="000000"/>
                          </a:solidFill>
                          <a:effectLst/>
                          <a:latin typeface="Calibri" pitchFamily="34" charset="0"/>
                          <a:cs typeface="Calibri" pitchFamily="34" charset="0"/>
                        </a:rPr>
                        <a:t> </a:t>
                      </a:r>
                    </a:p>
                  </a:txBody>
                  <a:tcPr marL="9525" marR="9525" marT="9525" marB="0" anchor="b">
                    <a:lnL>
                      <a:noFill/>
                    </a:lnL>
                    <a:lnR w="12700" cap="flat" cmpd="sng" algn="ctr">
                      <a:solidFill>
                        <a:srgbClr val="000000"/>
                      </a:solidFill>
                      <a:prstDash val="solid"/>
                      <a:round/>
                      <a:headEnd type="none" w="med" len="med"/>
                      <a:tailEnd type="none" w="med" len="med"/>
                    </a:lnR>
                    <a:lnT>
                      <a:noFill/>
                    </a:lnT>
                    <a:lnB>
                      <a:noFill/>
                    </a:lnB>
                  </a:tcPr>
                </a:tc>
              </a:tr>
              <a:tr h="196336">
                <a:tc>
                  <a:txBody>
                    <a:bodyPr/>
                    <a:lstStyle/>
                    <a:p>
                      <a:pPr algn="l" fontAlgn="b"/>
                      <a:r>
                        <a:rPr lang="en-US" sz="1400" b="0" i="0" u="none" strike="noStrike">
                          <a:solidFill>
                            <a:srgbClr val="000000"/>
                          </a:solidFill>
                          <a:effectLst/>
                          <a:latin typeface="Calibri" pitchFamily="34" charset="0"/>
                          <a:cs typeface="Calibri" pitchFamily="34" charset="0"/>
                        </a:rPr>
                        <a:t> </a:t>
                      </a:r>
                    </a:p>
                  </a:txBody>
                  <a:tcPr marL="9525" marR="9525" marT="9525"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400" b="0" i="0" u="none" strike="noStrike">
                        <a:solidFill>
                          <a:srgbClr val="000000"/>
                        </a:solidFill>
                        <a:effectLst/>
                        <a:latin typeface="Calibri" pitchFamily="34" charset="0"/>
                        <a:cs typeface="Calibri" pitchFamily="34" charset="0"/>
                      </a:endParaRPr>
                    </a:p>
                  </a:txBody>
                  <a:tcPr marL="9525" marR="9525" marT="9525" marB="0" anchor="b">
                    <a:lnL>
                      <a:noFill/>
                    </a:lnL>
                    <a:lnR>
                      <a:noFill/>
                    </a:lnR>
                    <a:lnT>
                      <a:noFill/>
                    </a:lnT>
                    <a:lnB>
                      <a:noFill/>
                    </a:lnB>
                  </a:tcPr>
                </a:tc>
                <a:tc>
                  <a:txBody>
                    <a:bodyPr/>
                    <a:lstStyle/>
                    <a:p>
                      <a:pPr algn="l" fontAlgn="b"/>
                      <a:endParaRPr lang="en-US" sz="1400" b="0" i="0" u="none" strike="noStrike">
                        <a:solidFill>
                          <a:srgbClr val="000000"/>
                        </a:solidFill>
                        <a:effectLst/>
                        <a:latin typeface="Calibri" pitchFamily="34" charset="0"/>
                        <a:cs typeface="Calibri" pitchFamily="34" charset="0"/>
                      </a:endParaRPr>
                    </a:p>
                  </a:txBody>
                  <a:tcPr marL="9525" marR="9525" marT="9525" marB="0" anchor="b">
                    <a:lnL>
                      <a:noFill/>
                    </a:lnL>
                    <a:lnR>
                      <a:noFill/>
                    </a:lnR>
                    <a:lnT>
                      <a:noFill/>
                    </a:lnT>
                    <a:lnB>
                      <a:noFill/>
                    </a:lnB>
                  </a:tcPr>
                </a:tc>
                <a:tc>
                  <a:txBody>
                    <a:bodyPr/>
                    <a:lstStyle/>
                    <a:p>
                      <a:pPr algn="l" fontAlgn="b"/>
                      <a:r>
                        <a:rPr lang="en-US" sz="1400" b="0" i="0" u="none" strike="noStrike">
                          <a:solidFill>
                            <a:srgbClr val="000000"/>
                          </a:solidFill>
                          <a:effectLst/>
                          <a:latin typeface="Calibri" pitchFamily="34" charset="0"/>
                          <a:cs typeface="Calibri" pitchFamily="34" charset="0"/>
                        </a:rPr>
                        <a:t> </a:t>
                      </a:r>
                    </a:p>
                  </a:txBody>
                  <a:tcPr marL="9525" marR="9525" marT="9525" marB="0" anchor="b">
                    <a:lnL>
                      <a:noFill/>
                    </a:lnL>
                    <a:lnR w="12700" cap="flat" cmpd="sng" algn="ctr">
                      <a:solidFill>
                        <a:srgbClr val="000000"/>
                      </a:solidFill>
                      <a:prstDash val="solid"/>
                      <a:round/>
                      <a:headEnd type="none" w="med" len="med"/>
                      <a:tailEnd type="none" w="med" len="med"/>
                    </a:lnR>
                    <a:lnT>
                      <a:noFill/>
                    </a:lnT>
                    <a:lnB>
                      <a:noFill/>
                    </a:lnB>
                  </a:tcPr>
                </a:tc>
              </a:tr>
              <a:tr h="211114">
                <a:tc>
                  <a:txBody>
                    <a:bodyPr/>
                    <a:lstStyle/>
                    <a:p>
                      <a:pPr algn="l" fontAlgn="b"/>
                      <a:r>
                        <a:rPr lang="en-US" sz="1400" b="1" i="0" u="none" strike="noStrike">
                          <a:solidFill>
                            <a:srgbClr val="000000"/>
                          </a:solidFill>
                          <a:effectLst/>
                          <a:latin typeface="Calibri" pitchFamily="34" charset="0"/>
                          <a:cs typeface="Calibri" pitchFamily="34" charset="0"/>
                        </a:rPr>
                        <a:t>Grades K-8</a:t>
                      </a:r>
                    </a:p>
                  </a:txBody>
                  <a:tcPr marL="9525" marR="9525" marT="9525" marB="0" anchor="b">
                    <a:lnL w="1270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400" b="1" i="0" u="none" strike="noStrike">
                        <a:solidFill>
                          <a:srgbClr val="000000"/>
                        </a:solidFill>
                        <a:effectLst/>
                        <a:latin typeface="Calibri" pitchFamily="34" charset="0"/>
                        <a:cs typeface="Calibri" pitchFamily="34" charset="0"/>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400" b="0" i="0" u="none" strike="noStrike">
                        <a:solidFill>
                          <a:srgbClr val="000000"/>
                        </a:solidFill>
                        <a:effectLst/>
                        <a:latin typeface="Calibri" pitchFamily="34" charset="0"/>
                        <a:cs typeface="Calibri" pitchFamily="34" charset="0"/>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pitchFamily="34" charset="0"/>
                          <a:cs typeface="Calibri" pitchFamily="34" charset="0"/>
                        </a:rPr>
                        <a:t> </a:t>
                      </a:r>
                    </a:p>
                  </a:txBody>
                  <a:tcPr marL="9525" marR="9525" marT="9525" marB="0" anchor="b">
                    <a:lnL>
                      <a:noFill/>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580564">
                <a:tc>
                  <a:txBody>
                    <a:bodyPr/>
                    <a:lstStyle/>
                    <a:p>
                      <a:pPr algn="l" fontAlgn="b"/>
                      <a:r>
                        <a:rPr lang="en-US" sz="1400" b="0" i="0" u="none" strike="noStrike">
                          <a:solidFill>
                            <a:srgbClr val="000000"/>
                          </a:solidFill>
                          <a:effectLst/>
                          <a:latin typeface="Calibri" pitchFamily="34" charset="0"/>
                          <a:cs typeface="Calibri" pitchFamily="34" charset="0"/>
                        </a:rPr>
                        <a:t>Category</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Calibri" pitchFamily="34" charset="0"/>
                          <a:cs typeface="Calibri" pitchFamily="34" charset="0"/>
                        </a:rPr>
                        <a:t>Points Earned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Calibri" pitchFamily="34" charset="0"/>
                          <a:cs typeface="Calibri" pitchFamily="34" charset="0"/>
                        </a:rPr>
                        <a:t>Weight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Calibri" pitchFamily="34" charset="0"/>
                          <a:cs typeface="Calibri" pitchFamily="34" charset="0"/>
                        </a:rPr>
                        <a:t>Weighted points</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633342">
                <a:tc>
                  <a:txBody>
                    <a:bodyPr/>
                    <a:lstStyle/>
                    <a:p>
                      <a:pPr algn="l" fontAlgn="b"/>
                      <a:r>
                        <a:rPr lang="en-US" sz="1400" b="0" i="0" u="none" strike="noStrike">
                          <a:solidFill>
                            <a:srgbClr val="000000"/>
                          </a:solidFill>
                          <a:effectLst/>
                          <a:latin typeface="Calibri" pitchFamily="34" charset="0"/>
                          <a:cs typeface="Calibri" pitchFamily="34" charset="0"/>
                        </a:rPr>
                        <a:t>Academic Achievement - % of all students proficient or above (average of % proficient on reading, writing and math SBAs)</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Calibri" pitchFamily="34" charset="0"/>
                          <a:cs typeface="Calibri" pitchFamily="34" charset="0"/>
                        </a:rPr>
                        <a:t>63.5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Calibri" pitchFamily="34" charset="0"/>
                          <a:cs typeface="Calibri" pitchFamily="34" charset="0"/>
                        </a:rPr>
                        <a:t>35%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Calibri" pitchFamily="34" charset="0"/>
                          <a:cs typeface="Calibri" pitchFamily="34" charset="0"/>
                        </a:rPr>
                        <a:t>22.23</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844457">
                <a:tc>
                  <a:txBody>
                    <a:bodyPr/>
                    <a:lstStyle/>
                    <a:p>
                      <a:pPr algn="l" fontAlgn="b"/>
                      <a:r>
                        <a:rPr lang="en-US" sz="1400" b="0" i="0" u="none" strike="noStrike">
                          <a:solidFill>
                            <a:srgbClr val="000000"/>
                          </a:solidFill>
                          <a:effectLst/>
                          <a:latin typeface="Calibri" pitchFamily="34" charset="0"/>
                          <a:cs typeface="Calibri" pitchFamily="34" charset="0"/>
                        </a:rPr>
                        <a:t>School Progress – growth and proficiency index score for all students group and for each primary subgroup (AN/AI, economically disadvantaged, SWDs, and ELs)</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Calibri" pitchFamily="34" charset="0"/>
                          <a:cs typeface="Calibri" pitchFamily="34" charset="0"/>
                        </a:rPr>
                        <a:t>93.98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Calibri" pitchFamily="34" charset="0"/>
                          <a:cs typeface="Calibri" pitchFamily="34" charset="0"/>
                        </a:rPr>
                        <a:t>35%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Calibri" pitchFamily="34" charset="0"/>
                          <a:cs typeface="Calibri" pitchFamily="34" charset="0"/>
                        </a:rPr>
                        <a:t>32.89</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1114">
                <a:tc>
                  <a:txBody>
                    <a:bodyPr/>
                    <a:lstStyle/>
                    <a:p>
                      <a:pPr algn="l" fontAlgn="b"/>
                      <a:r>
                        <a:rPr lang="en-US" sz="1400" b="0" i="0" u="none" strike="noStrike">
                          <a:solidFill>
                            <a:srgbClr val="000000"/>
                          </a:solidFill>
                          <a:effectLst/>
                          <a:latin typeface="Calibri" pitchFamily="34" charset="0"/>
                          <a:cs typeface="Calibri" pitchFamily="34" charset="0"/>
                        </a:rPr>
                        <a:t>Attendance Rate (all students</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Calibri" pitchFamily="34" charset="0"/>
                          <a:cs typeface="Calibri" pitchFamily="34" charset="0"/>
                        </a:rPr>
                        <a:t>85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Calibri" pitchFamily="34" charset="0"/>
                          <a:cs typeface="Calibri" pitchFamily="34" charset="0"/>
                        </a:rPr>
                        <a:t>25%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Calibri" pitchFamily="34" charset="0"/>
                          <a:cs typeface="Calibri" pitchFamily="34" charset="0"/>
                        </a:rPr>
                        <a:t>21.25</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1114">
                <a:tc>
                  <a:txBody>
                    <a:bodyPr/>
                    <a:lstStyle/>
                    <a:p>
                      <a:pPr algn="l" fontAlgn="b"/>
                      <a:r>
                        <a:rPr lang="en-US" sz="1400" b="0" i="0" u="none" strike="noStrike">
                          <a:solidFill>
                            <a:srgbClr val="000000"/>
                          </a:solidFill>
                          <a:effectLst/>
                          <a:latin typeface="Calibri" pitchFamily="34" charset="0"/>
                          <a:cs typeface="Calibri" pitchFamily="34" charset="0"/>
                        </a:rPr>
                        <a:t>Participation Rate in SBAs (all students)</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Calibri" pitchFamily="34" charset="0"/>
                          <a:cs typeface="Calibri" pitchFamily="34" charset="0"/>
                        </a:rPr>
                        <a:t>100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Calibri" pitchFamily="34" charset="0"/>
                          <a:cs typeface="Calibri" pitchFamily="34" charset="0"/>
                        </a:rPr>
                        <a: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Calibri" pitchFamily="34" charset="0"/>
                          <a:cs typeface="Calibri" pitchFamily="34" charset="0"/>
                        </a:rPr>
                        <a:t>5.00</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1114">
                <a:tc>
                  <a:txBody>
                    <a:bodyPr/>
                    <a:lstStyle/>
                    <a:p>
                      <a:pPr algn="l" fontAlgn="b"/>
                      <a:r>
                        <a:rPr lang="en-US" sz="1400" b="0" i="0" u="none" strike="noStrike">
                          <a:solidFill>
                            <a:srgbClr val="000000"/>
                          </a:solidFill>
                          <a:effectLst/>
                          <a:latin typeface="Calibri" pitchFamily="34" charset="0"/>
                          <a:cs typeface="Calibri" pitchFamily="34" charset="0"/>
                        </a:rPr>
                        <a:t>Total</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Calibri" pitchFamily="34" charset="0"/>
                          <a:cs typeface="Calibri"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Calibri" pitchFamily="34" charset="0"/>
                          <a:cs typeface="Calibri" pitchFamily="34" charset="0"/>
                        </a:rPr>
                        <a:t>100%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Calibri" pitchFamily="34" charset="0"/>
                          <a:cs typeface="Calibri" pitchFamily="34" charset="0"/>
                        </a:rPr>
                        <a:t>81.37</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1114">
                <a:tc>
                  <a:txBody>
                    <a:bodyPr/>
                    <a:lstStyle/>
                    <a:p>
                      <a:pPr algn="r" fontAlgn="b"/>
                      <a:r>
                        <a:rPr lang="en-US" sz="1400" b="1" i="0" u="none" strike="noStrike">
                          <a:solidFill>
                            <a:srgbClr val="000000"/>
                          </a:solidFill>
                          <a:effectLst/>
                          <a:latin typeface="Calibri" pitchFamily="34" charset="0"/>
                          <a:cs typeface="Calibri" pitchFamily="34" charset="0"/>
                        </a:rPr>
                        <a:t>ASPI Overall Score</a:t>
                      </a:r>
                    </a:p>
                  </a:txBody>
                  <a:tcPr marL="9525" marR="9525" marT="9525" marB="0" anchor="b">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ctr" fontAlgn="b"/>
                      <a:endParaRPr lang="en-US" sz="1400" b="0" i="0" u="none" strike="noStrike">
                        <a:solidFill>
                          <a:srgbClr val="000000"/>
                        </a:solidFill>
                        <a:effectLst/>
                        <a:latin typeface="Calibri" pitchFamily="34" charset="0"/>
                        <a:cs typeface="Calibri"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endParaRPr lang="en-US" sz="1400" b="0" i="0" u="none" strike="noStrike">
                        <a:solidFill>
                          <a:srgbClr val="000000"/>
                        </a:solidFill>
                        <a:effectLst/>
                        <a:latin typeface="Calibri" pitchFamily="34" charset="0"/>
                        <a:cs typeface="Calibri"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400" b="1" i="0" u="none" strike="noStrike">
                          <a:solidFill>
                            <a:srgbClr val="000000"/>
                          </a:solidFill>
                          <a:effectLst/>
                          <a:latin typeface="Calibri" pitchFamily="34" charset="0"/>
                          <a:cs typeface="Calibri" pitchFamily="34" charset="0"/>
                        </a:rPr>
                        <a:t>81.37</a:t>
                      </a:r>
                    </a:p>
                  </a:txBody>
                  <a:tcPr marL="9525" marR="9525" marT="9525" marB="0" anchor="b">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221670">
                <a:tc>
                  <a:txBody>
                    <a:bodyPr/>
                    <a:lstStyle/>
                    <a:p>
                      <a:pPr algn="r" fontAlgn="b"/>
                      <a:r>
                        <a:rPr lang="en-US" sz="1400" b="1" i="0" u="none" strike="noStrike">
                          <a:solidFill>
                            <a:srgbClr val="000000"/>
                          </a:solidFill>
                          <a:effectLst/>
                          <a:latin typeface="Calibri" pitchFamily="34" charset="0"/>
                          <a:cs typeface="Calibri" pitchFamily="34" charset="0"/>
                        </a:rPr>
                        <a:t>Star Rating</a:t>
                      </a:r>
                    </a:p>
                  </a:txBody>
                  <a:tcPr marL="9525" marR="9525" marT="9525" marB="0" anchor="b">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pitchFamily="34" charset="0"/>
                          <a:cs typeface="Calibri" pitchFamily="34" charset="0"/>
                        </a:rPr>
                        <a:t> </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Calibri" pitchFamily="34" charset="0"/>
                          <a:cs typeface="Calibri" pitchFamily="34" charset="0"/>
                        </a:rPr>
                        <a:t> </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b"/>
                      <a:r>
                        <a:rPr lang="en-US" sz="1400" b="1" i="0" u="none" strike="noStrike" dirty="0">
                          <a:solidFill>
                            <a:srgbClr val="000000"/>
                          </a:solidFill>
                          <a:effectLst/>
                          <a:latin typeface="Calibri" pitchFamily="34" charset="0"/>
                          <a:cs typeface="Calibri" pitchFamily="34" charset="0"/>
                        </a:rPr>
                        <a:t>***</a:t>
                      </a:r>
                    </a:p>
                  </a:txBody>
                  <a:tcPr marL="9525" marR="9525" marT="9525" marB="0" anchor="b">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74955023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Sample ASPI Chart High School</a:t>
            </a:r>
            <a:endParaRPr lang="en-US" dirty="0"/>
          </a:p>
        </p:txBody>
      </p:sp>
      <p:sp>
        <p:nvSpPr>
          <p:cNvPr id="4" name="Slide Number Placeholder 3"/>
          <p:cNvSpPr>
            <a:spLocks noGrp="1"/>
          </p:cNvSpPr>
          <p:nvPr>
            <p:ph type="sldNum" sz="quarter" idx="12"/>
          </p:nvPr>
        </p:nvSpPr>
        <p:spPr/>
        <p:txBody>
          <a:bodyPr/>
          <a:lstStyle/>
          <a:p>
            <a:fld id="{08F394ED-C83B-48CE-BD27-1442A7AEAE53}" type="slidenum">
              <a:rPr lang="en-US" smtClean="0"/>
              <a:t>16</a:t>
            </a:fld>
            <a:endParaRPr lang="en-US"/>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630947319"/>
              </p:ext>
            </p:extLst>
          </p:nvPr>
        </p:nvGraphicFramePr>
        <p:xfrm>
          <a:off x="1143000" y="1524000"/>
          <a:ext cx="6553199" cy="4623435"/>
        </p:xfrm>
        <a:graphic>
          <a:graphicData uri="http://schemas.openxmlformats.org/drawingml/2006/table">
            <a:tbl>
              <a:tblPr/>
              <a:tblGrid>
                <a:gridCol w="4100038"/>
                <a:gridCol w="823438"/>
                <a:gridCol w="754819"/>
                <a:gridCol w="874904"/>
              </a:tblGrid>
              <a:tr h="190500">
                <a:tc>
                  <a:txBody>
                    <a:bodyPr/>
                    <a:lstStyle/>
                    <a:p>
                      <a:pPr algn="l" fontAlgn="b"/>
                      <a:r>
                        <a:rPr lang="en-US" sz="1400" b="1" i="0" u="none" strike="noStrike">
                          <a:solidFill>
                            <a:srgbClr val="000000"/>
                          </a:solidFill>
                          <a:effectLst/>
                          <a:latin typeface="Calibri" pitchFamily="34" charset="0"/>
                          <a:cs typeface="Calibri" pitchFamily="34" charset="0"/>
                        </a:rPr>
                        <a:t>Anytown High School</a:t>
                      </a:r>
                    </a:p>
                  </a:txBody>
                  <a:tcPr marL="9525" marR="9525" marT="9525"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gn="ctr" fontAlgn="b"/>
                      <a:r>
                        <a:rPr lang="en-US" sz="1400" b="0" i="0" u="none" strike="noStrike">
                          <a:solidFill>
                            <a:srgbClr val="000000"/>
                          </a:solidFill>
                          <a:effectLst/>
                          <a:latin typeface="Calibri" pitchFamily="34" charset="0"/>
                          <a:cs typeface="Calibri" pitchFamily="34" charset="0"/>
                        </a:rPr>
                        <a:t>#</a:t>
                      </a: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ctr" fontAlgn="b"/>
                      <a:r>
                        <a:rPr lang="en-US" sz="1400" b="0" i="0" u="none" strike="noStrike">
                          <a:solidFill>
                            <a:srgbClr val="000000"/>
                          </a:solidFill>
                          <a:effectLst/>
                          <a:latin typeface="Calibri" pitchFamily="34" charset="0"/>
                          <a:cs typeface="Calibri" pitchFamily="34" charset="0"/>
                        </a:rPr>
                        <a:t>%</a:t>
                      </a: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r>
                        <a:rPr lang="en-US" sz="1400" b="0" i="0" u="none" strike="noStrike">
                          <a:solidFill>
                            <a:srgbClr val="000000"/>
                          </a:solidFill>
                          <a:effectLst/>
                          <a:latin typeface="Calibri" pitchFamily="34" charset="0"/>
                          <a:cs typeface="Calibri" pitchFamily="34" charset="0"/>
                        </a:rPr>
                        <a:t> </a:t>
                      </a:r>
                    </a:p>
                  </a:txBody>
                  <a:tcPr marL="9525" marR="9525" marT="9525"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190500">
                <a:tc>
                  <a:txBody>
                    <a:bodyPr/>
                    <a:lstStyle/>
                    <a:p>
                      <a:pPr algn="r" fontAlgn="b"/>
                      <a:r>
                        <a:rPr lang="en-US" sz="1400" b="0" i="0" u="none" strike="noStrike">
                          <a:solidFill>
                            <a:srgbClr val="000000"/>
                          </a:solidFill>
                          <a:effectLst/>
                          <a:latin typeface="Calibri" pitchFamily="34" charset="0"/>
                          <a:cs typeface="Calibri" pitchFamily="34" charset="0"/>
                        </a:rPr>
                        <a:t>Students in grades K-8</a:t>
                      </a:r>
                    </a:p>
                  </a:txBody>
                  <a:tcPr marL="9525" marR="9525" marT="9525"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sz="1400" b="0" i="0" u="none" strike="noStrike">
                          <a:solidFill>
                            <a:srgbClr val="000000"/>
                          </a:solidFill>
                          <a:effectLst/>
                          <a:latin typeface="Calibri" pitchFamily="34" charset="0"/>
                          <a:cs typeface="Calibri" pitchFamily="34" charset="0"/>
                        </a:rPr>
                        <a:t>0</a:t>
                      </a:r>
                    </a:p>
                  </a:txBody>
                  <a:tcPr marL="9525" marR="9525" marT="9525" marB="0" anchor="b">
                    <a:lnL>
                      <a:noFill/>
                    </a:lnL>
                    <a:lnR>
                      <a:noFill/>
                    </a:lnR>
                    <a:lnT>
                      <a:noFill/>
                    </a:lnT>
                    <a:lnB>
                      <a:noFill/>
                    </a:lnB>
                  </a:tcPr>
                </a:tc>
                <a:tc>
                  <a:txBody>
                    <a:bodyPr/>
                    <a:lstStyle/>
                    <a:p>
                      <a:pPr algn="ctr" fontAlgn="b"/>
                      <a:r>
                        <a:rPr lang="en-US" sz="1400" b="0" i="0" u="none" strike="noStrike">
                          <a:solidFill>
                            <a:srgbClr val="000000"/>
                          </a:solidFill>
                          <a:effectLst/>
                          <a:latin typeface="Calibri" pitchFamily="34" charset="0"/>
                          <a:cs typeface="Calibri" pitchFamily="34" charset="0"/>
                        </a:rPr>
                        <a:t>0%</a:t>
                      </a:r>
                    </a:p>
                  </a:txBody>
                  <a:tcPr marL="9525" marR="9525" marT="9525" marB="0" anchor="b">
                    <a:lnL>
                      <a:noFill/>
                    </a:lnL>
                    <a:lnR>
                      <a:noFill/>
                    </a:lnR>
                    <a:lnT>
                      <a:noFill/>
                    </a:lnT>
                    <a:lnB>
                      <a:noFill/>
                    </a:lnB>
                  </a:tcPr>
                </a:tc>
                <a:tc>
                  <a:txBody>
                    <a:bodyPr/>
                    <a:lstStyle/>
                    <a:p>
                      <a:pPr algn="l" fontAlgn="b"/>
                      <a:r>
                        <a:rPr lang="en-US" sz="1400" b="0" i="0" u="none" strike="noStrike">
                          <a:solidFill>
                            <a:srgbClr val="000000"/>
                          </a:solidFill>
                          <a:effectLst/>
                          <a:latin typeface="Calibri" pitchFamily="34" charset="0"/>
                          <a:cs typeface="Calibri" pitchFamily="34" charset="0"/>
                        </a:rPr>
                        <a:t> </a:t>
                      </a:r>
                    </a:p>
                  </a:txBody>
                  <a:tcPr marL="9525" marR="9525" marT="9525" marB="0" anchor="b">
                    <a:lnL>
                      <a:noFill/>
                    </a:lnL>
                    <a:lnR w="12700" cap="flat" cmpd="sng" algn="ctr">
                      <a:solidFill>
                        <a:srgbClr val="000000"/>
                      </a:solidFill>
                      <a:prstDash val="solid"/>
                      <a:round/>
                      <a:headEnd type="none" w="med" len="med"/>
                      <a:tailEnd type="none" w="med" len="med"/>
                    </a:lnR>
                    <a:lnT>
                      <a:noFill/>
                    </a:lnT>
                    <a:lnB>
                      <a:noFill/>
                    </a:lnB>
                  </a:tcPr>
                </a:tc>
              </a:tr>
              <a:tr h="190500">
                <a:tc>
                  <a:txBody>
                    <a:bodyPr/>
                    <a:lstStyle/>
                    <a:p>
                      <a:pPr algn="r" fontAlgn="b"/>
                      <a:r>
                        <a:rPr lang="en-US" sz="1400" b="0" i="0" u="none" strike="noStrike">
                          <a:solidFill>
                            <a:srgbClr val="000000"/>
                          </a:solidFill>
                          <a:effectLst/>
                          <a:latin typeface="Calibri" pitchFamily="34" charset="0"/>
                          <a:cs typeface="Calibri" pitchFamily="34" charset="0"/>
                        </a:rPr>
                        <a:t>Students in grades 9-12</a:t>
                      </a:r>
                    </a:p>
                  </a:txBody>
                  <a:tcPr marL="9525" marR="9525" marT="9525" marB="0" anchor="b">
                    <a:lnL w="1270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Calibri" pitchFamily="34" charset="0"/>
                          <a:cs typeface="Calibri" pitchFamily="34" charset="0"/>
                        </a:rPr>
                        <a:t>2211</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Calibri" pitchFamily="34" charset="0"/>
                          <a:cs typeface="Calibri" pitchFamily="34" charset="0"/>
                        </a:rPr>
                        <a:t>100%</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pitchFamily="34" charset="0"/>
                          <a:cs typeface="Calibri" pitchFamily="34" charset="0"/>
                        </a:rPr>
                        <a:t> </a:t>
                      </a:r>
                    </a:p>
                  </a:txBody>
                  <a:tcPr marL="9525" marR="9525" marT="9525" marB="0" anchor="b">
                    <a:lnL>
                      <a:noFill/>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190500">
                <a:tc>
                  <a:txBody>
                    <a:bodyPr/>
                    <a:lstStyle/>
                    <a:p>
                      <a:pPr algn="l" fontAlgn="b"/>
                      <a:r>
                        <a:rPr lang="en-US" sz="1400" b="1" i="0" u="none" strike="noStrike">
                          <a:solidFill>
                            <a:srgbClr val="000000"/>
                          </a:solidFill>
                          <a:effectLst/>
                          <a:latin typeface="Calibri" pitchFamily="34" charset="0"/>
                          <a:cs typeface="Calibri" pitchFamily="34" charset="0"/>
                        </a:rPr>
                        <a:t>Grades 9-12</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1" i="0" u="none" strike="noStrike">
                          <a:solidFill>
                            <a:srgbClr val="000000"/>
                          </a:solidFill>
                          <a:effectLst/>
                          <a:latin typeface="Calibri" pitchFamily="34" charset="0"/>
                          <a:cs typeface="Calibri"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Calibri" pitchFamily="34" charset="0"/>
                          <a:cs typeface="Calibri"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pitchFamily="34" charset="0"/>
                          <a:cs typeface="Calibri" pitchFamily="34" charset="0"/>
                        </a:rPr>
                        <a:t> </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81000">
                <a:tc>
                  <a:txBody>
                    <a:bodyPr/>
                    <a:lstStyle/>
                    <a:p>
                      <a:pPr algn="l" fontAlgn="b"/>
                      <a:r>
                        <a:rPr lang="en-US" sz="1400" b="0" i="0" u="none" strike="noStrike">
                          <a:solidFill>
                            <a:srgbClr val="000000"/>
                          </a:solidFill>
                          <a:effectLst/>
                          <a:latin typeface="Calibri" pitchFamily="34" charset="0"/>
                          <a:cs typeface="Calibri" pitchFamily="34" charset="0"/>
                        </a:rPr>
                        <a:t>Category</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pitchFamily="34" charset="0"/>
                          <a:cs typeface="Calibri" pitchFamily="34" charset="0"/>
                        </a:rPr>
                        <a:t>Points earned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pitchFamily="34" charset="0"/>
                          <a:cs typeface="Calibri" pitchFamily="34" charset="0"/>
                        </a:rPr>
                        <a:t>Weight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pitchFamily="34" charset="0"/>
                          <a:cs typeface="Calibri" pitchFamily="34" charset="0"/>
                        </a:rPr>
                        <a:t>Weighted points</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33375">
                <a:tc>
                  <a:txBody>
                    <a:bodyPr/>
                    <a:lstStyle/>
                    <a:p>
                      <a:pPr algn="l" fontAlgn="b"/>
                      <a:r>
                        <a:rPr lang="en-US" sz="1400" b="0" i="0" u="none" strike="noStrike">
                          <a:solidFill>
                            <a:srgbClr val="000000"/>
                          </a:solidFill>
                          <a:effectLst/>
                          <a:latin typeface="Calibri" pitchFamily="34" charset="0"/>
                          <a:cs typeface="Calibri" pitchFamily="34" charset="0"/>
                        </a:rPr>
                        <a:t>Academic Achievement - % of all students proficient or above (average of % proficient on reading, writing and math SBAs)</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pitchFamily="34" charset="0"/>
                          <a:cs typeface="Calibri" pitchFamily="34" charset="0"/>
                        </a:rPr>
                        <a:t>65.82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pitchFamily="34" charset="0"/>
                          <a:cs typeface="Calibri" pitchFamily="34" charset="0"/>
                        </a:rPr>
                        <a:t>20%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pitchFamily="34" charset="0"/>
                          <a:cs typeface="Calibri" pitchFamily="34" charset="0"/>
                        </a:rPr>
                        <a:t>13.16</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81025">
                <a:tc>
                  <a:txBody>
                    <a:bodyPr/>
                    <a:lstStyle/>
                    <a:p>
                      <a:pPr algn="l" fontAlgn="b"/>
                      <a:r>
                        <a:rPr lang="en-US" sz="1400" b="0" i="0" u="none" strike="noStrike">
                          <a:solidFill>
                            <a:srgbClr val="000000"/>
                          </a:solidFill>
                          <a:effectLst/>
                          <a:latin typeface="Calibri" pitchFamily="34" charset="0"/>
                          <a:cs typeface="Calibri" pitchFamily="34" charset="0"/>
                        </a:rPr>
                        <a:t>School Progress – growth and proficiency index score for all students group and for each primary subgroup (AN/AI, economically disadvantaged, SWDs, &amp; ELs)</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pitchFamily="34" charset="0"/>
                          <a:cs typeface="Calibri" pitchFamily="34" charset="0"/>
                        </a:rPr>
                        <a:t>86.38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pitchFamily="34" charset="0"/>
                          <a:cs typeface="Calibri" pitchFamily="34" charset="0"/>
                        </a:rPr>
                        <a:t>35%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pitchFamily="34" charset="0"/>
                          <a:cs typeface="Calibri" pitchFamily="34" charset="0"/>
                        </a:rPr>
                        <a:t>30.23</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en-US" sz="1400" b="0" i="0" u="none" strike="noStrike">
                          <a:solidFill>
                            <a:srgbClr val="000000"/>
                          </a:solidFill>
                          <a:effectLst/>
                          <a:latin typeface="Calibri" pitchFamily="34" charset="0"/>
                          <a:cs typeface="Calibri" pitchFamily="34" charset="0"/>
                        </a:rPr>
                        <a:t>Attendance Rate (all students</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pitchFamily="34" charset="0"/>
                          <a:cs typeface="Calibri" pitchFamily="34" charset="0"/>
                        </a:rPr>
                        <a:t>50.00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pitchFamily="34" charset="0"/>
                          <a:cs typeface="Calibri" pitchFamily="34" charset="0"/>
                        </a:rPr>
                        <a:t>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pitchFamily="34" charset="0"/>
                          <a:cs typeface="Calibri" pitchFamily="34" charset="0"/>
                        </a:rPr>
                        <a:t>5.00</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en-US" sz="1400" b="0" i="0" u="none" strike="noStrike">
                          <a:solidFill>
                            <a:srgbClr val="000000"/>
                          </a:solidFill>
                          <a:effectLst/>
                          <a:latin typeface="Calibri" pitchFamily="34" charset="0"/>
                          <a:cs typeface="Calibri" pitchFamily="34" charset="0"/>
                        </a:rPr>
                        <a:t>Participation Rate in SBAs (all students)</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pitchFamily="34" charset="0"/>
                          <a:cs typeface="Calibri" pitchFamily="34" charset="0"/>
                        </a:rPr>
                        <a:t>100.00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pitchFamily="34" charset="0"/>
                          <a:cs typeface="Calibri" pitchFamily="34" charset="0"/>
                        </a:rPr>
                        <a: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pitchFamily="34" charset="0"/>
                          <a:cs typeface="Calibri" pitchFamily="34" charset="0"/>
                        </a:rPr>
                        <a:t>5.00</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en-US" sz="1400" b="0" i="0" u="none" strike="noStrike">
                          <a:solidFill>
                            <a:srgbClr val="000000"/>
                          </a:solidFill>
                          <a:effectLst/>
                          <a:latin typeface="Calibri" pitchFamily="34" charset="0"/>
                          <a:cs typeface="Calibri" pitchFamily="34" charset="0"/>
                        </a:rPr>
                        <a:t>Graduation rate (cohort of all students)</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pitchFamily="34" charset="0"/>
                          <a:cs typeface="Calibri" pitchFamily="34" charset="0"/>
                        </a:rPr>
                        <a:t>50.00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pitchFamily="34" charset="0"/>
                          <a:cs typeface="Calibri" pitchFamily="34" charset="0"/>
                        </a:rPr>
                        <a:t>20%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pitchFamily="34" charset="0"/>
                          <a:cs typeface="Calibri" pitchFamily="34" charset="0"/>
                        </a:rPr>
                        <a:t>10.00</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81000">
                <a:tc>
                  <a:txBody>
                    <a:bodyPr/>
                    <a:lstStyle/>
                    <a:p>
                      <a:pPr algn="l" fontAlgn="b"/>
                      <a:r>
                        <a:rPr lang="en-US" sz="1400" b="0" i="0" u="none" strike="noStrike">
                          <a:solidFill>
                            <a:srgbClr val="000000"/>
                          </a:solidFill>
                          <a:effectLst/>
                          <a:latin typeface="Calibri" pitchFamily="34" charset="0"/>
                          <a:cs typeface="Calibri" pitchFamily="34" charset="0"/>
                        </a:rPr>
                        <a:t>College &amp; Career Readiness Indicator (12th graders scores on SAT, ACT, or WorkKeys)</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pitchFamily="34" charset="0"/>
                          <a:cs typeface="Calibri" pitchFamily="34" charset="0"/>
                        </a:rPr>
                        <a:t>73.53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pitchFamily="34" charset="0"/>
                          <a:cs typeface="Calibri" pitchFamily="34" charset="0"/>
                        </a:rPr>
                        <a:t>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pitchFamily="34" charset="0"/>
                          <a:cs typeface="Calibri" pitchFamily="34" charset="0"/>
                        </a:rPr>
                        <a:t>5.88</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en-US" sz="1400" b="0" i="0" u="none" strike="noStrike">
                          <a:solidFill>
                            <a:srgbClr val="000000"/>
                          </a:solidFill>
                          <a:effectLst/>
                          <a:latin typeface="Calibri" pitchFamily="34" charset="0"/>
                          <a:cs typeface="Calibri" pitchFamily="34" charset="0"/>
                        </a:rPr>
                        <a:t>WorkKeys participation rate (11th graders)</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pitchFamily="34" charset="0"/>
                          <a:cs typeface="Calibri" pitchFamily="34" charset="0"/>
                        </a:rPr>
                        <a:t>50.00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pitchFamily="34" charset="0"/>
                          <a:cs typeface="Calibri"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pitchFamily="34" charset="0"/>
                          <a:cs typeface="Calibri" pitchFamily="34" charset="0"/>
                        </a:rPr>
                        <a:t>1.00</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en-US" sz="1400" b="0" i="0" u="none" strike="noStrike">
                          <a:solidFill>
                            <a:srgbClr val="000000"/>
                          </a:solidFill>
                          <a:effectLst/>
                          <a:latin typeface="Calibri" pitchFamily="34" charset="0"/>
                          <a:cs typeface="Calibri" pitchFamily="34" charset="0"/>
                        </a:rPr>
                        <a:t>Total</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pitchFamily="34" charset="0"/>
                          <a:cs typeface="Calibri"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pitchFamily="34" charset="0"/>
                          <a:cs typeface="Calibri" pitchFamily="34" charset="0"/>
                        </a:rPr>
                        <a:t>100%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pitchFamily="34" charset="0"/>
                          <a:cs typeface="Calibri" pitchFamily="34" charset="0"/>
                        </a:rPr>
                        <a:t>70.28</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r" fontAlgn="b"/>
                      <a:r>
                        <a:rPr lang="en-US" sz="1400" b="1" i="0" u="none" strike="noStrike">
                          <a:solidFill>
                            <a:srgbClr val="000000"/>
                          </a:solidFill>
                          <a:effectLst/>
                          <a:latin typeface="Calibri" pitchFamily="34" charset="0"/>
                          <a:cs typeface="Calibri" pitchFamily="34" charset="0"/>
                        </a:rPr>
                        <a:t>ASPI Overall Score</a:t>
                      </a:r>
                    </a:p>
                  </a:txBody>
                  <a:tcPr marL="9525" marR="9525" marT="9525" marB="0" anchor="b">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400" b="0" i="0" u="none" strike="noStrike">
                        <a:solidFill>
                          <a:srgbClr val="000000"/>
                        </a:solidFill>
                        <a:effectLst/>
                        <a:latin typeface="Calibri" pitchFamily="34" charset="0"/>
                        <a:cs typeface="Calibri"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endParaRPr lang="en-US" sz="1400" b="0" i="0" u="none" strike="noStrike">
                        <a:solidFill>
                          <a:srgbClr val="000000"/>
                        </a:solidFill>
                        <a:effectLst/>
                        <a:latin typeface="Calibri" pitchFamily="34" charset="0"/>
                        <a:cs typeface="Calibri"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1400" b="1" i="0" u="none" strike="noStrike">
                          <a:solidFill>
                            <a:srgbClr val="000000"/>
                          </a:solidFill>
                          <a:effectLst/>
                          <a:latin typeface="Calibri" pitchFamily="34" charset="0"/>
                          <a:cs typeface="Calibri" pitchFamily="34" charset="0"/>
                        </a:rPr>
                        <a:t>70.28</a:t>
                      </a:r>
                    </a:p>
                  </a:txBody>
                  <a:tcPr marL="9525" marR="9525" marT="9525" marB="0" anchor="b">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200025">
                <a:tc>
                  <a:txBody>
                    <a:bodyPr/>
                    <a:lstStyle/>
                    <a:p>
                      <a:pPr algn="r" fontAlgn="b"/>
                      <a:r>
                        <a:rPr lang="en-US" sz="1400" b="1" i="0" u="none" strike="noStrike">
                          <a:solidFill>
                            <a:srgbClr val="000000"/>
                          </a:solidFill>
                          <a:effectLst/>
                          <a:latin typeface="Calibri" pitchFamily="34" charset="0"/>
                          <a:cs typeface="Calibri" pitchFamily="34" charset="0"/>
                        </a:rPr>
                        <a:t>Star Rating</a:t>
                      </a:r>
                    </a:p>
                  </a:txBody>
                  <a:tcPr marL="9525" marR="9525" marT="9525" marB="0" anchor="b">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pitchFamily="34" charset="0"/>
                          <a:cs typeface="Calibri" pitchFamily="34" charset="0"/>
                        </a:rPr>
                        <a:t> </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Calibri" pitchFamily="34" charset="0"/>
                          <a:cs typeface="Calibri" pitchFamily="34" charset="0"/>
                        </a:rPr>
                        <a:t> </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b"/>
                      <a:r>
                        <a:rPr lang="en-US" sz="1400" b="1" i="0" u="none" strike="noStrike" dirty="0">
                          <a:solidFill>
                            <a:srgbClr val="000000"/>
                          </a:solidFill>
                          <a:effectLst/>
                          <a:latin typeface="Calibri" pitchFamily="34" charset="0"/>
                          <a:cs typeface="Calibri" pitchFamily="34" charset="0"/>
                        </a:rPr>
                        <a:t>***</a:t>
                      </a:r>
                    </a:p>
                  </a:txBody>
                  <a:tcPr marL="9525" marR="9525" marT="9525" marB="0" anchor="b">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95383368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Sample ASPI Chart K-12 grades</a:t>
            </a:r>
            <a:endParaRPr lang="en-US" dirty="0"/>
          </a:p>
        </p:txBody>
      </p:sp>
      <p:sp>
        <p:nvSpPr>
          <p:cNvPr id="4" name="Slide Number Placeholder 3"/>
          <p:cNvSpPr>
            <a:spLocks noGrp="1"/>
          </p:cNvSpPr>
          <p:nvPr>
            <p:ph type="sldNum" sz="quarter" idx="12"/>
          </p:nvPr>
        </p:nvSpPr>
        <p:spPr/>
        <p:txBody>
          <a:bodyPr/>
          <a:lstStyle/>
          <a:p>
            <a:fld id="{08F394ED-C83B-48CE-BD27-1442A7AEAE53}" type="slidenum">
              <a:rPr lang="en-US" smtClean="0"/>
              <a:t>17</a:t>
            </a:fld>
            <a:endParaRPr lang="en-US"/>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220013805"/>
              </p:ext>
            </p:extLst>
          </p:nvPr>
        </p:nvGraphicFramePr>
        <p:xfrm>
          <a:off x="685800" y="1371600"/>
          <a:ext cx="7620000" cy="5166600"/>
        </p:xfrm>
        <a:graphic>
          <a:graphicData uri="http://schemas.openxmlformats.org/drawingml/2006/table">
            <a:tbl>
              <a:tblPr/>
              <a:tblGrid>
                <a:gridCol w="4767486"/>
                <a:gridCol w="957486"/>
                <a:gridCol w="877697"/>
                <a:gridCol w="1017331"/>
              </a:tblGrid>
              <a:tr h="172424">
                <a:tc>
                  <a:txBody>
                    <a:bodyPr/>
                    <a:lstStyle/>
                    <a:p>
                      <a:pPr algn="l" fontAlgn="b"/>
                      <a:r>
                        <a:rPr lang="en-US" sz="1100" b="1" i="0" u="none" strike="noStrike" dirty="0" err="1">
                          <a:solidFill>
                            <a:srgbClr val="000000"/>
                          </a:solidFill>
                          <a:effectLst/>
                          <a:latin typeface="Calibri" pitchFamily="34" charset="0"/>
                          <a:cs typeface="Calibri" pitchFamily="34" charset="0"/>
                        </a:rPr>
                        <a:t>Anytown</a:t>
                      </a:r>
                      <a:r>
                        <a:rPr lang="en-US" sz="1100" b="1" i="0" u="none" strike="noStrike" dirty="0">
                          <a:solidFill>
                            <a:srgbClr val="000000"/>
                          </a:solidFill>
                          <a:effectLst/>
                          <a:latin typeface="Calibri" pitchFamily="34" charset="0"/>
                          <a:cs typeface="Calibri" pitchFamily="34" charset="0"/>
                        </a:rPr>
                        <a:t> K-12 School</a:t>
                      </a:r>
                    </a:p>
                  </a:txBody>
                  <a:tcPr marL="7356" marR="7356" marT="7356"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gn="ctr" fontAlgn="b"/>
                      <a:r>
                        <a:rPr lang="en-US" sz="1100" b="0" i="0" u="none" strike="noStrike">
                          <a:solidFill>
                            <a:srgbClr val="000000"/>
                          </a:solidFill>
                          <a:effectLst/>
                          <a:latin typeface="Calibri" pitchFamily="34" charset="0"/>
                          <a:cs typeface="Calibri" pitchFamily="34" charset="0"/>
                        </a:rPr>
                        <a:t>#</a:t>
                      </a:r>
                    </a:p>
                  </a:txBody>
                  <a:tcPr marL="7356" marR="7356" marT="7356"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ctr" fontAlgn="b"/>
                      <a:r>
                        <a:rPr lang="en-US" sz="1100" b="0" i="0" u="none" strike="noStrike">
                          <a:solidFill>
                            <a:srgbClr val="000000"/>
                          </a:solidFill>
                          <a:effectLst/>
                          <a:latin typeface="Calibri" pitchFamily="34" charset="0"/>
                          <a:cs typeface="Calibri" pitchFamily="34" charset="0"/>
                        </a:rPr>
                        <a:t>%</a:t>
                      </a:r>
                    </a:p>
                  </a:txBody>
                  <a:tcPr marL="7356" marR="7356" marT="7356"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r>
                        <a:rPr lang="en-US" sz="1100" b="0" i="0" u="none" strike="noStrike">
                          <a:solidFill>
                            <a:srgbClr val="000000"/>
                          </a:solidFill>
                          <a:effectLst/>
                          <a:latin typeface="Calibri" pitchFamily="34" charset="0"/>
                          <a:cs typeface="Calibri" pitchFamily="34" charset="0"/>
                        </a:rPr>
                        <a:t> </a:t>
                      </a:r>
                    </a:p>
                  </a:txBody>
                  <a:tcPr marL="7356" marR="7356" marT="7356"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172424">
                <a:tc>
                  <a:txBody>
                    <a:bodyPr/>
                    <a:lstStyle/>
                    <a:p>
                      <a:pPr algn="r" fontAlgn="b"/>
                      <a:r>
                        <a:rPr lang="en-US" sz="1100" b="0" i="0" u="none" strike="noStrike">
                          <a:solidFill>
                            <a:srgbClr val="000000"/>
                          </a:solidFill>
                          <a:effectLst/>
                          <a:latin typeface="Calibri" pitchFamily="34" charset="0"/>
                          <a:cs typeface="Calibri" pitchFamily="34" charset="0"/>
                        </a:rPr>
                        <a:t>Students in grades K-8</a:t>
                      </a:r>
                    </a:p>
                  </a:txBody>
                  <a:tcPr marL="7356" marR="7356" marT="7356"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sz="1100" b="0" i="0" u="none" strike="noStrike">
                          <a:solidFill>
                            <a:srgbClr val="000000"/>
                          </a:solidFill>
                          <a:effectLst/>
                          <a:latin typeface="Calibri" pitchFamily="34" charset="0"/>
                          <a:cs typeface="Calibri" pitchFamily="34" charset="0"/>
                        </a:rPr>
                        <a:t>132</a:t>
                      </a:r>
                    </a:p>
                  </a:txBody>
                  <a:tcPr marL="7356" marR="7356" marT="7356"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itchFamily="34" charset="0"/>
                          <a:cs typeface="Calibri" pitchFamily="34" charset="0"/>
                        </a:rPr>
                        <a:t>77%</a:t>
                      </a:r>
                    </a:p>
                  </a:txBody>
                  <a:tcPr marL="7356" marR="7356" marT="7356" marB="0" anchor="b">
                    <a:lnL>
                      <a:noFill/>
                    </a:lnL>
                    <a:lnR>
                      <a:noFill/>
                    </a:lnR>
                    <a:lnT>
                      <a:noFill/>
                    </a:lnT>
                    <a:lnB>
                      <a:noFill/>
                    </a:lnB>
                  </a:tcPr>
                </a:tc>
                <a:tc>
                  <a:txBody>
                    <a:bodyPr/>
                    <a:lstStyle/>
                    <a:p>
                      <a:pPr algn="l" fontAlgn="b"/>
                      <a:r>
                        <a:rPr lang="en-US" sz="1100" b="0" i="0" u="none" strike="noStrike">
                          <a:solidFill>
                            <a:srgbClr val="000000"/>
                          </a:solidFill>
                          <a:effectLst/>
                          <a:latin typeface="Calibri" pitchFamily="34" charset="0"/>
                          <a:cs typeface="Calibri" pitchFamily="34" charset="0"/>
                        </a:rPr>
                        <a:t> </a:t>
                      </a:r>
                    </a:p>
                  </a:txBody>
                  <a:tcPr marL="7356" marR="7356" marT="7356" marB="0" anchor="b">
                    <a:lnL>
                      <a:noFill/>
                    </a:lnL>
                    <a:lnR w="12700" cap="flat" cmpd="sng" algn="ctr">
                      <a:solidFill>
                        <a:srgbClr val="000000"/>
                      </a:solidFill>
                      <a:prstDash val="solid"/>
                      <a:round/>
                      <a:headEnd type="none" w="med" len="med"/>
                      <a:tailEnd type="none" w="med" len="med"/>
                    </a:lnR>
                    <a:lnT>
                      <a:noFill/>
                    </a:lnT>
                    <a:lnB>
                      <a:noFill/>
                    </a:lnB>
                  </a:tcPr>
                </a:tc>
              </a:tr>
              <a:tr h="172424">
                <a:tc>
                  <a:txBody>
                    <a:bodyPr/>
                    <a:lstStyle/>
                    <a:p>
                      <a:pPr algn="r" fontAlgn="b"/>
                      <a:r>
                        <a:rPr lang="en-US" sz="1100" b="0" i="0" u="none" strike="noStrike">
                          <a:solidFill>
                            <a:srgbClr val="000000"/>
                          </a:solidFill>
                          <a:effectLst/>
                          <a:latin typeface="Calibri" pitchFamily="34" charset="0"/>
                          <a:cs typeface="Calibri" pitchFamily="34" charset="0"/>
                        </a:rPr>
                        <a:t>Students in grades 9-12</a:t>
                      </a:r>
                    </a:p>
                  </a:txBody>
                  <a:tcPr marL="7356" marR="7356" marT="7356"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sz="1100" b="0" i="0" u="none" strike="noStrike">
                          <a:solidFill>
                            <a:srgbClr val="000000"/>
                          </a:solidFill>
                          <a:effectLst/>
                          <a:latin typeface="Calibri" pitchFamily="34" charset="0"/>
                          <a:cs typeface="Calibri" pitchFamily="34" charset="0"/>
                        </a:rPr>
                        <a:t>39</a:t>
                      </a:r>
                    </a:p>
                  </a:txBody>
                  <a:tcPr marL="7356" marR="7356" marT="7356"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itchFamily="34" charset="0"/>
                          <a:cs typeface="Calibri" pitchFamily="34" charset="0"/>
                        </a:rPr>
                        <a:t>23%</a:t>
                      </a:r>
                    </a:p>
                  </a:txBody>
                  <a:tcPr marL="7356" marR="7356" marT="7356" marB="0" anchor="b">
                    <a:lnL>
                      <a:noFill/>
                    </a:lnL>
                    <a:lnR>
                      <a:noFill/>
                    </a:lnR>
                    <a:lnT>
                      <a:noFill/>
                    </a:lnT>
                    <a:lnB>
                      <a:noFill/>
                    </a:lnB>
                  </a:tcPr>
                </a:tc>
                <a:tc>
                  <a:txBody>
                    <a:bodyPr/>
                    <a:lstStyle/>
                    <a:p>
                      <a:pPr algn="l" fontAlgn="b"/>
                      <a:r>
                        <a:rPr lang="en-US" sz="1100" b="0" i="0" u="none" strike="noStrike">
                          <a:solidFill>
                            <a:srgbClr val="000000"/>
                          </a:solidFill>
                          <a:effectLst/>
                          <a:latin typeface="Calibri" pitchFamily="34" charset="0"/>
                          <a:cs typeface="Calibri" pitchFamily="34" charset="0"/>
                        </a:rPr>
                        <a:t> </a:t>
                      </a:r>
                    </a:p>
                  </a:txBody>
                  <a:tcPr marL="7356" marR="7356" marT="7356" marB="0" anchor="b">
                    <a:lnL>
                      <a:noFill/>
                    </a:lnL>
                    <a:lnR w="12700" cap="flat" cmpd="sng" algn="ctr">
                      <a:solidFill>
                        <a:srgbClr val="000000"/>
                      </a:solidFill>
                      <a:prstDash val="solid"/>
                      <a:round/>
                      <a:headEnd type="none" w="med" len="med"/>
                      <a:tailEnd type="none" w="med" len="med"/>
                    </a:lnR>
                    <a:lnT>
                      <a:noFill/>
                    </a:lnT>
                    <a:lnB>
                      <a:noFill/>
                    </a:lnB>
                  </a:tcPr>
                </a:tc>
              </a:tr>
              <a:tr h="172424">
                <a:tc>
                  <a:txBody>
                    <a:bodyPr/>
                    <a:lstStyle/>
                    <a:p>
                      <a:pPr algn="l" fontAlgn="b"/>
                      <a:r>
                        <a:rPr lang="en-US" sz="1100" b="0" i="0" u="none" strike="noStrike">
                          <a:solidFill>
                            <a:srgbClr val="000000"/>
                          </a:solidFill>
                          <a:effectLst/>
                          <a:latin typeface="Calibri" pitchFamily="34" charset="0"/>
                          <a:cs typeface="Calibri" pitchFamily="34" charset="0"/>
                        </a:rPr>
                        <a:t> </a:t>
                      </a:r>
                    </a:p>
                  </a:txBody>
                  <a:tcPr marL="7356" marR="7356" marT="7356"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100" b="0" i="0" u="none" strike="noStrike">
                        <a:solidFill>
                          <a:srgbClr val="000000"/>
                        </a:solidFill>
                        <a:effectLst/>
                        <a:latin typeface="Calibri" pitchFamily="34" charset="0"/>
                        <a:cs typeface="Calibri" pitchFamily="34" charset="0"/>
                      </a:endParaRPr>
                    </a:p>
                  </a:txBody>
                  <a:tcPr marL="7356" marR="7356" marT="7356"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itchFamily="34" charset="0"/>
                        <a:cs typeface="Calibri" pitchFamily="34" charset="0"/>
                      </a:endParaRPr>
                    </a:p>
                  </a:txBody>
                  <a:tcPr marL="7356" marR="7356" marT="7356" marB="0" anchor="b">
                    <a:lnL>
                      <a:noFill/>
                    </a:lnL>
                    <a:lnR>
                      <a:noFill/>
                    </a:lnR>
                    <a:lnT>
                      <a:noFill/>
                    </a:lnT>
                    <a:lnB>
                      <a:noFill/>
                    </a:lnB>
                  </a:tcPr>
                </a:tc>
                <a:tc>
                  <a:txBody>
                    <a:bodyPr/>
                    <a:lstStyle/>
                    <a:p>
                      <a:pPr algn="l" fontAlgn="b"/>
                      <a:r>
                        <a:rPr lang="en-US" sz="1100" b="0" i="0" u="none" strike="noStrike">
                          <a:solidFill>
                            <a:srgbClr val="000000"/>
                          </a:solidFill>
                          <a:effectLst/>
                          <a:latin typeface="Calibri" pitchFamily="34" charset="0"/>
                          <a:cs typeface="Calibri" pitchFamily="34" charset="0"/>
                        </a:rPr>
                        <a:t> </a:t>
                      </a:r>
                    </a:p>
                  </a:txBody>
                  <a:tcPr marL="7356" marR="7356" marT="7356" marB="0" anchor="b">
                    <a:lnL>
                      <a:noFill/>
                    </a:lnL>
                    <a:lnR w="12700" cap="flat" cmpd="sng" algn="ctr">
                      <a:solidFill>
                        <a:srgbClr val="000000"/>
                      </a:solidFill>
                      <a:prstDash val="solid"/>
                      <a:round/>
                      <a:headEnd type="none" w="med" len="med"/>
                      <a:tailEnd type="none" w="med" len="med"/>
                    </a:lnR>
                    <a:lnT>
                      <a:noFill/>
                    </a:lnT>
                    <a:lnB>
                      <a:noFill/>
                    </a:lnB>
                  </a:tcPr>
                </a:tc>
              </a:tr>
              <a:tr h="172424">
                <a:tc>
                  <a:txBody>
                    <a:bodyPr/>
                    <a:lstStyle/>
                    <a:p>
                      <a:pPr algn="l" fontAlgn="b"/>
                      <a:r>
                        <a:rPr lang="en-US" sz="1100" b="1" i="0" u="none" strike="noStrike">
                          <a:solidFill>
                            <a:srgbClr val="000000"/>
                          </a:solidFill>
                          <a:effectLst/>
                          <a:latin typeface="Calibri" pitchFamily="34" charset="0"/>
                          <a:cs typeface="Calibri" pitchFamily="34" charset="0"/>
                        </a:rPr>
                        <a:t>Grades K-8</a:t>
                      </a:r>
                    </a:p>
                  </a:txBody>
                  <a:tcPr marL="7356" marR="7356" marT="7356" marB="0" anchor="b">
                    <a:lnL w="1270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1" i="0" u="none" strike="noStrike">
                        <a:solidFill>
                          <a:srgbClr val="000000"/>
                        </a:solidFill>
                        <a:effectLst/>
                        <a:latin typeface="Calibri" pitchFamily="34" charset="0"/>
                        <a:cs typeface="Calibri" pitchFamily="34" charset="0"/>
                      </a:endParaRPr>
                    </a:p>
                  </a:txBody>
                  <a:tcPr marL="7356" marR="7356" marT="7356"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itchFamily="34" charset="0"/>
                        <a:cs typeface="Calibri" pitchFamily="34" charset="0"/>
                      </a:endParaRPr>
                    </a:p>
                  </a:txBody>
                  <a:tcPr marL="7356" marR="7356" marT="7356"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itchFamily="34" charset="0"/>
                          <a:cs typeface="Calibri" pitchFamily="34" charset="0"/>
                        </a:rPr>
                        <a:t> </a:t>
                      </a:r>
                    </a:p>
                  </a:txBody>
                  <a:tcPr marL="7356" marR="7356" marT="7356" marB="0" anchor="b">
                    <a:lnL>
                      <a:noFill/>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290940">
                <a:tc>
                  <a:txBody>
                    <a:bodyPr/>
                    <a:lstStyle/>
                    <a:p>
                      <a:pPr algn="l" fontAlgn="b"/>
                      <a:r>
                        <a:rPr lang="en-US" sz="1100" b="0" i="0" u="none" strike="noStrike">
                          <a:solidFill>
                            <a:srgbClr val="000000"/>
                          </a:solidFill>
                          <a:effectLst/>
                          <a:latin typeface="Calibri" pitchFamily="34" charset="0"/>
                          <a:cs typeface="Calibri" pitchFamily="34" charset="0"/>
                        </a:rPr>
                        <a:t>Category</a:t>
                      </a:r>
                    </a:p>
                  </a:txBody>
                  <a:tcPr marL="7356" marR="7356" marT="7356"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Points Earned</a:t>
                      </a:r>
                    </a:p>
                  </a:txBody>
                  <a:tcPr marL="7356" marR="7356" marT="73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Weight</a:t>
                      </a:r>
                    </a:p>
                  </a:txBody>
                  <a:tcPr marL="7356" marR="7356" marT="73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Weighted points</a:t>
                      </a:r>
                    </a:p>
                  </a:txBody>
                  <a:tcPr marL="7356" marR="7356" marT="735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0940">
                <a:tc>
                  <a:txBody>
                    <a:bodyPr/>
                    <a:lstStyle/>
                    <a:p>
                      <a:pPr algn="l" fontAlgn="b"/>
                      <a:r>
                        <a:rPr lang="en-US" sz="1100" b="0" i="0" u="none" strike="noStrike">
                          <a:solidFill>
                            <a:srgbClr val="000000"/>
                          </a:solidFill>
                          <a:effectLst/>
                          <a:latin typeface="Calibri" pitchFamily="34" charset="0"/>
                          <a:cs typeface="Calibri" pitchFamily="34" charset="0"/>
                        </a:rPr>
                        <a:t>Academic Achievement - % of all students proficient or above on SBAs</a:t>
                      </a:r>
                    </a:p>
                  </a:txBody>
                  <a:tcPr marL="7356" marR="7356" marT="7356"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28.06</a:t>
                      </a:r>
                    </a:p>
                  </a:txBody>
                  <a:tcPr marL="7356" marR="7356" marT="73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35%</a:t>
                      </a:r>
                    </a:p>
                  </a:txBody>
                  <a:tcPr marL="7356" marR="7356" marT="73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9.82</a:t>
                      </a:r>
                    </a:p>
                  </a:txBody>
                  <a:tcPr marL="7356" marR="7356" marT="735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37600">
                <a:tc>
                  <a:txBody>
                    <a:bodyPr/>
                    <a:lstStyle/>
                    <a:p>
                      <a:pPr algn="l" fontAlgn="b"/>
                      <a:r>
                        <a:rPr lang="en-US" sz="1100" b="0" i="0" u="none" strike="noStrike">
                          <a:solidFill>
                            <a:srgbClr val="000000"/>
                          </a:solidFill>
                          <a:effectLst/>
                          <a:latin typeface="Calibri" pitchFamily="34" charset="0"/>
                          <a:cs typeface="Calibri" pitchFamily="34" charset="0"/>
                        </a:rPr>
                        <a:t>School Progress – growth and proficiency index score for all students group and for each primary subgroup (AN/AI, ECD, SWD, &amp; EL)</a:t>
                      </a:r>
                    </a:p>
                  </a:txBody>
                  <a:tcPr marL="7356" marR="7356" marT="7356"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80.19</a:t>
                      </a:r>
                    </a:p>
                  </a:txBody>
                  <a:tcPr marL="7356" marR="7356" marT="73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35%</a:t>
                      </a:r>
                    </a:p>
                  </a:txBody>
                  <a:tcPr marL="7356" marR="7356" marT="73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28.07</a:t>
                      </a:r>
                    </a:p>
                  </a:txBody>
                  <a:tcPr marL="7356" marR="7356" marT="735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2424">
                <a:tc>
                  <a:txBody>
                    <a:bodyPr/>
                    <a:lstStyle/>
                    <a:p>
                      <a:pPr algn="l" fontAlgn="b"/>
                      <a:r>
                        <a:rPr lang="en-US" sz="1100" b="0" i="0" u="none" strike="noStrike">
                          <a:solidFill>
                            <a:srgbClr val="000000"/>
                          </a:solidFill>
                          <a:effectLst/>
                          <a:latin typeface="Calibri" pitchFamily="34" charset="0"/>
                          <a:cs typeface="Calibri" pitchFamily="34" charset="0"/>
                        </a:rPr>
                        <a:t>Attendance Rate (all students)</a:t>
                      </a:r>
                    </a:p>
                  </a:txBody>
                  <a:tcPr marL="7356" marR="7356" marT="7356"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100</a:t>
                      </a:r>
                    </a:p>
                  </a:txBody>
                  <a:tcPr marL="7356" marR="7356" marT="73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25%</a:t>
                      </a:r>
                    </a:p>
                  </a:txBody>
                  <a:tcPr marL="7356" marR="7356" marT="73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25.00</a:t>
                      </a:r>
                    </a:p>
                  </a:txBody>
                  <a:tcPr marL="7356" marR="7356" marT="735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2424">
                <a:tc>
                  <a:txBody>
                    <a:bodyPr/>
                    <a:lstStyle/>
                    <a:p>
                      <a:pPr algn="l" fontAlgn="b"/>
                      <a:r>
                        <a:rPr lang="en-US" sz="1100" b="0" i="0" u="none" strike="noStrike">
                          <a:solidFill>
                            <a:srgbClr val="000000"/>
                          </a:solidFill>
                          <a:effectLst/>
                          <a:latin typeface="Calibri" pitchFamily="34" charset="0"/>
                          <a:cs typeface="Calibri" pitchFamily="34" charset="0"/>
                        </a:rPr>
                        <a:t>Participation Rate in SBAs (all students)</a:t>
                      </a:r>
                    </a:p>
                  </a:txBody>
                  <a:tcPr marL="7356" marR="7356" marT="7356"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100</a:t>
                      </a:r>
                    </a:p>
                  </a:txBody>
                  <a:tcPr marL="7356" marR="7356" marT="73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5%</a:t>
                      </a:r>
                    </a:p>
                  </a:txBody>
                  <a:tcPr marL="7356" marR="7356" marT="73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5.00</a:t>
                      </a:r>
                    </a:p>
                  </a:txBody>
                  <a:tcPr marL="7356" marR="7356" marT="735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2424">
                <a:tc>
                  <a:txBody>
                    <a:bodyPr/>
                    <a:lstStyle/>
                    <a:p>
                      <a:pPr algn="l" fontAlgn="b"/>
                      <a:r>
                        <a:rPr lang="en-US" sz="1100" b="0" i="0" u="none" strike="noStrike">
                          <a:solidFill>
                            <a:srgbClr val="000000"/>
                          </a:solidFill>
                          <a:effectLst/>
                          <a:latin typeface="Calibri" pitchFamily="34" charset="0"/>
                          <a:cs typeface="Calibri" pitchFamily="34" charset="0"/>
                        </a:rPr>
                        <a:t>Total</a:t>
                      </a:r>
                    </a:p>
                  </a:txBody>
                  <a:tcPr marL="7356" marR="7356" marT="7356"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 </a:t>
                      </a:r>
                    </a:p>
                  </a:txBody>
                  <a:tcPr marL="7356" marR="7356" marT="73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100%</a:t>
                      </a:r>
                    </a:p>
                  </a:txBody>
                  <a:tcPr marL="7356" marR="7356" marT="73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67.89</a:t>
                      </a:r>
                    </a:p>
                  </a:txBody>
                  <a:tcPr marL="7356" marR="7356" marT="735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2424">
                <a:tc>
                  <a:txBody>
                    <a:bodyPr/>
                    <a:lstStyle/>
                    <a:p>
                      <a:pPr algn="l" fontAlgn="b"/>
                      <a:r>
                        <a:rPr lang="en-US" sz="1100" b="0" i="0" u="none" strike="noStrike" dirty="0">
                          <a:solidFill>
                            <a:srgbClr val="000000"/>
                          </a:solidFill>
                          <a:effectLst/>
                          <a:latin typeface="Calibri" pitchFamily="34" charset="0"/>
                          <a:cs typeface="Calibri" pitchFamily="34" charset="0"/>
                        </a:rPr>
                        <a:t> </a:t>
                      </a:r>
                    </a:p>
                  </a:txBody>
                  <a:tcPr marL="7356" marR="7356" marT="7356"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100" b="0" i="0" u="none" strike="noStrike">
                          <a:solidFill>
                            <a:srgbClr val="000000"/>
                          </a:solidFill>
                          <a:effectLst/>
                          <a:latin typeface="Calibri" pitchFamily="34" charset="0"/>
                          <a:cs typeface="Calibri" pitchFamily="34" charset="0"/>
                        </a:rPr>
                        <a:t> </a:t>
                      </a:r>
                    </a:p>
                  </a:txBody>
                  <a:tcPr marL="7356" marR="7356" marT="73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100" b="0" i="0" u="none" strike="noStrike">
                          <a:solidFill>
                            <a:srgbClr val="000000"/>
                          </a:solidFill>
                          <a:effectLst/>
                          <a:latin typeface="Calibri" pitchFamily="34" charset="0"/>
                          <a:cs typeface="Calibri" pitchFamily="34" charset="0"/>
                        </a:rPr>
                        <a:t> </a:t>
                      </a:r>
                    </a:p>
                  </a:txBody>
                  <a:tcPr marL="7356" marR="7356" marT="73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100" b="0" i="0" u="none" strike="noStrike">
                          <a:solidFill>
                            <a:srgbClr val="000000"/>
                          </a:solidFill>
                          <a:effectLst/>
                          <a:latin typeface="Calibri" pitchFamily="34" charset="0"/>
                          <a:cs typeface="Calibri" pitchFamily="34" charset="0"/>
                        </a:rPr>
                        <a:t> </a:t>
                      </a:r>
                    </a:p>
                  </a:txBody>
                  <a:tcPr marL="7356" marR="7356" marT="735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172424">
                <a:tc>
                  <a:txBody>
                    <a:bodyPr/>
                    <a:lstStyle/>
                    <a:p>
                      <a:pPr algn="l" fontAlgn="b"/>
                      <a:r>
                        <a:rPr lang="en-US" sz="1100" b="1" i="0" u="none" strike="noStrike">
                          <a:solidFill>
                            <a:srgbClr val="000000"/>
                          </a:solidFill>
                          <a:effectLst/>
                          <a:latin typeface="Calibri" pitchFamily="34" charset="0"/>
                          <a:cs typeface="Calibri" pitchFamily="34" charset="0"/>
                        </a:rPr>
                        <a:t>Grades 9-12</a:t>
                      </a:r>
                    </a:p>
                  </a:txBody>
                  <a:tcPr marL="7356" marR="7356" marT="7356"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Calibri" pitchFamily="34" charset="0"/>
                          <a:cs typeface="Calibri" pitchFamily="34" charset="0"/>
                        </a:rPr>
                        <a:t> </a:t>
                      </a:r>
                    </a:p>
                  </a:txBody>
                  <a:tcPr marL="7356" marR="7356" marT="73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 </a:t>
                      </a:r>
                    </a:p>
                  </a:txBody>
                  <a:tcPr marL="7356" marR="7356" marT="73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itchFamily="34" charset="0"/>
                          <a:cs typeface="Calibri" pitchFamily="34" charset="0"/>
                        </a:rPr>
                        <a:t> </a:t>
                      </a:r>
                    </a:p>
                  </a:txBody>
                  <a:tcPr marL="7356" marR="7356" marT="735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290940">
                <a:tc>
                  <a:txBody>
                    <a:bodyPr/>
                    <a:lstStyle/>
                    <a:p>
                      <a:pPr algn="l" fontAlgn="b"/>
                      <a:r>
                        <a:rPr lang="en-US" sz="1100" b="0" i="0" u="none" strike="noStrike">
                          <a:solidFill>
                            <a:srgbClr val="000000"/>
                          </a:solidFill>
                          <a:effectLst/>
                          <a:latin typeface="Calibri" pitchFamily="34" charset="0"/>
                          <a:cs typeface="Calibri" pitchFamily="34" charset="0"/>
                        </a:rPr>
                        <a:t>Category</a:t>
                      </a:r>
                    </a:p>
                  </a:txBody>
                  <a:tcPr marL="7356" marR="7356" marT="7356"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itchFamily="34" charset="0"/>
                          <a:cs typeface="Calibri" pitchFamily="34" charset="0"/>
                        </a:rPr>
                        <a:t>Points earned</a:t>
                      </a:r>
                    </a:p>
                  </a:txBody>
                  <a:tcPr marL="7356" marR="7356" marT="73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itchFamily="34" charset="0"/>
                          <a:cs typeface="Calibri" pitchFamily="34" charset="0"/>
                        </a:rPr>
                        <a:t>Weight</a:t>
                      </a:r>
                    </a:p>
                  </a:txBody>
                  <a:tcPr marL="7356" marR="7356" marT="73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itchFamily="34" charset="0"/>
                          <a:cs typeface="Calibri" pitchFamily="34" charset="0"/>
                        </a:rPr>
                        <a:t>Weighted points</a:t>
                      </a:r>
                    </a:p>
                  </a:txBody>
                  <a:tcPr marL="7356" marR="7356" marT="735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0940">
                <a:tc>
                  <a:txBody>
                    <a:bodyPr/>
                    <a:lstStyle/>
                    <a:p>
                      <a:pPr algn="l" fontAlgn="b"/>
                      <a:r>
                        <a:rPr lang="en-US" sz="1100" b="0" i="0" u="none" strike="noStrike">
                          <a:solidFill>
                            <a:srgbClr val="000000"/>
                          </a:solidFill>
                          <a:effectLst/>
                          <a:latin typeface="Calibri" pitchFamily="34" charset="0"/>
                          <a:cs typeface="Calibri" pitchFamily="34" charset="0"/>
                        </a:rPr>
                        <a:t>Academic Achievement - % of all students proficient or above on SBAs</a:t>
                      </a:r>
                    </a:p>
                  </a:txBody>
                  <a:tcPr marL="7356" marR="7356" marT="7356"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itchFamily="34" charset="0"/>
                          <a:cs typeface="Calibri" pitchFamily="34" charset="0"/>
                        </a:rPr>
                        <a:t>10.42</a:t>
                      </a:r>
                    </a:p>
                  </a:txBody>
                  <a:tcPr marL="7356" marR="7356" marT="73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itchFamily="34" charset="0"/>
                          <a:cs typeface="Calibri" pitchFamily="34" charset="0"/>
                        </a:rPr>
                        <a:t>20%</a:t>
                      </a:r>
                    </a:p>
                  </a:txBody>
                  <a:tcPr marL="7356" marR="7356" marT="73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itchFamily="34" charset="0"/>
                          <a:cs typeface="Calibri" pitchFamily="34" charset="0"/>
                        </a:rPr>
                        <a:t>2.08</a:t>
                      </a:r>
                    </a:p>
                  </a:txBody>
                  <a:tcPr marL="7356" marR="7356" marT="735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37600">
                <a:tc>
                  <a:txBody>
                    <a:bodyPr/>
                    <a:lstStyle/>
                    <a:p>
                      <a:pPr algn="l" fontAlgn="b"/>
                      <a:r>
                        <a:rPr lang="en-US" sz="1100" b="0" i="0" u="none" strike="noStrike">
                          <a:solidFill>
                            <a:srgbClr val="000000"/>
                          </a:solidFill>
                          <a:effectLst/>
                          <a:latin typeface="Calibri" pitchFamily="34" charset="0"/>
                          <a:cs typeface="Calibri" pitchFamily="34" charset="0"/>
                        </a:rPr>
                        <a:t>School Progress – growth and proficiency index score for all students group and for each primary subgroup (AN/AI, ECD, SWD, &amp; EL)</a:t>
                      </a:r>
                    </a:p>
                  </a:txBody>
                  <a:tcPr marL="7356" marR="7356" marT="7356"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itchFamily="34" charset="0"/>
                          <a:cs typeface="Calibri" pitchFamily="34" charset="0"/>
                        </a:rPr>
                        <a:t>76.59</a:t>
                      </a:r>
                    </a:p>
                  </a:txBody>
                  <a:tcPr marL="7356" marR="7356" marT="73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itchFamily="34" charset="0"/>
                          <a:cs typeface="Calibri" pitchFamily="34" charset="0"/>
                        </a:rPr>
                        <a:t>35%</a:t>
                      </a:r>
                    </a:p>
                  </a:txBody>
                  <a:tcPr marL="7356" marR="7356" marT="73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itchFamily="34" charset="0"/>
                          <a:cs typeface="Calibri" pitchFamily="34" charset="0"/>
                        </a:rPr>
                        <a:t>26.81</a:t>
                      </a:r>
                    </a:p>
                  </a:txBody>
                  <a:tcPr marL="7356" marR="7356" marT="735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2424">
                <a:tc>
                  <a:txBody>
                    <a:bodyPr/>
                    <a:lstStyle/>
                    <a:p>
                      <a:pPr algn="l" fontAlgn="b"/>
                      <a:r>
                        <a:rPr lang="en-US" sz="1100" b="0" i="0" u="none" strike="noStrike">
                          <a:solidFill>
                            <a:srgbClr val="000000"/>
                          </a:solidFill>
                          <a:effectLst/>
                          <a:latin typeface="Calibri" pitchFamily="34" charset="0"/>
                          <a:cs typeface="Calibri" pitchFamily="34" charset="0"/>
                        </a:rPr>
                        <a:t>Attendance Rate (all students)</a:t>
                      </a:r>
                    </a:p>
                  </a:txBody>
                  <a:tcPr marL="7356" marR="7356" marT="7356"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itchFamily="34" charset="0"/>
                          <a:cs typeface="Calibri" pitchFamily="34" charset="0"/>
                        </a:rPr>
                        <a:t>0.00</a:t>
                      </a:r>
                    </a:p>
                  </a:txBody>
                  <a:tcPr marL="7356" marR="7356" marT="73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itchFamily="34" charset="0"/>
                          <a:cs typeface="Calibri" pitchFamily="34" charset="0"/>
                        </a:rPr>
                        <a:t>10%</a:t>
                      </a:r>
                    </a:p>
                  </a:txBody>
                  <a:tcPr marL="7356" marR="7356" marT="73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itchFamily="34" charset="0"/>
                          <a:cs typeface="Calibri" pitchFamily="34" charset="0"/>
                        </a:rPr>
                        <a:t>0.00</a:t>
                      </a:r>
                    </a:p>
                  </a:txBody>
                  <a:tcPr marL="7356" marR="7356" marT="735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2424">
                <a:tc>
                  <a:txBody>
                    <a:bodyPr/>
                    <a:lstStyle/>
                    <a:p>
                      <a:pPr algn="l" fontAlgn="b"/>
                      <a:r>
                        <a:rPr lang="en-US" sz="1100" b="0" i="0" u="none" strike="noStrike">
                          <a:solidFill>
                            <a:srgbClr val="000000"/>
                          </a:solidFill>
                          <a:effectLst/>
                          <a:latin typeface="Calibri" pitchFamily="34" charset="0"/>
                          <a:cs typeface="Calibri" pitchFamily="34" charset="0"/>
                        </a:rPr>
                        <a:t>Participation Rate in SBAs (all students)</a:t>
                      </a:r>
                    </a:p>
                  </a:txBody>
                  <a:tcPr marL="7356" marR="7356" marT="7356"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itchFamily="34" charset="0"/>
                          <a:cs typeface="Calibri" pitchFamily="34" charset="0"/>
                        </a:rPr>
                        <a:t>100.00</a:t>
                      </a:r>
                    </a:p>
                  </a:txBody>
                  <a:tcPr marL="7356" marR="7356" marT="73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itchFamily="34" charset="0"/>
                          <a:cs typeface="Calibri" pitchFamily="34" charset="0"/>
                        </a:rPr>
                        <a:t>5%</a:t>
                      </a:r>
                    </a:p>
                  </a:txBody>
                  <a:tcPr marL="7356" marR="7356" marT="73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itchFamily="34" charset="0"/>
                          <a:cs typeface="Calibri" pitchFamily="34" charset="0"/>
                        </a:rPr>
                        <a:t>5.00</a:t>
                      </a:r>
                    </a:p>
                  </a:txBody>
                  <a:tcPr marL="7356" marR="7356" marT="735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2424">
                <a:tc>
                  <a:txBody>
                    <a:bodyPr/>
                    <a:lstStyle/>
                    <a:p>
                      <a:pPr algn="l" fontAlgn="b"/>
                      <a:r>
                        <a:rPr lang="en-US" sz="1100" b="0" i="0" u="none" strike="noStrike">
                          <a:solidFill>
                            <a:srgbClr val="000000"/>
                          </a:solidFill>
                          <a:effectLst/>
                          <a:latin typeface="Calibri" pitchFamily="34" charset="0"/>
                          <a:cs typeface="Calibri" pitchFamily="34" charset="0"/>
                        </a:rPr>
                        <a:t>Graduation rate (cohort of all students)</a:t>
                      </a:r>
                    </a:p>
                  </a:txBody>
                  <a:tcPr marL="7356" marR="7356" marT="7356"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itchFamily="34" charset="0"/>
                          <a:cs typeface="Calibri" pitchFamily="34" charset="0"/>
                        </a:rPr>
                        <a:t>70.00</a:t>
                      </a:r>
                    </a:p>
                  </a:txBody>
                  <a:tcPr marL="7356" marR="7356" marT="73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itchFamily="34" charset="0"/>
                          <a:cs typeface="Calibri" pitchFamily="34" charset="0"/>
                        </a:rPr>
                        <a:t>20%</a:t>
                      </a:r>
                    </a:p>
                  </a:txBody>
                  <a:tcPr marL="7356" marR="7356" marT="73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itchFamily="34" charset="0"/>
                          <a:cs typeface="Calibri" pitchFamily="34" charset="0"/>
                        </a:rPr>
                        <a:t>14.00</a:t>
                      </a:r>
                    </a:p>
                  </a:txBody>
                  <a:tcPr marL="7356" marR="7356" marT="735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37600">
                <a:tc>
                  <a:txBody>
                    <a:bodyPr/>
                    <a:lstStyle/>
                    <a:p>
                      <a:pPr algn="l" fontAlgn="b"/>
                      <a:r>
                        <a:rPr lang="en-US" sz="1100" b="0" i="0" u="none" strike="noStrike">
                          <a:solidFill>
                            <a:srgbClr val="000000"/>
                          </a:solidFill>
                          <a:effectLst/>
                          <a:latin typeface="Calibri" pitchFamily="34" charset="0"/>
                          <a:cs typeface="Calibri" pitchFamily="34" charset="0"/>
                        </a:rPr>
                        <a:t>College &amp; Career Readiness Indicator (12th graders scores on SAT, ACT, or WorkKeys)</a:t>
                      </a:r>
                    </a:p>
                  </a:txBody>
                  <a:tcPr marL="7356" marR="7356" marT="7356"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itchFamily="34" charset="0"/>
                          <a:cs typeface="Calibri" pitchFamily="34" charset="0"/>
                        </a:rPr>
                        <a:t>24.00</a:t>
                      </a:r>
                    </a:p>
                  </a:txBody>
                  <a:tcPr marL="7356" marR="7356" marT="73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itchFamily="34" charset="0"/>
                          <a:cs typeface="Calibri" pitchFamily="34" charset="0"/>
                        </a:rPr>
                        <a:t>8%</a:t>
                      </a:r>
                    </a:p>
                  </a:txBody>
                  <a:tcPr marL="7356" marR="7356" marT="73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itchFamily="34" charset="0"/>
                          <a:cs typeface="Calibri" pitchFamily="34" charset="0"/>
                        </a:rPr>
                        <a:t>1.92</a:t>
                      </a:r>
                    </a:p>
                  </a:txBody>
                  <a:tcPr marL="7356" marR="7356" marT="735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2424">
                <a:tc>
                  <a:txBody>
                    <a:bodyPr/>
                    <a:lstStyle/>
                    <a:p>
                      <a:pPr algn="l" fontAlgn="b"/>
                      <a:r>
                        <a:rPr lang="en-US" sz="1100" b="0" i="0" u="none" strike="noStrike">
                          <a:solidFill>
                            <a:srgbClr val="000000"/>
                          </a:solidFill>
                          <a:effectLst/>
                          <a:latin typeface="Calibri" pitchFamily="34" charset="0"/>
                          <a:cs typeface="Calibri" pitchFamily="34" charset="0"/>
                        </a:rPr>
                        <a:t>WorkKeys participation rate (11th graders)</a:t>
                      </a:r>
                    </a:p>
                  </a:txBody>
                  <a:tcPr marL="7356" marR="7356" marT="7356"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itchFamily="34" charset="0"/>
                          <a:cs typeface="Calibri" pitchFamily="34" charset="0"/>
                        </a:rPr>
                        <a:t>100.00</a:t>
                      </a:r>
                    </a:p>
                  </a:txBody>
                  <a:tcPr marL="7356" marR="7356" marT="73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itchFamily="34" charset="0"/>
                          <a:cs typeface="Calibri" pitchFamily="34" charset="0"/>
                        </a:rPr>
                        <a:t>2%</a:t>
                      </a:r>
                    </a:p>
                  </a:txBody>
                  <a:tcPr marL="7356" marR="7356" marT="73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itchFamily="34" charset="0"/>
                          <a:cs typeface="Calibri" pitchFamily="34" charset="0"/>
                        </a:rPr>
                        <a:t>2.00</a:t>
                      </a:r>
                    </a:p>
                  </a:txBody>
                  <a:tcPr marL="7356" marR="7356" marT="735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2424">
                <a:tc>
                  <a:txBody>
                    <a:bodyPr/>
                    <a:lstStyle/>
                    <a:p>
                      <a:pPr algn="l" fontAlgn="b"/>
                      <a:r>
                        <a:rPr lang="en-US" sz="1100" b="0" i="0" u="none" strike="noStrike">
                          <a:solidFill>
                            <a:srgbClr val="000000"/>
                          </a:solidFill>
                          <a:effectLst/>
                          <a:latin typeface="Calibri" pitchFamily="34" charset="0"/>
                          <a:cs typeface="Calibri" pitchFamily="34" charset="0"/>
                        </a:rPr>
                        <a:t>Total</a:t>
                      </a:r>
                    </a:p>
                  </a:txBody>
                  <a:tcPr marL="7356" marR="7356" marT="7356"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itchFamily="34" charset="0"/>
                          <a:cs typeface="Calibri" pitchFamily="34" charset="0"/>
                        </a:rPr>
                        <a:t> </a:t>
                      </a:r>
                    </a:p>
                  </a:txBody>
                  <a:tcPr marL="7356" marR="7356" marT="73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itchFamily="34" charset="0"/>
                          <a:cs typeface="Calibri" pitchFamily="34" charset="0"/>
                        </a:rPr>
                        <a:t>100%</a:t>
                      </a:r>
                    </a:p>
                  </a:txBody>
                  <a:tcPr marL="7356" marR="7356" marT="73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itchFamily="34" charset="0"/>
                          <a:cs typeface="Calibri" pitchFamily="34" charset="0"/>
                        </a:rPr>
                        <a:t>51.81</a:t>
                      </a:r>
                    </a:p>
                  </a:txBody>
                  <a:tcPr marL="7356" marR="7356" marT="735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2424">
                <a:tc>
                  <a:txBody>
                    <a:bodyPr/>
                    <a:lstStyle/>
                    <a:p>
                      <a:pPr algn="r" fontAlgn="b"/>
                      <a:r>
                        <a:rPr lang="en-US" sz="1100" b="1" i="0" u="none" strike="noStrike">
                          <a:solidFill>
                            <a:srgbClr val="000000"/>
                          </a:solidFill>
                          <a:effectLst/>
                          <a:latin typeface="Calibri" pitchFamily="34" charset="0"/>
                          <a:cs typeface="Calibri" pitchFamily="34" charset="0"/>
                        </a:rPr>
                        <a:t>ASPI Overall Score (67.89*77% + 51.81*23%)</a:t>
                      </a:r>
                    </a:p>
                  </a:txBody>
                  <a:tcPr marL="7356" marR="7356" marT="7356" marB="0" anchor="b">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a:solidFill>
                          <a:srgbClr val="000000"/>
                        </a:solidFill>
                        <a:effectLst/>
                        <a:latin typeface="Calibri" pitchFamily="34" charset="0"/>
                        <a:cs typeface="Calibri" pitchFamily="34" charset="0"/>
                      </a:endParaRPr>
                    </a:p>
                  </a:txBody>
                  <a:tcPr marL="7356" marR="7356" marT="7356"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endParaRPr lang="en-US" sz="1100" b="0" i="0" u="none" strike="noStrike">
                        <a:solidFill>
                          <a:srgbClr val="000000"/>
                        </a:solidFill>
                        <a:effectLst/>
                        <a:latin typeface="Calibri" pitchFamily="34" charset="0"/>
                        <a:cs typeface="Calibri" pitchFamily="34" charset="0"/>
                      </a:endParaRPr>
                    </a:p>
                  </a:txBody>
                  <a:tcPr marL="7356" marR="7356" marT="7356"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1100" b="1" i="0" u="none" strike="noStrike">
                          <a:solidFill>
                            <a:srgbClr val="000000"/>
                          </a:solidFill>
                          <a:effectLst/>
                          <a:latin typeface="Calibri" pitchFamily="34" charset="0"/>
                          <a:cs typeface="Calibri" pitchFamily="34" charset="0"/>
                        </a:rPr>
                        <a:t>64.22</a:t>
                      </a:r>
                    </a:p>
                  </a:txBody>
                  <a:tcPr marL="7356" marR="7356" marT="7356" marB="0" anchor="b">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172424">
                <a:tc>
                  <a:txBody>
                    <a:bodyPr/>
                    <a:lstStyle/>
                    <a:p>
                      <a:pPr algn="r" fontAlgn="b"/>
                      <a:r>
                        <a:rPr lang="en-US" sz="1100" b="1" i="0" u="none" strike="noStrike">
                          <a:solidFill>
                            <a:srgbClr val="000000"/>
                          </a:solidFill>
                          <a:effectLst/>
                          <a:latin typeface="Calibri" pitchFamily="34" charset="0"/>
                          <a:cs typeface="Calibri" pitchFamily="34" charset="0"/>
                        </a:rPr>
                        <a:t>Star Rating</a:t>
                      </a:r>
                    </a:p>
                  </a:txBody>
                  <a:tcPr marL="7356" marR="7356" marT="7356" marB="0" anchor="b">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itchFamily="34" charset="0"/>
                          <a:cs typeface="Calibri" pitchFamily="34" charset="0"/>
                        </a:rPr>
                        <a:t> </a:t>
                      </a:r>
                    </a:p>
                  </a:txBody>
                  <a:tcPr marL="7356" marR="7356" marT="7356"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 </a:t>
                      </a:r>
                    </a:p>
                  </a:txBody>
                  <a:tcPr marL="7356" marR="7356" marT="7356"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b"/>
                      <a:r>
                        <a:rPr lang="en-US" sz="1100" b="1" i="0" u="none" strike="noStrike" dirty="0" smtClean="0">
                          <a:solidFill>
                            <a:srgbClr val="000000"/>
                          </a:solidFill>
                          <a:effectLst/>
                          <a:latin typeface="Calibri" pitchFamily="34" charset="0"/>
                          <a:cs typeface="Calibri" pitchFamily="34" charset="0"/>
                        </a:rPr>
                        <a:t>**</a:t>
                      </a:r>
                      <a:endParaRPr lang="en-US" sz="1100" b="1" i="0" u="none" strike="noStrike" dirty="0">
                        <a:solidFill>
                          <a:srgbClr val="000000"/>
                        </a:solidFill>
                        <a:effectLst/>
                        <a:latin typeface="Calibri" pitchFamily="34" charset="0"/>
                        <a:cs typeface="Calibri" pitchFamily="34" charset="0"/>
                      </a:endParaRPr>
                    </a:p>
                  </a:txBody>
                  <a:tcPr marL="7356" marR="7356" marT="7356" marB="0" anchor="b">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21541297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 of ASPI Scores &amp; Ratings</a:t>
            </a:r>
            <a:endParaRPr lang="en-US" dirty="0"/>
          </a:p>
        </p:txBody>
      </p:sp>
      <p:sp>
        <p:nvSpPr>
          <p:cNvPr id="4" name="Slide Number Placeholder 3"/>
          <p:cNvSpPr>
            <a:spLocks noGrp="1"/>
          </p:cNvSpPr>
          <p:nvPr>
            <p:ph type="sldNum" sz="quarter" idx="12"/>
          </p:nvPr>
        </p:nvSpPr>
        <p:spPr/>
        <p:txBody>
          <a:bodyPr/>
          <a:lstStyle/>
          <a:p>
            <a:fld id="{08F394ED-C83B-48CE-BD27-1442A7AEAE53}" type="slidenum">
              <a:rPr lang="en-US" smtClean="0"/>
              <a:t>18</a:t>
            </a:fld>
            <a:endParaRPr lang="en-US"/>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577654252"/>
              </p:ext>
            </p:extLst>
          </p:nvPr>
        </p:nvGraphicFramePr>
        <p:xfrm>
          <a:off x="685800" y="1676400"/>
          <a:ext cx="7429501" cy="3124203"/>
        </p:xfrm>
        <a:graphic>
          <a:graphicData uri="http://schemas.openxmlformats.org/drawingml/2006/table">
            <a:tbl>
              <a:tblPr/>
              <a:tblGrid>
                <a:gridCol w="1208913"/>
                <a:gridCol w="518106"/>
                <a:gridCol w="547996"/>
                <a:gridCol w="747267"/>
                <a:gridCol w="478251"/>
                <a:gridCol w="385258"/>
                <a:gridCol w="478251"/>
                <a:gridCol w="308871"/>
                <a:gridCol w="468287"/>
                <a:gridCol w="425113"/>
                <a:gridCol w="531391"/>
                <a:gridCol w="624384"/>
                <a:gridCol w="707413"/>
              </a:tblGrid>
              <a:tr h="400261">
                <a:tc>
                  <a:txBody>
                    <a:bodyPr/>
                    <a:lstStyle/>
                    <a:p>
                      <a:pPr algn="l" fontAlgn="b"/>
                      <a:r>
                        <a:rPr lang="en-US" sz="1100" b="1" i="0" u="none" strike="noStrike">
                          <a:solidFill>
                            <a:srgbClr val="000000"/>
                          </a:solidFill>
                          <a:effectLst/>
                          <a:latin typeface="Calibri" pitchFamily="34" charset="0"/>
                          <a:cs typeface="Calibri" pitchFamily="34" charset="0"/>
                        </a:rPr>
                        <a:t>Summary counts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Calibri" pitchFamily="34" charset="0"/>
                          <a:cs typeface="Calibri" pitchFamily="34" charset="0"/>
                        </a:rPr>
                        <a:t># all schools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Calibri" pitchFamily="34" charset="0"/>
                          <a:cs typeface="Calibri" pitchFamily="34" charset="0"/>
                        </a:rPr>
                        <a:t>% of all schools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itchFamily="34" charset="0"/>
                          <a:cs typeface="Calibri" pitchFamily="34" charset="0"/>
                        </a:rPr>
                        <a:t>ASPI range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itchFamily="34" charset="0"/>
                          <a:cs typeface="Calibri" pitchFamily="34" charset="0"/>
                        </a:rPr>
                        <a:t>Rating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Calibri" pitchFamily="34" charset="0"/>
                          <a:cs typeface="Calibri" pitchFamily="34" charset="0"/>
                        </a:rPr>
                        <a:t># EM</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Calibri" pitchFamily="34" charset="0"/>
                          <a:cs typeface="Calibri" pitchFamily="34" charset="0"/>
                        </a:rPr>
                        <a:t>% EM</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Calibri" pitchFamily="34" charset="0"/>
                          <a:cs typeface="Calibri" pitchFamily="34" charset="0"/>
                        </a:rPr>
                        <a:t># HS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Calibri" pitchFamily="34" charset="0"/>
                          <a:cs typeface="Calibri" pitchFamily="34" charset="0"/>
                        </a:rPr>
                        <a:t>% HS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Calibri" pitchFamily="34" charset="0"/>
                          <a:cs typeface="Calibri" pitchFamily="34" charset="0"/>
                        </a:rPr>
                        <a:t># K12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Calibri" pitchFamily="34" charset="0"/>
                          <a:cs typeface="Calibri" pitchFamily="34" charset="0"/>
                        </a:rPr>
                        <a:t>% K12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Calibri" pitchFamily="34" charset="0"/>
                          <a:cs typeface="Calibri" pitchFamily="34" charset="0"/>
                        </a:rPr>
                        <a:t># Title I schools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Calibri" pitchFamily="34" charset="0"/>
                          <a:cs typeface="Calibri" pitchFamily="34" charset="0"/>
                        </a:rPr>
                        <a:t>% Title I in star rating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7993">
                <a:tc>
                  <a:txBody>
                    <a:bodyPr/>
                    <a:lstStyle/>
                    <a:p>
                      <a:pPr algn="l" fontAlgn="b"/>
                      <a:r>
                        <a:rPr lang="en-US" sz="1100" b="0" i="0" u="none" strike="noStrike">
                          <a:solidFill>
                            <a:srgbClr val="000000"/>
                          </a:solidFill>
                          <a:effectLst/>
                          <a:latin typeface="Calibri" pitchFamily="34" charset="0"/>
                          <a:cs typeface="Calibri" pitchFamily="34" charset="0"/>
                        </a:rPr>
                        <a:t>Highest range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58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11.5%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itchFamily="34" charset="0"/>
                          <a:cs typeface="Calibri" pitchFamily="34" charset="0"/>
                        </a:rPr>
                        <a:t>94 - 100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itchFamily="34" charset="0"/>
                          <a:cs typeface="Calibri" pitchFamily="34" charset="0"/>
                        </a:rPr>
                        <a: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47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81.0%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11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19.0%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15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25.9%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6358">
                <a:tc>
                  <a:txBody>
                    <a:bodyPr/>
                    <a:lstStyle/>
                    <a:p>
                      <a:pPr algn="l" fontAlgn="b"/>
                      <a:r>
                        <a:rPr lang="en-US" sz="1100" b="0" i="0" u="none" strike="noStrike">
                          <a:solidFill>
                            <a:srgbClr val="000000"/>
                          </a:solidFill>
                          <a:effectLst/>
                          <a:latin typeface="Calibri" pitchFamily="34" charset="0"/>
                          <a:cs typeface="Calibri" pitchFamily="34" charset="0"/>
                        </a:rPr>
                        <a:t>Next Range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167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33.0%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itchFamily="34" charset="0"/>
                          <a:cs typeface="Calibri" pitchFamily="34" charset="0"/>
                        </a:rPr>
                        <a:t>85 - 93.99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itchFamily="34" charset="0"/>
                          <a:cs typeface="Calibri" pitchFamily="34" charset="0"/>
                        </a:rPr>
                        <a: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117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70.1%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13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7.8%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37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22.2%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76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45.5%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6358">
                <a:tc>
                  <a:txBody>
                    <a:bodyPr/>
                    <a:lstStyle/>
                    <a:p>
                      <a:pPr algn="l" fontAlgn="b"/>
                      <a:r>
                        <a:rPr lang="en-US" sz="1100" b="0" i="0" u="none" strike="noStrike">
                          <a:solidFill>
                            <a:srgbClr val="000000"/>
                          </a:solidFill>
                          <a:effectLst/>
                          <a:latin typeface="Calibri" pitchFamily="34" charset="0"/>
                          <a:cs typeface="Calibri" pitchFamily="34" charset="0"/>
                        </a:rPr>
                        <a:t>Next range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179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35.4%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itchFamily="34" charset="0"/>
                          <a:cs typeface="Calibri" pitchFamily="34" charset="0"/>
                        </a:rPr>
                        <a:t>65 - 84.99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itchFamily="34" charset="0"/>
                          <a:cs typeface="Calibri" pitchFamily="34" charset="0"/>
                        </a:rPr>
                        <a: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53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29.6%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25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14.0%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101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56.4%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119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66.5%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6358">
                <a:tc>
                  <a:txBody>
                    <a:bodyPr/>
                    <a:lstStyle/>
                    <a:p>
                      <a:pPr algn="l" fontAlgn="b"/>
                      <a:r>
                        <a:rPr lang="en-US" sz="1100" b="0" i="0" u="none" strike="noStrike">
                          <a:solidFill>
                            <a:srgbClr val="000000"/>
                          </a:solidFill>
                          <a:effectLst/>
                          <a:latin typeface="Calibri" pitchFamily="34" charset="0"/>
                          <a:cs typeface="Calibri" pitchFamily="34" charset="0"/>
                        </a:rPr>
                        <a:t>Next Lowest 10%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51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10.1%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itchFamily="34" charset="0"/>
                          <a:cs typeface="Calibri" pitchFamily="34" charset="0"/>
                        </a:rPr>
                        <a:t>55 - 64.99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itchFamily="34" charset="0"/>
                          <a:cs typeface="Calibri" pitchFamily="34" charset="0"/>
                        </a:rPr>
                        <a: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5.9%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3.9%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46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90.2%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43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84.3%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6358">
                <a:tc>
                  <a:txBody>
                    <a:bodyPr/>
                    <a:lstStyle/>
                    <a:p>
                      <a:pPr algn="l" fontAlgn="b"/>
                      <a:r>
                        <a:rPr lang="en-US" sz="1100" b="0" i="0" u="none" strike="noStrike">
                          <a:solidFill>
                            <a:srgbClr val="000000"/>
                          </a:solidFill>
                          <a:effectLst/>
                          <a:latin typeface="Calibri" pitchFamily="34" charset="0"/>
                          <a:cs typeface="Calibri" pitchFamily="34" charset="0"/>
                        </a:rPr>
                        <a:t>Lowest 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51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10.1%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itchFamily="34" charset="0"/>
                          <a:cs typeface="Calibri" pitchFamily="34" charset="0"/>
                        </a:rPr>
                        <a:t>less than 55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itchFamily="34" charset="0"/>
                          <a:cs typeface="Calibri" pitchFamily="34" charset="0"/>
                        </a:rPr>
                        <a: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3.9%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15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29.4%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34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66.7%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33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64.7%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6358">
                <a:tc>
                  <a:txBody>
                    <a:bodyPr/>
                    <a:lstStyle/>
                    <a:p>
                      <a:pPr algn="l" fontAlgn="b"/>
                      <a:r>
                        <a:rPr lang="en-US" sz="1100" b="0" i="0" u="none" strike="noStrike">
                          <a:solidFill>
                            <a:srgbClr val="000000"/>
                          </a:solidFill>
                          <a:effectLst/>
                          <a:latin typeface="Calibri" pitchFamily="34" charset="0"/>
                          <a:cs typeface="Calibri" pitchFamily="34" charset="0"/>
                        </a:rPr>
                        <a:t>Total all schools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Calibri" pitchFamily="34" charset="0"/>
                          <a:cs typeface="Calibri" pitchFamily="34" charset="0"/>
                        </a:rPr>
                        <a:t>506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100.0%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itchFamily="34" charset="0"/>
                        <a:cs typeface="Calibri" pitchFamily="34" charset="0"/>
                      </a:endParaRPr>
                    </a:p>
                  </a:txBody>
                  <a:tcPr marL="9525" marR="9525" marT="952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a:solidFill>
                          <a:srgbClr val="000000"/>
                        </a:solidFill>
                        <a:effectLst/>
                        <a:latin typeface="Calibri" pitchFamily="34" charset="0"/>
                        <a:cs typeface="Calibri" pitchFamily="34" charset="0"/>
                      </a:endParaRPr>
                    </a:p>
                  </a:txBody>
                  <a:tcPr marL="9525" marR="9525" marT="9525"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100" b="1" i="0" u="none" strike="noStrike">
                          <a:solidFill>
                            <a:srgbClr val="000000"/>
                          </a:solidFill>
                          <a:effectLst/>
                          <a:latin typeface="Calibri" pitchFamily="34" charset="0"/>
                          <a:cs typeface="Calibri" pitchFamily="34" charset="0"/>
                        </a:rPr>
                        <a:t>222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100" b="1" i="0" u="none" strike="noStrike">
                        <a:solidFill>
                          <a:srgbClr val="000000"/>
                        </a:solidFill>
                        <a:effectLst/>
                        <a:latin typeface="Calibri" pitchFamily="34" charset="0"/>
                        <a:cs typeface="Calibri"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100" b="1" i="0" u="none" strike="noStrike">
                          <a:solidFill>
                            <a:srgbClr val="000000"/>
                          </a:solidFill>
                          <a:effectLst/>
                          <a:latin typeface="Calibri" pitchFamily="34" charset="0"/>
                          <a:cs typeface="Calibri" pitchFamily="34" charset="0"/>
                        </a:rPr>
                        <a:t>55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100" b="1" i="0" u="none" strike="noStrike">
                        <a:solidFill>
                          <a:srgbClr val="000000"/>
                        </a:solidFill>
                        <a:effectLst/>
                        <a:latin typeface="Calibri" pitchFamily="34" charset="0"/>
                        <a:cs typeface="Calibri"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100" b="1" i="0" u="none" strike="noStrike">
                          <a:solidFill>
                            <a:srgbClr val="000000"/>
                          </a:solidFill>
                          <a:effectLst/>
                          <a:latin typeface="Calibri" pitchFamily="34" charset="0"/>
                          <a:cs typeface="Calibri" pitchFamily="34" charset="0"/>
                        </a:rPr>
                        <a:t>229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100" b="1" i="0" u="none" strike="noStrike">
                        <a:solidFill>
                          <a:srgbClr val="000000"/>
                        </a:solidFill>
                        <a:effectLst/>
                        <a:latin typeface="Calibri" pitchFamily="34" charset="0"/>
                        <a:cs typeface="Calibri"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100" b="1" i="0" u="none" strike="noStrike">
                          <a:solidFill>
                            <a:srgbClr val="000000"/>
                          </a:solidFill>
                          <a:effectLst/>
                          <a:latin typeface="Calibri" pitchFamily="34" charset="0"/>
                          <a:cs typeface="Calibri" pitchFamily="34" charset="0"/>
                        </a:rPr>
                        <a:t>286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Calibri" pitchFamily="34" charset="0"/>
                          <a:cs typeface="Calibri" pitchFamily="34" charset="0"/>
                        </a:rPr>
                        <a:t>56.5%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53138">
                <a:tc>
                  <a:txBody>
                    <a:bodyPr/>
                    <a:lstStyle/>
                    <a:p>
                      <a:pPr algn="l" fontAlgn="b"/>
                      <a:endParaRPr lang="en-US" sz="1400" b="0" i="0" u="none" strike="noStrike">
                        <a:solidFill>
                          <a:srgbClr val="000000"/>
                        </a:solidFill>
                        <a:effectLst/>
                        <a:latin typeface="Calibri" pitchFamily="34" charset="0"/>
                        <a:cs typeface="Calibri"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400" b="0" i="0" u="none" strike="noStrike">
                        <a:solidFill>
                          <a:srgbClr val="000000"/>
                        </a:solidFill>
                        <a:effectLst/>
                        <a:latin typeface="Calibri" pitchFamily="34" charset="0"/>
                        <a:cs typeface="Calibri"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400" b="0" i="0" u="none" strike="noStrike">
                        <a:solidFill>
                          <a:srgbClr val="000000"/>
                        </a:solidFill>
                        <a:effectLst/>
                        <a:latin typeface="Calibri" pitchFamily="34" charset="0"/>
                        <a:cs typeface="Calibri"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400" b="0" i="0" u="none" strike="noStrike">
                        <a:solidFill>
                          <a:srgbClr val="000000"/>
                        </a:solidFill>
                        <a:effectLst/>
                        <a:latin typeface="Calibri" pitchFamily="34" charset="0"/>
                        <a:cs typeface="Calibri" pitchFamily="34" charset="0"/>
                      </a:endParaRPr>
                    </a:p>
                  </a:txBody>
                  <a:tcPr marL="9525" marR="9525" marT="9525" marB="0" anchor="b">
                    <a:lnL>
                      <a:noFill/>
                    </a:lnL>
                    <a:lnR>
                      <a:noFill/>
                    </a:lnR>
                    <a:lnT>
                      <a:noFill/>
                    </a:lnT>
                    <a:lnB>
                      <a:noFill/>
                    </a:lnB>
                  </a:tcPr>
                </a:tc>
                <a:tc>
                  <a:txBody>
                    <a:bodyPr/>
                    <a:lstStyle/>
                    <a:p>
                      <a:pPr algn="l" fontAlgn="b"/>
                      <a:endParaRPr lang="en-US" sz="1400" b="0" i="0" u="none" strike="noStrike">
                        <a:solidFill>
                          <a:srgbClr val="000000"/>
                        </a:solidFill>
                        <a:effectLst/>
                        <a:latin typeface="Calibri" pitchFamily="34" charset="0"/>
                        <a:cs typeface="Calibri" pitchFamily="34" charset="0"/>
                      </a:endParaRPr>
                    </a:p>
                  </a:txBody>
                  <a:tcPr marL="9525" marR="9525" marT="9525" marB="0" anchor="b">
                    <a:lnL>
                      <a:noFill/>
                    </a:lnL>
                    <a:lnR>
                      <a:noFill/>
                    </a:lnR>
                    <a:lnT>
                      <a:noFill/>
                    </a:lnT>
                    <a:lnB>
                      <a:noFill/>
                    </a:lnB>
                  </a:tcPr>
                </a:tc>
                <a:tc>
                  <a:txBody>
                    <a:bodyPr/>
                    <a:lstStyle/>
                    <a:p>
                      <a:pPr algn="l" fontAlgn="b"/>
                      <a:endParaRPr lang="en-US" sz="1400" b="0" i="0" u="none" strike="noStrike">
                        <a:solidFill>
                          <a:srgbClr val="000000"/>
                        </a:solidFill>
                        <a:effectLst/>
                        <a:latin typeface="Calibri" pitchFamily="34" charset="0"/>
                        <a:cs typeface="Calibri"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400" b="0" i="0" u="none" strike="noStrike">
                        <a:solidFill>
                          <a:srgbClr val="000000"/>
                        </a:solidFill>
                        <a:effectLst/>
                        <a:latin typeface="Calibri" pitchFamily="34" charset="0"/>
                        <a:cs typeface="Calibri" pitchFamily="34" charset="0"/>
                      </a:endParaRPr>
                    </a:p>
                  </a:txBody>
                  <a:tcPr marL="9525" marR="9525" marT="9525" marB="0" anchor="b">
                    <a:lnL>
                      <a:noFill/>
                    </a:lnL>
                    <a:lnR>
                      <a:noFill/>
                    </a:lnR>
                    <a:lnT>
                      <a:noFill/>
                    </a:lnT>
                    <a:lnB>
                      <a:noFill/>
                    </a:lnB>
                  </a:tcPr>
                </a:tc>
                <a:tc>
                  <a:txBody>
                    <a:bodyPr/>
                    <a:lstStyle/>
                    <a:p>
                      <a:pPr algn="l" fontAlgn="b"/>
                      <a:endParaRPr lang="en-US" sz="1400" b="0" i="0" u="none" strike="noStrike">
                        <a:solidFill>
                          <a:srgbClr val="000000"/>
                        </a:solidFill>
                        <a:effectLst/>
                        <a:latin typeface="Calibri" pitchFamily="34" charset="0"/>
                        <a:cs typeface="Calibri"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400" b="0" i="0" u="none" strike="noStrike">
                        <a:solidFill>
                          <a:srgbClr val="000000"/>
                        </a:solidFill>
                        <a:effectLst/>
                        <a:latin typeface="Calibri" pitchFamily="34" charset="0"/>
                        <a:cs typeface="Calibri" pitchFamily="34" charset="0"/>
                      </a:endParaRPr>
                    </a:p>
                  </a:txBody>
                  <a:tcPr marL="9525" marR="9525" marT="9525" marB="0" anchor="b">
                    <a:lnL>
                      <a:noFill/>
                    </a:lnL>
                    <a:lnR>
                      <a:noFill/>
                    </a:lnR>
                    <a:lnT>
                      <a:noFill/>
                    </a:lnT>
                    <a:lnB>
                      <a:noFill/>
                    </a:lnB>
                  </a:tcPr>
                </a:tc>
                <a:tc>
                  <a:txBody>
                    <a:bodyPr/>
                    <a:lstStyle/>
                    <a:p>
                      <a:pPr algn="l" fontAlgn="b"/>
                      <a:endParaRPr lang="en-US" sz="1400" b="0" i="0" u="none" strike="noStrike">
                        <a:solidFill>
                          <a:srgbClr val="000000"/>
                        </a:solidFill>
                        <a:effectLst/>
                        <a:latin typeface="Calibri" pitchFamily="34" charset="0"/>
                        <a:cs typeface="Calibri"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400" b="0" i="0" u="none" strike="noStrike">
                        <a:solidFill>
                          <a:srgbClr val="000000"/>
                        </a:solidFill>
                        <a:effectLst/>
                        <a:latin typeface="Calibri" pitchFamily="34" charset="0"/>
                        <a:cs typeface="Calibri" pitchFamily="34" charset="0"/>
                      </a:endParaRPr>
                    </a:p>
                  </a:txBody>
                  <a:tcPr marL="9525" marR="9525" marT="9525" marB="0" anchor="b">
                    <a:lnL>
                      <a:noFill/>
                    </a:lnL>
                    <a:lnR>
                      <a:noFill/>
                    </a:lnR>
                    <a:lnT>
                      <a:noFill/>
                    </a:lnT>
                    <a:lnB>
                      <a:noFill/>
                    </a:lnB>
                  </a:tcPr>
                </a:tc>
                <a:tc>
                  <a:txBody>
                    <a:bodyPr/>
                    <a:lstStyle/>
                    <a:p>
                      <a:pPr algn="l" fontAlgn="b"/>
                      <a:endParaRPr lang="en-US" sz="1400" b="0" i="0" u="none" strike="noStrike">
                        <a:solidFill>
                          <a:srgbClr val="000000"/>
                        </a:solidFill>
                        <a:effectLst/>
                        <a:latin typeface="Calibri" pitchFamily="34" charset="0"/>
                        <a:cs typeface="Calibri"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400" b="0" i="0" u="none" strike="noStrike">
                        <a:solidFill>
                          <a:srgbClr val="000000"/>
                        </a:solidFill>
                        <a:effectLst/>
                        <a:latin typeface="Calibri" pitchFamily="34" charset="0"/>
                        <a:cs typeface="Calibri"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r>
              <a:tr h="253138">
                <a:tc>
                  <a:txBody>
                    <a:bodyPr/>
                    <a:lstStyle/>
                    <a:p>
                      <a:pPr algn="l" fontAlgn="b"/>
                      <a:r>
                        <a:rPr lang="en-US" sz="1100" b="0" i="0" u="none" strike="noStrike">
                          <a:solidFill>
                            <a:srgbClr val="000000"/>
                          </a:solidFill>
                          <a:effectLst/>
                          <a:latin typeface="Calibri" pitchFamily="34" charset="0"/>
                          <a:cs typeface="Calibri" pitchFamily="34" charset="0"/>
                        </a:rPr>
                        <a:t>Key</a:t>
                      </a:r>
                    </a:p>
                  </a:txBody>
                  <a:tcPr marL="9525" marR="9525" marT="952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en-US" sz="1100" b="0" i="0" u="none" strike="noStrike">
                          <a:solidFill>
                            <a:srgbClr val="000000"/>
                          </a:solidFill>
                          <a:effectLst/>
                          <a:latin typeface="Calibri" pitchFamily="34" charset="0"/>
                          <a:cs typeface="Calibri" pitchFamily="34" charset="0"/>
                        </a:rPr>
                        <a:t> </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en-US" sz="1400" b="0" i="0" u="none" strike="noStrike">
                          <a:solidFill>
                            <a:srgbClr val="000000"/>
                          </a:solidFill>
                          <a:effectLst/>
                          <a:latin typeface="Calibri" pitchFamily="34" charset="0"/>
                          <a:cs typeface="Calibri" pitchFamily="34" charset="0"/>
                        </a:rPr>
                        <a:t> </a:t>
                      </a:r>
                    </a:p>
                  </a:txBody>
                  <a:tcPr marL="9525" marR="9525" marT="9525"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endParaRPr lang="en-US" sz="1400" b="0" i="0" u="none" strike="noStrike">
                        <a:solidFill>
                          <a:srgbClr val="000000"/>
                        </a:solidFill>
                        <a:effectLst/>
                        <a:latin typeface="Calibri" pitchFamily="34" charset="0"/>
                        <a:cs typeface="Calibri" pitchFamily="34" charset="0"/>
                      </a:endParaRPr>
                    </a:p>
                  </a:txBody>
                  <a:tcPr marL="9525" marR="9525" marT="952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400" b="0" i="0" u="none" strike="noStrike">
                        <a:solidFill>
                          <a:srgbClr val="000000"/>
                        </a:solidFill>
                        <a:effectLst/>
                        <a:latin typeface="Calibri" pitchFamily="34" charset="0"/>
                        <a:cs typeface="Calibri" pitchFamily="34" charset="0"/>
                      </a:endParaRPr>
                    </a:p>
                  </a:txBody>
                  <a:tcPr marL="9525" marR="9525" marT="9525" marB="0" anchor="b">
                    <a:lnL>
                      <a:noFill/>
                    </a:lnL>
                    <a:lnR>
                      <a:noFill/>
                    </a:lnR>
                    <a:lnT>
                      <a:noFill/>
                    </a:lnT>
                    <a:lnB>
                      <a:noFill/>
                    </a:lnB>
                  </a:tcPr>
                </a:tc>
                <a:tc>
                  <a:txBody>
                    <a:bodyPr/>
                    <a:lstStyle/>
                    <a:p>
                      <a:pPr algn="l" fontAlgn="b"/>
                      <a:endParaRPr lang="en-US" sz="1400" b="0" i="0" u="none" strike="noStrike">
                        <a:solidFill>
                          <a:srgbClr val="000000"/>
                        </a:solidFill>
                        <a:effectLst/>
                        <a:latin typeface="Calibri" pitchFamily="34" charset="0"/>
                        <a:cs typeface="Calibri" pitchFamily="34" charset="0"/>
                      </a:endParaRPr>
                    </a:p>
                  </a:txBody>
                  <a:tcPr marL="9525" marR="9525" marT="9525" marB="0" anchor="b">
                    <a:lnL>
                      <a:noFill/>
                    </a:lnL>
                    <a:lnR>
                      <a:noFill/>
                    </a:lnR>
                    <a:lnT>
                      <a:noFill/>
                    </a:lnT>
                    <a:lnB>
                      <a:noFill/>
                    </a:lnB>
                  </a:tcPr>
                </a:tc>
                <a:tc>
                  <a:txBody>
                    <a:bodyPr/>
                    <a:lstStyle/>
                    <a:p>
                      <a:pPr algn="l" fontAlgn="b"/>
                      <a:endParaRPr lang="en-US" sz="1400" b="0" i="0" u="none" strike="noStrike">
                        <a:solidFill>
                          <a:srgbClr val="000000"/>
                        </a:solidFill>
                        <a:effectLst/>
                        <a:latin typeface="Calibri" pitchFamily="34" charset="0"/>
                        <a:cs typeface="Calibri" pitchFamily="34" charset="0"/>
                      </a:endParaRPr>
                    </a:p>
                  </a:txBody>
                  <a:tcPr marL="9525" marR="9525" marT="9525" marB="0" anchor="b">
                    <a:lnL>
                      <a:noFill/>
                    </a:lnL>
                    <a:lnR>
                      <a:noFill/>
                    </a:lnR>
                    <a:lnT>
                      <a:noFill/>
                    </a:lnT>
                    <a:lnB>
                      <a:noFill/>
                    </a:lnB>
                  </a:tcPr>
                </a:tc>
                <a:tc>
                  <a:txBody>
                    <a:bodyPr/>
                    <a:lstStyle/>
                    <a:p>
                      <a:pPr algn="l" fontAlgn="b"/>
                      <a:endParaRPr lang="en-US" sz="1400" b="0" i="0" u="none" strike="noStrike">
                        <a:solidFill>
                          <a:srgbClr val="000000"/>
                        </a:solidFill>
                        <a:effectLst/>
                        <a:latin typeface="Calibri" pitchFamily="34" charset="0"/>
                        <a:cs typeface="Calibri" pitchFamily="34" charset="0"/>
                      </a:endParaRPr>
                    </a:p>
                  </a:txBody>
                  <a:tcPr marL="9525" marR="9525" marT="9525" marB="0" anchor="b">
                    <a:lnL>
                      <a:noFill/>
                    </a:lnL>
                    <a:lnR>
                      <a:noFill/>
                    </a:lnR>
                    <a:lnT>
                      <a:noFill/>
                    </a:lnT>
                    <a:lnB>
                      <a:noFill/>
                    </a:lnB>
                  </a:tcPr>
                </a:tc>
                <a:tc>
                  <a:txBody>
                    <a:bodyPr/>
                    <a:lstStyle/>
                    <a:p>
                      <a:pPr algn="l" fontAlgn="b"/>
                      <a:endParaRPr lang="en-US" sz="1400" b="0" i="0" u="none" strike="noStrike">
                        <a:solidFill>
                          <a:srgbClr val="000000"/>
                        </a:solidFill>
                        <a:effectLst/>
                        <a:latin typeface="Calibri" pitchFamily="34" charset="0"/>
                        <a:cs typeface="Calibri" pitchFamily="34" charset="0"/>
                      </a:endParaRPr>
                    </a:p>
                  </a:txBody>
                  <a:tcPr marL="9525" marR="9525" marT="9525" marB="0" anchor="b">
                    <a:lnL>
                      <a:noFill/>
                    </a:lnL>
                    <a:lnR>
                      <a:noFill/>
                    </a:lnR>
                    <a:lnT>
                      <a:noFill/>
                    </a:lnT>
                    <a:lnB>
                      <a:noFill/>
                    </a:lnB>
                  </a:tcPr>
                </a:tc>
                <a:tc>
                  <a:txBody>
                    <a:bodyPr/>
                    <a:lstStyle/>
                    <a:p>
                      <a:pPr algn="l" fontAlgn="b"/>
                      <a:endParaRPr lang="en-US" sz="1400" b="0" i="0" u="none" strike="noStrike">
                        <a:solidFill>
                          <a:srgbClr val="000000"/>
                        </a:solidFill>
                        <a:effectLst/>
                        <a:latin typeface="Calibri" pitchFamily="34" charset="0"/>
                        <a:cs typeface="Calibri" pitchFamily="34" charset="0"/>
                      </a:endParaRPr>
                    </a:p>
                  </a:txBody>
                  <a:tcPr marL="9525" marR="9525" marT="9525" marB="0" anchor="b">
                    <a:lnL>
                      <a:noFill/>
                    </a:lnL>
                    <a:lnR>
                      <a:noFill/>
                    </a:lnR>
                    <a:lnT>
                      <a:noFill/>
                    </a:lnT>
                    <a:lnB>
                      <a:noFill/>
                    </a:lnB>
                  </a:tcPr>
                </a:tc>
                <a:tc>
                  <a:txBody>
                    <a:bodyPr/>
                    <a:lstStyle/>
                    <a:p>
                      <a:pPr algn="l" fontAlgn="b"/>
                      <a:endParaRPr lang="en-US" sz="1400" b="0" i="0" u="none" strike="noStrike">
                        <a:solidFill>
                          <a:srgbClr val="000000"/>
                        </a:solidFill>
                        <a:effectLst/>
                        <a:latin typeface="Calibri" pitchFamily="34" charset="0"/>
                        <a:cs typeface="Calibri" pitchFamily="34" charset="0"/>
                      </a:endParaRPr>
                    </a:p>
                  </a:txBody>
                  <a:tcPr marL="9525" marR="9525" marT="9525" marB="0" anchor="b">
                    <a:lnL>
                      <a:noFill/>
                    </a:lnL>
                    <a:lnR>
                      <a:noFill/>
                    </a:lnR>
                    <a:lnT>
                      <a:noFill/>
                    </a:lnT>
                    <a:lnB>
                      <a:noFill/>
                    </a:lnB>
                  </a:tcPr>
                </a:tc>
                <a:tc>
                  <a:txBody>
                    <a:bodyPr/>
                    <a:lstStyle/>
                    <a:p>
                      <a:pPr algn="l" fontAlgn="b"/>
                      <a:endParaRPr lang="en-US" sz="1400" b="0" i="0" u="none" strike="noStrike">
                        <a:solidFill>
                          <a:srgbClr val="000000"/>
                        </a:solidFill>
                        <a:effectLst/>
                        <a:latin typeface="Calibri" pitchFamily="34" charset="0"/>
                        <a:cs typeface="Calibri" pitchFamily="34" charset="0"/>
                      </a:endParaRPr>
                    </a:p>
                  </a:txBody>
                  <a:tcPr marL="9525" marR="9525" marT="9525" marB="0" anchor="b">
                    <a:lnL>
                      <a:noFill/>
                    </a:lnL>
                    <a:lnR>
                      <a:noFill/>
                    </a:lnR>
                    <a:lnT>
                      <a:noFill/>
                    </a:lnT>
                    <a:lnB>
                      <a:noFill/>
                    </a:lnB>
                  </a:tcPr>
                </a:tc>
                <a:tc>
                  <a:txBody>
                    <a:bodyPr/>
                    <a:lstStyle/>
                    <a:p>
                      <a:pPr algn="l" fontAlgn="b"/>
                      <a:endParaRPr lang="en-US" sz="1400" b="0" i="0" u="none" strike="noStrike">
                        <a:solidFill>
                          <a:srgbClr val="000000"/>
                        </a:solidFill>
                        <a:effectLst/>
                        <a:latin typeface="Calibri" pitchFamily="34" charset="0"/>
                        <a:cs typeface="Calibri" pitchFamily="34" charset="0"/>
                      </a:endParaRPr>
                    </a:p>
                  </a:txBody>
                  <a:tcPr marL="9525" marR="9525" marT="9525" marB="0" anchor="b">
                    <a:lnL>
                      <a:noFill/>
                    </a:lnL>
                    <a:lnR>
                      <a:noFill/>
                    </a:lnR>
                    <a:lnT>
                      <a:noFill/>
                    </a:lnT>
                    <a:lnB>
                      <a:noFill/>
                    </a:lnB>
                  </a:tcPr>
                </a:tc>
              </a:tr>
              <a:tr h="253138">
                <a:tc gridSpan="2">
                  <a:txBody>
                    <a:bodyPr/>
                    <a:lstStyle/>
                    <a:p>
                      <a:pPr algn="l" fontAlgn="b"/>
                      <a:r>
                        <a:rPr lang="en-US" sz="1100" b="0" i="0" u="none" strike="noStrike">
                          <a:solidFill>
                            <a:srgbClr val="000000"/>
                          </a:solidFill>
                          <a:effectLst/>
                          <a:latin typeface="Calibri" pitchFamily="34" charset="0"/>
                          <a:cs typeface="Calibri" pitchFamily="34" charset="0"/>
                        </a:rPr>
                        <a:t>Schools with only grades K-8</a:t>
                      </a:r>
                    </a:p>
                  </a:txBody>
                  <a:tcPr marL="9525" marR="9525" marT="9525" marB="0" anchor="b">
                    <a:lnL w="6350" cap="flat" cmpd="sng" algn="ctr">
                      <a:solidFill>
                        <a:srgbClr val="000000"/>
                      </a:solidFill>
                      <a:prstDash val="solid"/>
                      <a:round/>
                      <a:headEnd type="none" w="med" len="med"/>
                      <a:tailEnd type="none" w="med" len="med"/>
                    </a:lnL>
                    <a:lnR>
                      <a:noFill/>
                    </a:lnR>
                    <a:lnT>
                      <a:noFill/>
                    </a:lnT>
                    <a:lnB>
                      <a:noFill/>
                    </a:lnB>
                  </a:tcPr>
                </a:tc>
                <a:tc hMerge="1">
                  <a:txBody>
                    <a:bodyPr/>
                    <a:lstStyle/>
                    <a:p>
                      <a:endParaRPr lang="en-US"/>
                    </a:p>
                  </a:txBody>
                  <a:tcPr/>
                </a:tc>
                <a:tc>
                  <a:txBody>
                    <a:bodyPr/>
                    <a:lstStyle/>
                    <a:p>
                      <a:pPr algn="l" fontAlgn="b"/>
                      <a:r>
                        <a:rPr lang="en-US" sz="1100" b="0" i="0" u="none" strike="noStrike">
                          <a:solidFill>
                            <a:srgbClr val="000000"/>
                          </a:solidFill>
                          <a:effectLst/>
                          <a:latin typeface="Calibri" pitchFamily="34" charset="0"/>
                          <a:cs typeface="Calibri" pitchFamily="34" charset="0"/>
                        </a:rPr>
                        <a:t>EM</a:t>
                      </a:r>
                    </a:p>
                  </a:txBody>
                  <a:tcPr marL="9525" marR="9525" marT="9525"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1400" b="0" i="0" u="none" strike="noStrike">
                        <a:solidFill>
                          <a:srgbClr val="000000"/>
                        </a:solidFill>
                        <a:effectLst/>
                        <a:latin typeface="Calibri" pitchFamily="34" charset="0"/>
                        <a:cs typeface="Calibri" pitchFamily="34" charset="0"/>
                      </a:endParaRPr>
                    </a:p>
                  </a:txBody>
                  <a:tcPr marL="9525" marR="9525" marT="952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400" b="0" i="0" u="none" strike="noStrike">
                        <a:solidFill>
                          <a:srgbClr val="000000"/>
                        </a:solidFill>
                        <a:effectLst/>
                        <a:latin typeface="Calibri" pitchFamily="34" charset="0"/>
                        <a:cs typeface="Calibri" pitchFamily="34" charset="0"/>
                      </a:endParaRPr>
                    </a:p>
                  </a:txBody>
                  <a:tcPr marL="9525" marR="9525" marT="9525" marB="0" anchor="b">
                    <a:lnL>
                      <a:noFill/>
                    </a:lnL>
                    <a:lnR>
                      <a:noFill/>
                    </a:lnR>
                    <a:lnT>
                      <a:noFill/>
                    </a:lnT>
                    <a:lnB>
                      <a:noFill/>
                    </a:lnB>
                  </a:tcPr>
                </a:tc>
                <a:tc>
                  <a:txBody>
                    <a:bodyPr/>
                    <a:lstStyle/>
                    <a:p>
                      <a:pPr algn="l" fontAlgn="b"/>
                      <a:endParaRPr lang="en-US" sz="1400" b="0" i="0" u="none" strike="noStrike">
                        <a:solidFill>
                          <a:srgbClr val="000000"/>
                        </a:solidFill>
                        <a:effectLst/>
                        <a:latin typeface="Calibri" pitchFamily="34" charset="0"/>
                        <a:cs typeface="Calibri" pitchFamily="34" charset="0"/>
                      </a:endParaRPr>
                    </a:p>
                  </a:txBody>
                  <a:tcPr marL="9525" marR="9525" marT="9525" marB="0" anchor="b">
                    <a:lnL>
                      <a:noFill/>
                    </a:lnL>
                    <a:lnR>
                      <a:noFill/>
                    </a:lnR>
                    <a:lnT>
                      <a:noFill/>
                    </a:lnT>
                    <a:lnB>
                      <a:noFill/>
                    </a:lnB>
                  </a:tcPr>
                </a:tc>
                <a:tc>
                  <a:txBody>
                    <a:bodyPr/>
                    <a:lstStyle/>
                    <a:p>
                      <a:pPr algn="l" fontAlgn="b"/>
                      <a:endParaRPr lang="en-US" sz="1400" b="0" i="0" u="none" strike="noStrike">
                        <a:solidFill>
                          <a:srgbClr val="000000"/>
                        </a:solidFill>
                        <a:effectLst/>
                        <a:latin typeface="Calibri" pitchFamily="34" charset="0"/>
                        <a:cs typeface="Calibri" pitchFamily="34" charset="0"/>
                      </a:endParaRPr>
                    </a:p>
                  </a:txBody>
                  <a:tcPr marL="9525" marR="9525" marT="9525" marB="0" anchor="b">
                    <a:lnL>
                      <a:noFill/>
                    </a:lnL>
                    <a:lnR>
                      <a:noFill/>
                    </a:lnR>
                    <a:lnT>
                      <a:noFill/>
                    </a:lnT>
                    <a:lnB>
                      <a:noFill/>
                    </a:lnB>
                  </a:tcPr>
                </a:tc>
                <a:tc>
                  <a:txBody>
                    <a:bodyPr/>
                    <a:lstStyle/>
                    <a:p>
                      <a:pPr algn="l" fontAlgn="b"/>
                      <a:endParaRPr lang="en-US" sz="1400" b="0" i="0" u="none" strike="noStrike">
                        <a:solidFill>
                          <a:srgbClr val="000000"/>
                        </a:solidFill>
                        <a:effectLst/>
                        <a:latin typeface="Calibri" pitchFamily="34" charset="0"/>
                        <a:cs typeface="Calibri" pitchFamily="34" charset="0"/>
                      </a:endParaRPr>
                    </a:p>
                  </a:txBody>
                  <a:tcPr marL="9525" marR="9525" marT="9525" marB="0" anchor="b">
                    <a:lnL>
                      <a:noFill/>
                    </a:lnL>
                    <a:lnR>
                      <a:noFill/>
                    </a:lnR>
                    <a:lnT>
                      <a:noFill/>
                    </a:lnT>
                    <a:lnB>
                      <a:noFill/>
                    </a:lnB>
                  </a:tcPr>
                </a:tc>
                <a:tc>
                  <a:txBody>
                    <a:bodyPr/>
                    <a:lstStyle/>
                    <a:p>
                      <a:pPr algn="l" fontAlgn="b"/>
                      <a:endParaRPr lang="en-US" sz="1400" b="0" i="0" u="none" strike="noStrike">
                        <a:solidFill>
                          <a:srgbClr val="000000"/>
                        </a:solidFill>
                        <a:effectLst/>
                        <a:latin typeface="Calibri" pitchFamily="34" charset="0"/>
                        <a:cs typeface="Calibri" pitchFamily="34" charset="0"/>
                      </a:endParaRPr>
                    </a:p>
                  </a:txBody>
                  <a:tcPr marL="9525" marR="9525" marT="9525" marB="0" anchor="b">
                    <a:lnL>
                      <a:noFill/>
                    </a:lnL>
                    <a:lnR>
                      <a:noFill/>
                    </a:lnR>
                    <a:lnT>
                      <a:noFill/>
                    </a:lnT>
                    <a:lnB>
                      <a:noFill/>
                    </a:lnB>
                  </a:tcPr>
                </a:tc>
                <a:tc>
                  <a:txBody>
                    <a:bodyPr/>
                    <a:lstStyle/>
                    <a:p>
                      <a:pPr algn="l" fontAlgn="b"/>
                      <a:endParaRPr lang="en-US" sz="1400" b="0" i="0" u="none" strike="noStrike">
                        <a:solidFill>
                          <a:srgbClr val="000000"/>
                        </a:solidFill>
                        <a:effectLst/>
                        <a:latin typeface="Calibri" pitchFamily="34" charset="0"/>
                        <a:cs typeface="Calibri" pitchFamily="34" charset="0"/>
                      </a:endParaRPr>
                    </a:p>
                  </a:txBody>
                  <a:tcPr marL="9525" marR="9525" marT="9525" marB="0" anchor="b">
                    <a:lnL>
                      <a:noFill/>
                    </a:lnL>
                    <a:lnR>
                      <a:noFill/>
                    </a:lnR>
                    <a:lnT>
                      <a:noFill/>
                    </a:lnT>
                    <a:lnB>
                      <a:noFill/>
                    </a:lnB>
                  </a:tcPr>
                </a:tc>
                <a:tc>
                  <a:txBody>
                    <a:bodyPr/>
                    <a:lstStyle/>
                    <a:p>
                      <a:pPr algn="l" fontAlgn="b"/>
                      <a:endParaRPr lang="en-US" sz="1400" b="0" i="0" u="none" strike="noStrike">
                        <a:solidFill>
                          <a:srgbClr val="000000"/>
                        </a:solidFill>
                        <a:effectLst/>
                        <a:latin typeface="Calibri" pitchFamily="34" charset="0"/>
                        <a:cs typeface="Calibri" pitchFamily="34" charset="0"/>
                      </a:endParaRPr>
                    </a:p>
                  </a:txBody>
                  <a:tcPr marL="9525" marR="9525" marT="9525" marB="0" anchor="b">
                    <a:lnL>
                      <a:noFill/>
                    </a:lnL>
                    <a:lnR>
                      <a:noFill/>
                    </a:lnR>
                    <a:lnT>
                      <a:noFill/>
                    </a:lnT>
                    <a:lnB>
                      <a:noFill/>
                    </a:lnB>
                  </a:tcPr>
                </a:tc>
                <a:tc>
                  <a:txBody>
                    <a:bodyPr/>
                    <a:lstStyle/>
                    <a:p>
                      <a:pPr algn="l" fontAlgn="b"/>
                      <a:endParaRPr lang="en-US" sz="1400" b="0" i="0" u="none" strike="noStrike">
                        <a:solidFill>
                          <a:srgbClr val="000000"/>
                        </a:solidFill>
                        <a:effectLst/>
                        <a:latin typeface="Calibri" pitchFamily="34" charset="0"/>
                        <a:cs typeface="Calibri" pitchFamily="34" charset="0"/>
                      </a:endParaRPr>
                    </a:p>
                  </a:txBody>
                  <a:tcPr marL="9525" marR="9525" marT="9525" marB="0" anchor="b">
                    <a:lnL>
                      <a:noFill/>
                    </a:lnL>
                    <a:lnR>
                      <a:noFill/>
                    </a:lnR>
                    <a:lnT>
                      <a:noFill/>
                    </a:lnT>
                    <a:lnB>
                      <a:noFill/>
                    </a:lnB>
                  </a:tcPr>
                </a:tc>
                <a:tc>
                  <a:txBody>
                    <a:bodyPr/>
                    <a:lstStyle/>
                    <a:p>
                      <a:pPr algn="l" fontAlgn="b"/>
                      <a:endParaRPr lang="en-US" sz="1400" b="0" i="0" u="none" strike="noStrike">
                        <a:solidFill>
                          <a:srgbClr val="000000"/>
                        </a:solidFill>
                        <a:effectLst/>
                        <a:latin typeface="Calibri" pitchFamily="34" charset="0"/>
                        <a:cs typeface="Calibri" pitchFamily="34" charset="0"/>
                      </a:endParaRPr>
                    </a:p>
                  </a:txBody>
                  <a:tcPr marL="9525" marR="9525" marT="9525" marB="0" anchor="b">
                    <a:lnL>
                      <a:noFill/>
                    </a:lnL>
                    <a:lnR>
                      <a:noFill/>
                    </a:lnR>
                    <a:lnT>
                      <a:noFill/>
                    </a:lnT>
                    <a:lnB>
                      <a:noFill/>
                    </a:lnB>
                  </a:tcPr>
                </a:tc>
              </a:tr>
              <a:tr h="391607">
                <a:tc gridSpan="2">
                  <a:txBody>
                    <a:bodyPr/>
                    <a:lstStyle/>
                    <a:p>
                      <a:pPr algn="l" fontAlgn="b"/>
                      <a:r>
                        <a:rPr lang="en-US" sz="1100" b="0" i="0" u="none" strike="noStrike">
                          <a:solidFill>
                            <a:srgbClr val="000000"/>
                          </a:solidFill>
                          <a:effectLst/>
                          <a:latin typeface="Calibri" pitchFamily="34" charset="0"/>
                          <a:cs typeface="Calibri" pitchFamily="34" charset="0"/>
                        </a:rPr>
                        <a:t>Schools with only grades 9-12</a:t>
                      </a:r>
                    </a:p>
                  </a:txBody>
                  <a:tcPr marL="9525" marR="9525" marT="9525" marB="0" anchor="b">
                    <a:lnL w="6350" cap="flat" cmpd="sng" algn="ctr">
                      <a:solidFill>
                        <a:srgbClr val="000000"/>
                      </a:solidFill>
                      <a:prstDash val="solid"/>
                      <a:round/>
                      <a:headEnd type="none" w="med" len="med"/>
                      <a:tailEnd type="none" w="med" len="med"/>
                    </a:lnL>
                    <a:lnR>
                      <a:noFill/>
                    </a:lnR>
                    <a:lnT>
                      <a:noFill/>
                    </a:lnT>
                    <a:lnB>
                      <a:noFill/>
                    </a:lnB>
                  </a:tcPr>
                </a:tc>
                <a:tc hMerge="1">
                  <a:txBody>
                    <a:bodyPr/>
                    <a:lstStyle/>
                    <a:p>
                      <a:endParaRPr lang="en-US"/>
                    </a:p>
                  </a:txBody>
                  <a:tcPr/>
                </a:tc>
                <a:tc>
                  <a:txBody>
                    <a:bodyPr/>
                    <a:lstStyle/>
                    <a:p>
                      <a:pPr algn="l" fontAlgn="b"/>
                      <a:r>
                        <a:rPr lang="en-US" sz="1100" b="0" i="0" u="none" strike="noStrike">
                          <a:solidFill>
                            <a:srgbClr val="000000"/>
                          </a:solidFill>
                          <a:effectLst/>
                          <a:latin typeface="Calibri" pitchFamily="34" charset="0"/>
                          <a:cs typeface="Calibri" pitchFamily="34" charset="0"/>
                        </a:rPr>
                        <a:t>HS</a:t>
                      </a:r>
                    </a:p>
                  </a:txBody>
                  <a:tcPr marL="9525" marR="9525" marT="9525"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1400" b="0" i="0" u="none" strike="noStrike">
                        <a:solidFill>
                          <a:srgbClr val="000000"/>
                        </a:solidFill>
                        <a:effectLst/>
                        <a:latin typeface="Calibri" pitchFamily="34" charset="0"/>
                        <a:cs typeface="Calibri" pitchFamily="34" charset="0"/>
                      </a:endParaRPr>
                    </a:p>
                  </a:txBody>
                  <a:tcPr marL="9525" marR="9525" marT="952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400" b="0" i="0" u="none" strike="noStrike">
                        <a:solidFill>
                          <a:srgbClr val="000000"/>
                        </a:solidFill>
                        <a:effectLst/>
                        <a:latin typeface="Calibri" pitchFamily="34" charset="0"/>
                        <a:cs typeface="Calibri" pitchFamily="34" charset="0"/>
                      </a:endParaRPr>
                    </a:p>
                  </a:txBody>
                  <a:tcPr marL="9525" marR="9525" marT="9525" marB="0" anchor="b">
                    <a:lnL>
                      <a:noFill/>
                    </a:lnL>
                    <a:lnR>
                      <a:noFill/>
                    </a:lnR>
                    <a:lnT>
                      <a:noFill/>
                    </a:lnT>
                    <a:lnB>
                      <a:noFill/>
                    </a:lnB>
                  </a:tcPr>
                </a:tc>
                <a:tc>
                  <a:txBody>
                    <a:bodyPr/>
                    <a:lstStyle/>
                    <a:p>
                      <a:pPr algn="l" fontAlgn="b"/>
                      <a:endParaRPr lang="en-US" sz="1400" b="0" i="0" u="none" strike="noStrike">
                        <a:solidFill>
                          <a:srgbClr val="000000"/>
                        </a:solidFill>
                        <a:effectLst/>
                        <a:latin typeface="Calibri" pitchFamily="34" charset="0"/>
                        <a:cs typeface="Calibri" pitchFamily="34" charset="0"/>
                      </a:endParaRPr>
                    </a:p>
                  </a:txBody>
                  <a:tcPr marL="9525" marR="9525" marT="9525" marB="0" anchor="b">
                    <a:lnL>
                      <a:noFill/>
                    </a:lnL>
                    <a:lnR>
                      <a:noFill/>
                    </a:lnR>
                    <a:lnT>
                      <a:noFill/>
                    </a:lnT>
                    <a:lnB>
                      <a:noFill/>
                    </a:lnB>
                  </a:tcPr>
                </a:tc>
                <a:tc>
                  <a:txBody>
                    <a:bodyPr/>
                    <a:lstStyle/>
                    <a:p>
                      <a:pPr algn="l" fontAlgn="b"/>
                      <a:endParaRPr lang="en-US" sz="1400" b="0" i="0" u="none" strike="noStrike">
                        <a:solidFill>
                          <a:srgbClr val="000000"/>
                        </a:solidFill>
                        <a:effectLst/>
                        <a:latin typeface="Calibri" pitchFamily="34" charset="0"/>
                        <a:cs typeface="Calibri" pitchFamily="34" charset="0"/>
                      </a:endParaRPr>
                    </a:p>
                  </a:txBody>
                  <a:tcPr marL="9525" marR="9525" marT="9525" marB="0" anchor="b">
                    <a:lnL>
                      <a:noFill/>
                    </a:lnL>
                    <a:lnR>
                      <a:noFill/>
                    </a:lnR>
                    <a:lnT>
                      <a:noFill/>
                    </a:lnT>
                    <a:lnB>
                      <a:noFill/>
                    </a:lnB>
                  </a:tcPr>
                </a:tc>
                <a:tc>
                  <a:txBody>
                    <a:bodyPr/>
                    <a:lstStyle/>
                    <a:p>
                      <a:pPr algn="l" fontAlgn="b"/>
                      <a:endParaRPr lang="en-US" sz="1400" b="0" i="0" u="none" strike="noStrike">
                        <a:solidFill>
                          <a:srgbClr val="000000"/>
                        </a:solidFill>
                        <a:effectLst/>
                        <a:latin typeface="Calibri" pitchFamily="34" charset="0"/>
                        <a:cs typeface="Calibri" pitchFamily="34" charset="0"/>
                      </a:endParaRPr>
                    </a:p>
                  </a:txBody>
                  <a:tcPr marL="9525" marR="9525" marT="9525" marB="0" anchor="b">
                    <a:lnL>
                      <a:noFill/>
                    </a:lnL>
                    <a:lnR>
                      <a:noFill/>
                    </a:lnR>
                    <a:lnT>
                      <a:noFill/>
                    </a:lnT>
                    <a:lnB>
                      <a:noFill/>
                    </a:lnB>
                  </a:tcPr>
                </a:tc>
                <a:tc>
                  <a:txBody>
                    <a:bodyPr/>
                    <a:lstStyle/>
                    <a:p>
                      <a:pPr algn="l" fontAlgn="b"/>
                      <a:endParaRPr lang="en-US" sz="1400" b="0" i="0" u="none" strike="noStrike">
                        <a:solidFill>
                          <a:srgbClr val="000000"/>
                        </a:solidFill>
                        <a:effectLst/>
                        <a:latin typeface="Calibri" pitchFamily="34" charset="0"/>
                        <a:cs typeface="Calibri" pitchFamily="34" charset="0"/>
                      </a:endParaRPr>
                    </a:p>
                  </a:txBody>
                  <a:tcPr marL="9525" marR="9525" marT="9525" marB="0" anchor="b">
                    <a:lnL>
                      <a:noFill/>
                    </a:lnL>
                    <a:lnR>
                      <a:noFill/>
                    </a:lnR>
                    <a:lnT>
                      <a:noFill/>
                    </a:lnT>
                    <a:lnB>
                      <a:noFill/>
                    </a:lnB>
                  </a:tcPr>
                </a:tc>
                <a:tc>
                  <a:txBody>
                    <a:bodyPr/>
                    <a:lstStyle/>
                    <a:p>
                      <a:pPr algn="l" fontAlgn="b"/>
                      <a:endParaRPr lang="en-US" sz="1400" b="0" i="0" u="none" strike="noStrike">
                        <a:solidFill>
                          <a:srgbClr val="000000"/>
                        </a:solidFill>
                        <a:effectLst/>
                        <a:latin typeface="Calibri" pitchFamily="34" charset="0"/>
                        <a:cs typeface="Calibri" pitchFamily="34" charset="0"/>
                      </a:endParaRPr>
                    </a:p>
                  </a:txBody>
                  <a:tcPr marL="9525" marR="9525" marT="9525" marB="0" anchor="b">
                    <a:lnL>
                      <a:noFill/>
                    </a:lnL>
                    <a:lnR>
                      <a:noFill/>
                    </a:lnR>
                    <a:lnT>
                      <a:noFill/>
                    </a:lnT>
                    <a:lnB>
                      <a:noFill/>
                    </a:lnB>
                  </a:tcPr>
                </a:tc>
                <a:tc>
                  <a:txBody>
                    <a:bodyPr/>
                    <a:lstStyle/>
                    <a:p>
                      <a:pPr algn="l" fontAlgn="b"/>
                      <a:endParaRPr lang="en-US" sz="1400" b="0" i="0" u="none" strike="noStrike">
                        <a:solidFill>
                          <a:srgbClr val="000000"/>
                        </a:solidFill>
                        <a:effectLst/>
                        <a:latin typeface="Calibri" pitchFamily="34" charset="0"/>
                        <a:cs typeface="Calibri" pitchFamily="34" charset="0"/>
                      </a:endParaRPr>
                    </a:p>
                  </a:txBody>
                  <a:tcPr marL="9525" marR="9525" marT="9525" marB="0" anchor="b">
                    <a:lnL>
                      <a:noFill/>
                    </a:lnL>
                    <a:lnR>
                      <a:noFill/>
                    </a:lnR>
                    <a:lnT>
                      <a:noFill/>
                    </a:lnT>
                    <a:lnB>
                      <a:noFill/>
                    </a:lnB>
                  </a:tcPr>
                </a:tc>
                <a:tc>
                  <a:txBody>
                    <a:bodyPr/>
                    <a:lstStyle/>
                    <a:p>
                      <a:pPr algn="l" fontAlgn="b"/>
                      <a:endParaRPr lang="en-US" sz="1400" b="0" i="0" u="none" strike="noStrike">
                        <a:solidFill>
                          <a:srgbClr val="000000"/>
                        </a:solidFill>
                        <a:effectLst/>
                        <a:latin typeface="Calibri" pitchFamily="34" charset="0"/>
                        <a:cs typeface="Calibri" pitchFamily="34" charset="0"/>
                      </a:endParaRPr>
                    </a:p>
                  </a:txBody>
                  <a:tcPr marL="9525" marR="9525" marT="9525" marB="0" anchor="b">
                    <a:lnL>
                      <a:noFill/>
                    </a:lnL>
                    <a:lnR>
                      <a:noFill/>
                    </a:lnR>
                    <a:lnT>
                      <a:noFill/>
                    </a:lnT>
                    <a:lnB>
                      <a:noFill/>
                    </a:lnB>
                  </a:tcPr>
                </a:tc>
                <a:tc>
                  <a:txBody>
                    <a:bodyPr/>
                    <a:lstStyle/>
                    <a:p>
                      <a:pPr algn="l" fontAlgn="b"/>
                      <a:endParaRPr lang="en-US" sz="1400" b="0" i="0" u="none" strike="noStrike">
                        <a:solidFill>
                          <a:srgbClr val="000000"/>
                        </a:solidFill>
                        <a:effectLst/>
                        <a:latin typeface="Calibri" pitchFamily="34" charset="0"/>
                        <a:cs typeface="Calibri" pitchFamily="34" charset="0"/>
                      </a:endParaRPr>
                    </a:p>
                  </a:txBody>
                  <a:tcPr marL="9525" marR="9525" marT="9525" marB="0" anchor="b">
                    <a:lnL>
                      <a:noFill/>
                    </a:lnL>
                    <a:lnR>
                      <a:noFill/>
                    </a:lnR>
                    <a:lnT>
                      <a:noFill/>
                    </a:lnT>
                    <a:lnB>
                      <a:noFill/>
                    </a:lnB>
                  </a:tcPr>
                </a:tc>
              </a:tr>
              <a:tr h="253138">
                <a:tc gridSpan="2">
                  <a:txBody>
                    <a:bodyPr/>
                    <a:lstStyle/>
                    <a:p>
                      <a:pPr algn="l" fontAlgn="b"/>
                      <a:r>
                        <a:rPr lang="en-US" sz="1100" b="0" i="0" u="none" strike="noStrike">
                          <a:solidFill>
                            <a:srgbClr val="000000"/>
                          </a:solidFill>
                          <a:effectLst/>
                          <a:latin typeface="Calibri" pitchFamily="34" charset="0"/>
                          <a:cs typeface="Calibri" pitchFamily="34" charset="0"/>
                        </a:rPr>
                        <a:t>Schools with both EM &amp; HS</a:t>
                      </a:r>
                    </a:p>
                  </a:txBody>
                  <a:tcPr marL="9525" marR="9525" marT="9525"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algn="l" fontAlgn="b"/>
                      <a:r>
                        <a:rPr lang="en-US" sz="1100" b="0" i="0" u="none" strike="noStrike">
                          <a:solidFill>
                            <a:srgbClr val="000000"/>
                          </a:solidFill>
                          <a:effectLst/>
                          <a:latin typeface="Calibri" pitchFamily="34" charset="0"/>
                          <a:cs typeface="Calibri" pitchFamily="34" charset="0"/>
                        </a:rPr>
                        <a:t>K12</a:t>
                      </a:r>
                    </a:p>
                  </a:txBody>
                  <a:tcPr marL="9525" marR="9525" marT="9525"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endParaRPr lang="en-US" sz="1400" b="0" i="0" u="none" strike="noStrike">
                        <a:solidFill>
                          <a:srgbClr val="000000"/>
                        </a:solidFill>
                        <a:effectLst/>
                        <a:latin typeface="Calibri" pitchFamily="34" charset="0"/>
                        <a:cs typeface="Calibri" pitchFamily="34" charset="0"/>
                      </a:endParaRPr>
                    </a:p>
                  </a:txBody>
                  <a:tcPr marL="9525" marR="9525" marT="952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400" b="0" i="0" u="none" strike="noStrike">
                        <a:solidFill>
                          <a:srgbClr val="000000"/>
                        </a:solidFill>
                        <a:effectLst/>
                        <a:latin typeface="Calibri" pitchFamily="34" charset="0"/>
                        <a:cs typeface="Calibri" pitchFamily="34" charset="0"/>
                      </a:endParaRPr>
                    </a:p>
                  </a:txBody>
                  <a:tcPr marL="9525" marR="9525" marT="9525" marB="0" anchor="b">
                    <a:lnL>
                      <a:noFill/>
                    </a:lnL>
                    <a:lnR>
                      <a:noFill/>
                    </a:lnR>
                    <a:lnT>
                      <a:noFill/>
                    </a:lnT>
                    <a:lnB>
                      <a:noFill/>
                    </a:lnB>
                  </a:tcPr>
                </a:tc>
                <a:tc>
                  <a:txBody>
                    <a:bodyPr/>
                    <a:lstStyle/>
                    <a:p>
                      <a:pPr algn="l" fontAlgn="b"/>
                      <a:endParaRPr lang="en-US" sz="1400" b="0" i="0" u="none" strike="noStrike">
                        <a:solidFill>
                          <a:srgbClr val="000000"/>
                        </a:solidFill>
                        <a:effectLst/>
                        <a:latin typeface="Calibri" pitchFamily="34" charset="0"/>
                        <a:cs typeface="Calibri" pitchFamily="34" charset="0"/>
                      </a:endParaRPr>
                    </a:p>
                  </a:txBody>
                  <a:tcPr marL="9525" marR="9525" marT="9525" marB="0" anchor="b">
                    <a:lnL>
                      <a:noFill/>
                    </a:lnL>
                    <a:lnR>
                      <a:noFill/>
                    </a:lnR>
                    <a:lnT>
                      <a:noFill/>
                    </a:lnT>
                    <a:lnB>
                      <a:noFill/>
                    </a:lnB>
                  </a:tcPr>
                </a:tc>
                <a:tc>
                  <a:txBody>
                    <a:bodyPr/>
                    <a:lstStyle/>
                    <a:p>
                      <a:pPr algn="l" fontAlgn="b"/>
                      <a:endParaRPr lang="en-US" sz="1400" b="0" i="0" u="none" strike="noStrike">
                        <a:solidFill>
                          <a:srgbClr val="000000"/>
                        </a:solidFill>
                        <a:effectLst/>
                        <a:latin typeface="Calibri" pitchFamily="34" charset="0"/>
                        <a:cs typeface="Calibri" pitchFamily="34" charset="0"/>
                      </a:endParaRPr>
                    </a:p>
                  </a:txBody>
                  <a:tcPr marL="9525" marR="9525" marT="9525" marB="0" anchor="b">
                    <a:lnL>
                      <a:noFill/>
                    </a:lnL>
                    <a:lnR>
                      <a:noFill/>
                    </a:lnR>
                    <a:lnT>
                      <a:noFill/>
                    </a:lnT>
                    <a:lnB>
                      <a:noFill/>
                    </a:lnB>
                  </a:tcPr>
                </a:tc>
                <a:tc>
                  <a:txBody>
                    <a:bodyPr/>
                    <a:lstStyle/>
                    <a:p>
                      <a:pPr algn="l" fontAlgn="b"/>
                      <a:endParaRPr lang="en-US" sz="1400" b="0" i="0" u="none" strike="noStrike">
                        <a:solidFill>
                          <a:srgbClr val="000000"/>
                        </a:solidFill>
                        <a:effectLst/>
                        <a:latin typeface="Calibri" pitchFamily="34" charset="0"/>
                        <a:cs typeface="Calibri" pitchFamily="34" charset="0"/>
                      </a:endParaRPr>
                    </a:p>
                  </a:txBody>
                  <a:tcPr marL="9525" marR="9525" marT="9525" marB="0" anchor="b">
                    <a:lnL>
                      <a:noFill/>
                    </a:lnL>
                    <a:lnR>
                      <a:noFill/>
                    </a:lnR>
                    <a:lnT>
                      <a:noFill/>
                    </a:lnT>
                    <a:lnB>
                      <a:noFill/>
                    </a:lnB>
                  </a:tcPr>
                </a:tc>
                <a:tc>
                  <a:txBody>
                    <a:bodyPr/>
                    <a:lstStyle/>
                    <a:p>
                      <a:pPr algn="l" fontAlgn="b"/>
                      <a:endParaRPr lang="en-US" sz="1400" b="0" i="0" u="none" strike="noStrike">
                        <a:solidFill>
                          <a:srgbClr val="000000"/>
                        </a:solidFill>
                        <a:effectLst/>
                        <a:latin typeface="Calibri" pitchFamily="34" charset="0"/>
                        <a:cs typeface="Calibri" pitchFamily="34" charset="0"/>
                      </a:endParaRPr>
                    </a:p>
                  </a:txBody>
                  <a:tcPr marL="9525" marR="9525" marT="9525" marB="0" anchor="b">
                    <a:lnL>
                      <a:noFill/>
                    </a:lnL>
                    <a:lnR>
                      <a:noFill/>
                    </a:lnR>
                    <a:lnT>
                      <a:noFill/>
                    </a:lnT>
                    <a:lnB>
                      <a:noFill/>
                    </a:lnB>
                  </a:tcPr>
                </a:tc>
                <a:tc>
                  <a:txBody>
                    <a:bodyPr/>
                    <a:lstStyle/>
                    <a:p>
                      <a:pPr algn="l" fontAlgn="b"/>
                      <a:endParaRPr lang="en-US" sz="1400" b="0" i="0" u="none" strike="noStrike">
                        <a:solidFill>
                          <a:srgbClr val="000000"/>
                        </a:solidFill>
                        <a:effectLst/>
                        <a:latin typeface="Calibri" pitchFamily="34" charset="0"/>
                        <a:cs typeface="Calibri" pitchFamily="34" charset="0"/>
                      </a:endParaRPr>
                    </a:p>
                  </a:txBody>
                  <a:tcPr marL="9525" marR="9525" marT="9525" marB="0" anchor="b">
                    <a:lnL>
                      <a:noFill/>
                    </a:lnL>
                    <a:lnR>
                      <a:noFill/>
                    </a:lnR>
                    <a:lnT>
                      <a:noFill/>
                    </a:lnT>
                    <a:lnB>
                      <a:noFill/>
                    </a:lnB>
                  </a:tcPr>
                </a:tc>
                <a:tc>
                  <a:txBody>
                    <a:bodyPr/>
                    <a:lstStyle/>
                    <a:p>
                      <a:pPr algn="l" fontAlgn="b"/>
                      <a:endParaRPr lang="en-US" sz="1400" b="0" i="0" u="none" strike="noStrike">
                        <a:solidFill>
                          <a:srgbClr val="000000"/>
                        </a:solidFill>
                        <a:effectLst/>
                        <a:latin typeface="Calibri" pitchFamily="34" charset="0"/>
                        <a:cs typeface="Calibri" pitchFamily="34" charset="0"/>
                      </a:endParaRPr>
                    </a:p>
                  </a:txBody>
                  <a:tcPr marL="9525" marR="9525" marT="9525" marB="0" anchor="b">
                    <a:lnL>
                      <a:noFill/>
                    </a:lnL>
                    <a:lnR>
                      <a:noFill/>
                    </a:lnR>
                    <a:lnT>
                      <a:noFill/>
                    </a:lnT>
                    <a:lnB>
                      <a:noFill/>
                    </a:lnB>
                  </a:tcPr>
                </a:tc>
                <a:tc>
                  <a:txBody>
                    <a:bodyPr/>
                    <a:lstStyle/>
                    <a:p>
                      <a:pPr algn="l" fontAlgn="b"/>
                      <a:endParaRPr lang="en-US" sz="1400" b="0" i="0" u="none" strike="noStrike">
                        <a:solidFill>
                          <a:srgbClr val="000000"/>
                        </a:solidFill>
                        <a:effectLst/>
                        <a:latin typeface="Calibri" pitchFamily="34" charset="0"/>
                        <a:cs typeface="Calibri" pitchFamily="34" charset="0"/>
                      </a:endParaRPr>
                    </a:p>
                  </a:txBody>
                  <a:tcPr marL="9525" marR="9525" marT="9525" marB="0" anchor="b">
                    <a:lnL>
                      <a:noFill/>
                    </a:lnL>
                    <a:lnR>
                      <a:noFill/>
                    </a:lnR>
                    <a:lnT>
                      <a:noFill/>
                    </a:lnT>
                    <a:lnB>
                      <a:noFill/>
                    </a:lnB>
                  </a:tcPr>
                </a:tc>
                <a:tc>
                  <a:txBody>
                    <a:bodyPr/>
                    <a:lstStyle/>
                    <a:p>
                      <a:pPr algn="l" fontAlgn="b"/>
                      <a:endParaRPr lang="en-US" sz="1400" b="0" i="0" u="none" strike="noStrike" dirty="0">
                        <a:solidFill>
                          <a:srgbClr val="000000"/>
                        </a:solidFill>
                        <a:effectLst/>
                        <a:latin typeface="Calibri" pitchFamily="34" charset="0"/>
                        <a:cs typeface="Calibri" pitchFamily="34" charset="0"/>
                      </a:endParaRPr>
                    </a:p>
                  </a:txBody>
                  <a:tcPr marL="9525" marR="9525" marT="9525" marB="0" anchor="b">
                    <a:lnL>
                      <a:noFill/>
                    </a:lnL>
                    <a:lnR>
                      <a:noFill/>
                    </a:lnR>
                    <a:lnT>
                      <a:noFill/>
                    </a:lnT>
                    <a:lnB>
                      <a:noFill/>
                    </a:lnB>
                  </a:tcPr>
                </a:tc>
              </a:tr>
            </a:tbl>
          </a:graphicData>
        </a:graphic>
      </p:graphicFrame>
    </p:spTree>
    <p:extLst>
      <p:ext uri="{BB962C8B-B14F-4D97-AF65-F5344CB8AC3E}">
        <p14:creationId xmlns:p14="http://schemas.microsoft.com/office/powerpoint/2010/main" val="361489004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Comparison of Stars and AYP</a:t>
            </a:r>
            <a:endParaRPr lang="en-US" dirty="0"/>
          </a:p>
        </p:txBody>
      </p:sp>
      <p:sp>
        <p:nvSpPr>
          <p:cNvPr id="4" name="Slide Number Placeholder 3"/>
          <p:cNvSpPr>
            <a:spLocks noGrp="1"/>
          </p:cNvSpPr>
          <p:nvPr>
            <p:ph type="sldNum" sz="quarter" idx="12"/>
          </p:nvPr>
        </p:nvSpPr>
        <p:spPr/>
        <p:txBody>
          <a:bodyPr/>
          <a:lstStyle/>
          <a:p>
            <a:fld id="{08F394ED-C83B-48CE-BD27-1442A7AEAE53}" type="slidenum">
              <a:rPr lang="en-US" smtClean="0"/>
              <a:t>19</a:t>
            </a:fld>
            <a:endParaRPr lang="en-US"/>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692000352"/>
              </p:ext>
            </p:extLst>
          </p:nvPr>
        </p:nvGraphicFramePr>
        <p:xfrm>
          <a:off x="1523997" y="1981203"/>
          <a:ext cx="5791202" cy="3581399"/>
        </p:xfrm>
        <a:graphic>
          <a:graphicData uri="http://schemas.openxmlformats.org/drawingml/2006/table">
            <a:tbl>
              <a:tblPr/>
              <a:tblGrid>
                <a:gridCol w="1461164"/>
                <a:gridCol w="721673"/>
                <a:gridCol w="721673"/>
                <a:gridCol w="721673"/>
                <a:gridCol w="721673"/>
                <a:gridCol w="721673"/>
                <a:gridCol w="721673"/>
              </a:tblGrid>
              <a:tr h="372649">
                <a:tc gridSpan="7">
                  <a:txBody>
                    <a:bodyPr/>
                    <a:lstStyle/>
                    <a:p>
                      <a:pPr algn="ctr" fontAlgn="b"/>
                      <a:r>
                        <a:rPr lang="en-US" sz="1800" b="1" i="0" u="none" strike="noStrike">
                          <a:solidFill>
                            <a:srgbClr val="000000"/>
                          </a:solidFill>
                          <a:effectLst/>
                          <a:latin typeface="Calibri" pitchFamily="34" charset="0"/>
                          <a:cs typeface="Calibri" pitchFamily="34" charset="0"/>
                        </a:rPr>
                        <a:t># Schools in each category compared to AYP levels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72649">
                <a:tc>
                  <a:txBody>
                    <a:bodyPr/>
                    <a:lstStyle/>
                    <a:p>
                      <a:pPr algn="l" fontAlgn="b"/>
                      <a:r>
                        <a:rPr lang="en-US" sz="1800" b="0" i="0" u="none" strike="noStrike">
                          <a:solidFill>
                            <a:srgbClr val="000000"/>
                          </a:solidFill>
                          <a:effectLst/>
                          <a:latin typeface="Calibri" pitchFamily="34" charset="0"/>
                          <a:cs typeface="Calibri"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gridSpan="6">
                  <a:txBody>
                    <a:bodyPr/>
                    <a:lstStyle/>
                    <a:p>
                      <a:pPr algn="ctr" fontAlgn="b"/>
                      <a:r>
                        <a:rPr lang="en-US" sz="1800" b="1" i="0" u="none" strike="noStrike">
                          <a:solidFill>
                            <a:srgbClr val="000000"/>
                          </a:solidFill>
                          <a:effectLst/>
                          <a:latin typeface="Calibri" pitchFamily="34" charset="0"/>
                          <a:cs typeface="Calibri" pitchFamily="34" charset="0"/>
                        </a:rPr>
                        <a:t>AYP levels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972856">
                <a:tc>
                  <a:txBody>
                    <a:bodyPr/>
                    <a:lstStyle/>
                    <a:p>
                      <a:pPr algn="r" fontAlgn="b"/>
                      <a:r>
                        <a:rPr lang="en-US" sz="1800" b="1" i="0" u="none" strike="noStrike">
                          <a:solidFill>
                            <a:srgbClr val="000000"/>
                          </a:solidFill>
                          <a:effectLst/>
                          <a:latin typeface="Calibri" pitchFamily="34" charset="0"/>
                          <a:cs typeface="Calibri" pitchFamily="34" charset="0"/>
                        </a:rPr>
                        <a:t>Proposed ASPI Star Ratings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1" i="0" u="none" strike="noStrike">
                          <a:solidFill>
                            <a:srgbClr val="000000"/>
                          </a:solidFill>
                          <a:effectLst/>
                          <a:latin typeface="Calibri" pitchFamily="34" charset="0"/>
                          <a:cs typeface="Calibri"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sz="1800" b="1" i="0" u="none" strike="noStrike">
                          <a:solidFill>
                            <a:srgbClr val="000000"/>
                          </a:solidFill>
                          <a:effectLst/>
                          <a:latin typeface="Calibri" pitchFamily="34" charset="0"/>
                          <a:cs typeface="Calibri"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sz="1800" b="1" i="0" u="none" strike="noStrike">
                          <a:solidFill>
                            <a:srgbClr val="000000"/>
                          </a:solidFill>
                          <a:effectLst/>
                          <a:latin typeface="Calibri" pitchFamily="34" charset="0"/>
                          <a:cs typeface="Calibri"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sz="1800" b="1" i="0" u="none" strike="noStrike">
                          <a:solidFill>
                            <a:srgbClr val="000000"/>
                          </a:solidFill>
                          <a:effectLst/>
                          <a:latin typeface="Calibri" pitchFamily="34" charset="0"/>
                          <a:cs typeface="Calibri"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sz="1800" b="1" i="0" u="none" strike="noStrike">
                          <a:solidFill>
                            <a:srgbClr val="000000"/>
                          </a:solidFill>
                          <a:effectLst/>
                          <a:latin typeface="Calibri" pitchFamily="34" charset="0"/>
                          <a:cs typeface="Calibri" pitchFamily="34" charset="0"/>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sz="1800" b="1" i="0" u="none" strike="noStrike">
                          <a:solidFill>
                            <a:srgbClr val="000000"/>
                          </a:solidFill>
                          <a:effectLst/>
                          <a:latin typeface="Calibri" pitchFamily="34" charset="0"/>
                          <a:cs typeface="Calibri" pitchFamily="34" charset="0"/>
                        </a:rPr>
                        <a: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72649">
                <a:tc>
                  <a:txBody>
                    <a:bodyPr/>
                    <a:lstStyle/>
                    <a:p>
                      <a:pPr algn="r" fontAlgn="b"/>
                      <a:r>
                        <a:rPr lang="en-US" sz="1800" b="1" i="0" u="none" strike="noStrike">
                          <a:solidFill>
                            <a:srgbClr val="000000"/>
                          </a:solidFill>
                          <a:effectLst/>
                          <a:latin typeface="Calibri" pitchFamily="34" charset="0"/>
                          <a:cs typeface="Calibri" pitchFamily="34" charset="0"/>
                        </a:rPr>
                        <a:t>1 star</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effectLst/>
                          <a:latin typeface="Calibri" pitchFamily="34" charset="0"/>
                          <a:cs typeface="Calibri" pitchFamily="34" charset="0"/>
                        </a:rPr>
                        <a:t>5</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effectLst/>
                          <a:latin typeface="Calibri" pitchFamily="34" charset="0"/>
                          <a:cs typeface="Calibri"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effectLst/>
                          <a:latin typeface="Calibri" pitchFamily="34" charset="0"/>
                          <a:cs typeface="Calibri" pitchFamily="34" charset="0"/>
                        </a:rPr>
                        <a:t>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effectLst/>
                          <a:latin typeface="Calibri" pitchFamily="34" charset="0"/>
                          <a:cs typeface="Calibri" pitchFamily="34" charset="0"/>
                        </a:rPr>
                        <a: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effectLst/>
                          <a:latin typeface="Calibri" pitchFamily="34" charset="0"/>
                          <a:cs typeface="Calibri"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effectLst/>
                          <a:latin typeface="Calibri" pitchFamily="34" charset="0"/>
                          <a:cs typeface="Calibri" pitchFamily="34" charset="0"/>
                        </a:rPr>
                        <a:t>30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72649">
                <a:tc>
                  <a:txBody>
                    <a:bodyPr/>
                    <a:lstStyle/>
                    <a:p>
                      <a:pPr algn="r" fontAlgn="b"/>
                      <a:r>
                        <a:rPr lang="en-US" sz="1800" b="1" i="0" u="none" strike="noStrike">
                          <a:solidFill>
                            <a:srgbClr val="000000"/>
                          </a:solidFill>
                          <a:effectLst/>
                          <a:latin typeface="Calibri" pitchFamily="34" charset="0"/>
                          <a:cs typeface="Calibri" pitchFamily="34" charset="0"/>
                        </a:rPr>
                        <a:t>2 stars</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effectLst/>
                          <a:latin typeface="Calibri" pitchFamily="34" charset="0"/>
                          <a:cs typeface="Calibri" pitchFamily="34" charset="0"/>
                        </a:rPr>
                        <a:t>2</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effectLst/>
                          <a:latin typeface="Calibri" pitchFamily="34" charset="0"/>
                          <a:cs typeface="Calibri" pitchFamily="34" charset="0"/>
                        </a:rPr>
                        <a:t>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effectLst/>
                          <a:latin typeface="Calibri" pitchFamily="34" charset="0"/>
                          <a:cs typeface="Calibri"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effectLst/>
                          <a:latin typeface="Calibri" pitchFamily="34" charset="0"/>
                          <a:cs typeface="Calibri" pitchFamily="34" charset="0"/>
                        </a:rPr>
                        <a: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effectLst/>
                          <a:latin typeface="Calibri" pitchFamily="34" charset="0"/>
                          <a:cs typeface="Calibri" pitchFamily="34" charset="0"/>
                        </a:rPr>
                        <a: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effectLst/>
                          <a:latin typeface="Calibri" pitchFamily="34" charset="0"/>
                          <a:cs typeface="Calibri" pitchFamily="34" charset="0"/>
                        </a:rPr>
                        <a:t>29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72649">
                <a:tc>
                  <a:txBody>
                    <a:bodyPr/>
                    <a:lstStyle/>
                    <a:p>
                      <a:pPr algn="r" fontAlgn="b"/>
                      <a:r>
                        <a:rPr lang="en-US" sz="1800" b="1" i="0" u="none" strike="noStrike">
                          <a:solidFill>
                            <a:srgbClr val="000000"/>
                          </a:solidFill>
                          <a:effectLst/>
                          <a:latin typeface="Calibri" pitchFamily="34" charset="0"/>
                          <a:cs typeface="Calibri" pitchFamily="34" charset="0"/>
                        </a:rPr>
                        <a:t>3 stars</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effectLst/>
                          <a:latin typeface="Calibri" pitchFamily="34" charset="0"/>
                          <a:cs typeface="Calibri" pitchFamily="34" charset="0"/>
                        </a:rPr>
                        <a:t>63</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effectLst/>
                          <a:latin typeface="Calibri" pitchFamily="34" charset="0"/>
                          <a:cs typeface="Calibri" pitchFamily="34" charset="0"/>
                        </a:rPr>
                        <a:t>39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effectLst/>
                          <a:latin typeface="Calibri" pitchFamily="34" charset="0"/>
                          <a:cs typeface="Calibri" pitchFamily="34" charset="0"/>
                        </a:rPr>
                        <a:t>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effectLst/>
                          <a:latin typeface="Calibri" pitchFamily="34" charset="0"/>
                          <a:cs typeface="Calibri" pitchFamily="34" charset="0"/>
                        </a:rPr>
                        <a:t>13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effectLst/>
                          <a:latin typeface="Calibri" pitchFamily="34" charset="0"/>
                          <a:cs typeface="Calibri" pitchFamily="34" charset="0"/>
                        </a:rPr>
                        <a:t>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effectLst/>
                          <a:latin typeface="Calibri" pitchFamily="34" charset="0"/>
                          <a:cs typeface="Calibri" pitchFamily="34" charset="0"/>
                        </a:rPr>
                        <a:t>46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72649">
                <a:tc>
                  <a:txBody>
                    <a:bodyPr/>
                    <a:lstStyle/>
                    <a:p>
                      <a:pPr algn="r" fontAlgn="b"/>
                      <a:r>
                        <a:rPr lang="en-US" sz="1800" b="1" i="0" u="none" strike="noStrike">
                          <a:solidFill>
                            <a:srgbClr val="000000"/>
                          </a:solidFill>
                          <a:effectLst/>
                          <a:latin typeface="Calibri" pitchFamily="34" charset="0"/>
                          <a:cs typeface="Calibri" pitchFamily="34" charset="0"/>
                        </a:rPr>
                        <a:t>4 stars</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effectLst/>
                          <a:latin typeface="Calibri" pitchFamily="34" charset="0"/>
                          <a:cs typeface="Calibri" pitchFamily="34" charset="0"/>
                        </a:rPr>
                        <a:t>81</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effectLst/>
                          <a:latin typeface="Calibri" pitchFamily="34" charset="0"/>
                          <a:cs typeface="Calibri" pitchFamily="34" charset="0"/>
                        </a:rPr>
                        <a:t>30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effectLst/>
                          <a:latin typeface="Calibri" pitchFamily="34" charset="0"/>
                          <a:cs typeface="Calibri" pitchFamily="34" charset="0"/>
                        </a:rPr>
                        <a:t>18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effectLst/>
                          <a:latin typeface="Calibri" pitchFamily="34" charset="0"/>
                          <a:cs typeface="Calibri" pitchFamily="34" charset="0"/>
                        </a:rPr>
                        <a:t>17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effectLst/>
                          <a:latin typeface="Calibri" pitchFamily="34" charset="0"/>
                          <a:cs typeface="Calibri" pitchFamily="34" charset="0"/>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effectLst/>
                          <a:latin typeface="Calibri" pitchFamily="34" charset="0"/>
                          <a:cs typeface="Calibri" pitchFamily="34" charset="0"/>
                        </a:rPr>
                        <a:t>17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72649">
                <a:tc>
                  <a:txBody>
                    <a:bodyPr/>
                    <a:lstStyle/>
                    <a:p>
                      <a:pPr algn="r" fontAlgn="b"/>
                      <a:r>
                        <a:rPr lang="en-US" sz="1800" b="1" i="0" u="none" strike="noStrike">
                          <a:solidFill>
                            <a:srgbClr val="000000"/>
                          </a:solidFill>
                          <a:effectLst/>
                          <a:latin typeface="Calibri" pitchFamily="34" charset="0"/>
                          <a:cs typeface="Calibri" pitchFamily="34" charset="0"/>
                        </a:rPr>
                        <a:t>5 stars</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effectLst/>
                          <a:latin typeface="Calibri" pitchFamily="34" charset="0"/>
                          <a:cs typeface="Calibri" pitchFamily="34" charset="0"/>
                        </a:rPr>
                        <a:t>52</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effectLst/>
                          <a:latin typeface="Calibri" pitchFamily="34" charset="0"/>
                          <a:cs typeface="Calibri" pitchFamily="34" charset="0"/>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effectLst/>
                          <a:latin typeface="Calibri" pitchFamily="34" charset="0"/>
                          <a:cs typeface="Calibri"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effectLst/>
                          <a:latin typeface="Calibri" pitchFamily="34" charset="0"/>
                          <a:cs typeface="Calibri"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effectLst/>
                          <a:latin typeface="Calibri" pitchFamily="34" charset="0"/>
                          <a:cs typeface="Calibri"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dirty="0">
                          <a:solidFill>
                            <a:srgbClr val="000000"/>
                          </a:solidFill>
                          <a:effectLst/>
                          <a:latin typeface="Calibri" pitchFamily="34" charset="0"/>
                          <a:cs typeface="Calibri"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2536511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Principle 2 - Accountability &amp; Support</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Requirements for waiver:</a:t>
            </a:r>
          </a:p>
          <a:p>
            <a:r>
              <a:rPr lang="en-US" dirty="0" smtClean="0"/>
              <a:t>Accountability system for all schools</a:t>
            </a:r>
          </a:p>
          <a:p>
            <a:pPr lvl="1"/>
            <a:r>
              <a:rPr lang="en-US" dirty="0" smtClean="0"/>
              <a:t>Provide </a:t>
            </a:r>
            <a:r>
              <a:rPr lang="en-US" dirty="0"/>
              <a:t>a </a:t>
            </a:r>
            <a:r>
              <a:rPr lang="en-US" dirty="0" smtClean="0"/>
              <a:t>state developed differentiated </a:t>
            </a:r>
            <a:r>
              <a:rPr lang="en-US" dirty="0"/>
              <a:t>accountability system for all schools </a:t>
            </a:r>
            <a:r>
              <a:rPr lang="en-US" dirty="0" smtClean="0"/>
              <a:t>to </a:t>
            </a:r>
            <a:r>
              <a:rPr lang="en-US" dirty="0"/>
              <a:t>improve student achievement and school performance, close achievement gaps, and increase the quality of instruction for all students </a:t>
            </a:r>
          </a:p>
          <a:p>
            <a:r>
              <a:rPr lang="en-US" dirty="0" smtClean="0"/>
              <a:t>AMO targets </a:t>
            </a:r>
          </a:p>
          <a:p>
            <a:pPr lvl="1"/>
            <a:r>
              <a:rPr lang="en-US" dirty="0" smtClean="0"/>
              <a:t>Set </a:t>
            </a:r>
            <a:r>
              <a:rPr lang="en-US" dirty="0"/>
              <a:t>ambitious but achievable AMO targets for the percent of students proficient in English/Language Arts and </a:t>
            </a:r>
            <a:r>
              <a:rPr lang="en-US" dirty="0" smtClean="0"/>
              <a:t>Math; report for all students and all NCLB subgroups annually </a:t>
            </a:r>
            <a:endParaRPr lang="en-US" dirty="0"/>
          </a:p>
          <a:p>
            <a:r>
              <a:rPr lang="en-US" dirty="0" smtClean="0"/>
              <a:t>Incentives </a:t>
            </a:r>
            <a:r>
              <a:rPr lang="en-US" dirty="0"/>
              <a:t>and supports for all Title I schools </a:t>
            </a:r>
          </a:p>
          <a:p>
            <a:r>
              <a:rPr lang="en-US" dirty="0" smtClean="0"/>
              <a:t>Build </a:t>
            </a:r>
            <a:r>
              <a:rPr lang="en-US" dirty="0"/>
              <a:t>state, district, and school capacity to improve student learning in all schools </a:t>
            </a:r>
          </a:p>
          <a:p>
            <a:endParaRPr lang="en-US" dirty="0"/>
          </a:p>
        </p:txBody>
      </p:sp>
      <p:sp>
        <p:nvSpPr>
          <p:cNvPr id="4" name="Slide Number Placeholder 3"/>
          <p:cNvSpPr>
            <a:spLocks noGrp="1"/>
          </p:cNvSpPr>
          <p:nvPr>
            <p:ph type="sldNum" sz="quarter" idx="12"/>
          </p:nvPr>
        </p:nvSpPr>
        <p:spPr/>
        <p:txBody>
          <a:bodyPr/>
          <a:lstStyle/>
          <a:p>
            <a:fld id="{08F394ED-C83B-48CE-BD27-1442A7AEAE53}" type="slidenum">
              <a:rPr lang="en-US" smtClean="0"/>
              <a:t>2</a:t>
            </a:fld>
            <a:endParaRPr lang="en-US"/>
          </a:p>
        </p:txBody>
      </p:sp>
    </p:spTree>
    <p:extLst>
      <p:ext uri="{BB962C8B-B14F-4D97-AF65-F5344CB8AC3E}">
        <p14:creationId xmlns:p14="http://schemas.microsoft.com/office/powerpoint/2010/main" val="384825857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AMO Targets</a:t>
            </a:r>
            <a:endParaRPr lang="en-US" dirty="0"/>
          </a:p>
        </p:txBody>
      </p:sp>
      <p:sp>
        <p:nvSpPr>
          <p:cNvPr id="3" name="Content Placeholder 2"/>
          <p:cNvSpPr>
            <a:spLocks noGrp="1"/>
          </p:cNvSpPr>
          <p:nvPr>
            <p:ph idx="1"/>
          </p:nvPr>
        </p:nvSpPr>
        <p:spPr/>
        <p:txBody>
          <a:bodyPr/>
          <a:lstStyle/>
          <a:p>
            <a:r>
              <a:rPr lang="en-US" dirty="0" smtClean="0">
                <a:ea typeface="Calibri"/>
                <a:cs typeface="Times New Roman"/>
              </a:rPr>
              <a:t>Reduce </a:t>
            </a:r>
            <a:r>
              <a:rPr lang="en-US" dirty="0">
                <a:ea typeface="Calibri"/>
                <a:cs typeface="Times New Roman"/>
              </a:rPr>
              <a:t>by ½ the percentage of students (all students and </a:t>
            </a:r>
            <a:r>
              <a:rPr lang="en-US" dirty="0" smtClean="0">
                <a:ea typeface="Calibri"/>
                <a:cs typeface="Times New Roman"/>
              </a:rPr>
              <a:t>each traditional NCLB </a:t>
            </a:r>
            <a:r>
              <a:rPr lang="en-US" dirty="0">
                <a:ea typeface="Calibri"/>
                <a:cs typeface="Times New Roman"/>
              </a:rPr>
              <a:t>subgroup) who are not proficient </a:t>
            </a:r>
            <a:r>
              <a:rPr lang="en-US" dirty="0" smtClean="0">
                <a:ea typeface="Calibri"/>
                <a:cs typeface="Times New Roman"/>
              </a:rPr>
              <a:t>in equal increments within </a:t>
            </a:r>
            <a:r>
              <a:rPr lang="en-US" dirty="0">
                <a:ea typeface="Calibri"/>
                <a:cs typeface="Times New Roman"/>
              </a:rPr>
              <a:t>six years </a:t>
            </a:r>
            <a:r>
              <a:rPr lang="en-US" dirty="0" smtClean="0">
                <a:ea typeface="Calibri"/>
                <a:cs typeface="Times New Roman"/>
              </a:rPr>
              <a:t>in: </a:t>
            </a:r>
            <a:r>
              <a:rPr lang="en-US" dirty="0">
                <a:ea typeface="Calibri"/>
                <a:cs typeface="Times New Roman"/>
              </a:rPr>
              <a:t>reading, writing, and </a:t>
            </a:r>
            <a:r>
              <a:rPr lang="en-US" dirty="0" smtClean="0">
                <a:ea typeface="Calibri"/>
                <a:cs typeface="Times New Roman"/>
              </a:rPr>
              <a:t>mathematics</a:t>
            </a:r>
          </a:p>
          <a:p>
            <a:r>
              <a:rPr lang="en-US" dirty="0">
                <a:cs typeface="Times New Roman"/>
              </a:rPr>
              <a:t>Set for </a:t>
            </a:r>
            <a:r>
              <a:rPr lang="en-US" dirty="0" smtClean="0">
                <a:cs typeface="Times New Roman"/>
              </a:rPr>
              <a:t>state as a whole </a:t>
            </a:r>
            <a:r>
              <a:rPr lang="en-US" dirty="0">
                <a:cs typeface="Times New Roman"/>
              </a:rPr>
              <a:t>and for each individual school – school </a:t>
            </a:r>
            <a:r>
              <a:rPr lang="en-US" dirty="0" smtClean="0">
                <a:cs typeface="Times New Roman"/>
              </a:rPr>
              <a:t>meets AMO target if </a:t>
            </a:r>
            <a:r>
              <a:rPr lang="en-US" dirty="0">
                <a:cs typeface="Times New Roman"/>
              </a:rPr>
              <a:t>either </a:t>
            </a:r>
            <a:r>
              <a:rPr lang="en-US" dirty="0" smtClean="0">
                <a:cs typeface="Times New Roman"/>
              </a:rPr>
              <a:t>state target or school target is </a:t>
            </a:r>
            <a:r>
              <a:rPr lang="en-US" dirty="0">
                <a:cs typeface="Times New Roman"/>
              </a:rPr>
              <a:t>reached</a:t>
            </a:r>
            <a:endParaRPr lang="en-US" dirty="0"/>
          </a:p>
          <a:p>
            <a:r>
              <a:rPr lang="en-US" dirty="0">
                <a:cs typeface="Times New Roman"/>
              </a:rPr>
              <a:t>Used for reporting progress on AMOs and for identification of schools not closing gaps for subgroups</a:t>
            </a:r>
          </a:p>
          <a:p>
            <a:r>
              <a:rPr lang="en-US" dirty="0" smtClean="0">
                <a:cs typeface="Times New Roman"/>
              </a:rPr>
              <a:t>Must use 2011-2012 data as baseline year</a:t>
            </a:r>
          </a:p>
          <a:p>
            <a:r>
              <a:rPr lang="en-US" dirty="0" smtClean="0">
                <a:cs typeface="Times New Roman"/>
              </a:rPr>
              <a:t>If waiver is approved, will be used for 2012-2013 tests</a:t>
            </a:r>
          </a:p>
        </p:txBody>
      </p:sp>
      <p:sp>
        <p:nvSpPr>
          <p:cNvPr id="4" name="Slide Number Placeholder 3"/>
          <p:cNvSpPr>
            <a:spLocks noGrp="1"/>
          </p:cNvSpPr>
          <p:nvPr>
            <p:ph type="sldNum" sz="quarter" idx="12"/>
          </p:nvPr>
        </p:nvSpPr>
        <p:spPr/>
        <p:txBody>
          <a:bodyPr/>
          <a:lstStyle/>
          <a:p>
            <a:fld id="{08F394ED-C83B-48CE-BD27-1442A7AEAE53}" type="slidenum">
              <a:rPr lang="en-US" smtClean="0"/>
              <a:t>20</a:t>
            </a:fld>
            <a:endParaRPr lang="en-US"/>
          </a:p>
        </p:txBody>
      </p:sp>
    </p:spTree>
    <p:extLst>
      <p:ext uri="{BB962C8B-B14F-4D97-AF65-F5344CB8AC3E}">
        <p14:creationId xmlns:p14="http://schemas.microsoft.com/office/powerpoint/2010/main" val="341094488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AMO Calculation Example</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478020954"/>
              </p:ext>
            </p:extLst>
          </p:nvPr>
        </p:nvGraphicFramePr>
        <p:xfrm>
          <a:off x="2286000" y="1447805"/>
          <a:ext cx="5029200" cy="4579267"/>
        </p:xfrm>
        <a:graphic>
          <a:graphicData uri="http://schemas.openxmlformats.org/drawingml/2006/table">
            <a:tbl>
              <a:tblPr firstRow="1" firstCol="1" bandRow="1"/>
              <a:tblGrid>
                <a:gridCol w="719135"/>
                <a:gridCol w="4310065"/>
              </a:tblGrid>
              <a:tr h="216661">
                <a:tc gridSpan="2">
                  <a:txBody>
                    <a:bodyPr/>
                    <a:lstStyle/>
                    <a:p>
                      <a:pPr marL="0" marR="0">
                        <a:lnSpc>
                          <a:spcPct val="115000"/>
                        </a:lnSpc>
                        <a:spcBef>
                          <a:spcPts val="0"/>
                        </a:spcBef>
                        <a:spcAft>
                          <a:spcPts val="0"/>
                        </a:spcAft>
                      </a:pPr>
                      <a:endParaRPr lang="en-US" sz="1800" dirty="0">
                        <a:effectLst/>
                        <a:latin typeface="Calibri"/>
                        <a:ea typeface="Calibri"/>
                        <a:cs typeface="Times New Roman"/>
                      </a:endParaRP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r>
              <a:tr h="433322">
                <a:tc>
                  <a:txBody>
                    <a:bodyPr/>
                    <a:lstStyle/>
                    <a:p>
                      <a:pPr marL="0" marR="0" algn="ctr">
                        <a:lnSpc>
                          <a:spcPct val="115000"/>
                        </a:lnSpc>
                        <a:spcBef>
                          <a:spcPts val="0"/>
                        </a:spcBef>
                        <a:spcAft>
                          <a:spcPts val="0"/>
                        </a:spcAft>
                      </a:pPr>
                      <a:r>
                        <a:rPr lang="en-US" sz="1800" dirty="0">
                          <a:solidFill>
                            <a:srgbClr val="000000"/>
                          </a:solidFill>
                          <a:effectLst/>
                          <a:latin typeface="Calibri"/>
                          <a:ea typeface="Times New Roman"/>
                          <a:cs typeface="Calibri"/>
                        </a:rPr>
                        <a:t>78.3</a:t>
                      </a:r>
                      <a:endParaRPr lang="en-US" sz="1800" dirty="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800">
                          <a:solidFill>
                            <a:srgbClr val="000000"/>
                          </a:solidFill>
                          <a:effectLst/>
                          <a:latin typeface="Calibri"/>
                          <a:ea typeface="Times New Roman"/>
                          <a:cs typeface="Calibri"/>
                        </a:rPr>
                        <a:t>Baseline Year % Prof or Advanced</a:t>
                      </a:r>
                      <a:endParaRPr lang="en-US" sz="180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3322">
                <a:tc>
                  <a:txBody>
                    <a:bodyPr/>
                    <a:lstStyle/>
                    <a:p>
                      <a:pPr marL="0" marR="0" algn="ctr">
                        <a:lnSpc>
                          <a:spcPct val="115000"/>
                        </a:lnSpc>
                        <a:spcBef>
                          <a:spcPts val="0"/>
                        </a:spcBef>
                        <a:spcAft>
                          <a:spcPts val="0"/>
                        </a:spcAft>
                      </a:pPr>
                      <a:r>
                        <a:rPr lang="en-US" sz="1800" dirty="0">
                          <a:solidFill>
                            <a:srgbClr val="000000"/>
                          </a:solidFill>
                          <a:effectLst/>
                          <a:latin typeface="Calibri"/>
                          <a:ea typeface="Times New Roman"/>
                          <a:cs typeface="Calibri"/>
                        </a:rPr>
                        <a:t>21.6</a:t>
                      </a:r>
                      <a:endParaRPr lang="en-US" sz="1800" dirty="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800">
                          <a:solidFill>
                            <a:srgbClr val="000000"/>
                          </a:solidFill>
                          <a:effectLst/>
                          <a:latin typeface="Calibri"/>
                          <a:ea typeface="Times New Roman"/>
                          <a:cs typeface="Calibri"/>
                        </a:rPr>
                        <a:t>% Not proficient</a:t>
                      </a:r>
                      <a:endParaRPr lang="en-US" sz="180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3322">
                <a:tc>
                  <a:txBody>
                    <a:bodyPr/>
                    <a:lstStyle/>
                    <a:p>
                      <a:pPr marL="0" marR="0" algn="ctr">
                        <a:lnSpc>
                          <a:spcPct val="115000"/>
                        </a:lnSpc>
                        <a:spcBef>
                          <a:spcPts val="0"/>
                        </a:spcBef>
                        <a:spcAft>
                          <a:spcPts val="0"/>
                        </a:spcAft>
                      </a:pPr>
                      <a:r>
                        <a:rPr lang="en-US" sz="1800">
                          <a:solidFill>
                            <a:srgbClr val="000000"/>
                          </a:solidFill>
                          <a:effectLst/>
                          <a:latin typeface="Calibri"/>
                          <a:ea typeface="Times New Roman"/>
                          <a:cs typeface="Calibri"/>
                        </a:rPr>
                        <a:t>10.8</a:t>
                      </a:r>
                      <a:endParaRPr lang="en-US" sz="180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800" dirty="0">
                          <a:solidFill>
                            <a:srgbClr val="000000"/>
                          </a:solidFill>
                          <a:effectLst/>
                          <a:latin typeface="Calibri"/>
                          <a:ea typeface="Times New Roman"/>
                          <a:cs typeface="Calibri"/>
                        </a:rPr>
                        <a:t>Amount to reduce by 1/2 over 6 years</a:t>
                      </a:r>
                      <a:endParaRPr lang="en-US" sz="1800" dirty="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3901">
                <a:tc>
                  <a:txBody>
                    <a:bodyPr/>
                    <a:lstStyle/>
                    <a:p>
                      <a:pPr marL="0" marR="0" algn="ctr">
                        <a:lnSpc>
                          <a:spcPct val="115000"/>
                        </a:lnSpc>
                        <a:spcBef>
                          <a:spcPts val="0"/>
                        </a:spcBef>
                        <a:spcAft>
                          <a:spcPts val="0"/>
                        </a:spcAft>
                      </a:pPr>
                      <a:r>
                        <a:rPr lang="en-US" sz="1800">
                          <a:solidFill>
                            <a:srgbClr val="000000"/>
                          </a:solidFill>
                          <a:effectLst/>
                          <a:latin typeface="Calibri"/>
                          <a:ea typeface="Times New Roman"/>
                          <a:cs typeface="Calibri"/>
                        </a:rPr>
                        <a:t>1.8</a:t>
                      </a:r>
                      <a:endParaRPr lang="en-US" sz="180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800" dirty="0">
                          <a:solidFill>
                            <a:srgbClr val="000000"/>
                          </a:solidFill>
                          <a:effectLst/>
                          <a:latin typeface="Calibri"/>
                          <a:ea typeface="Times New Roman"/>
                          <a:cs typeface="Calibri"/>
                        </a:rPr>
                        <a:t>Equal increment</a:t>
                      </a:r>
                      <a:endParaRPr lang="en-US" sz="1800" dirty="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3322">
                <a:tc>
                  <a:txBody>
                    <a:bodyPr/>
                    <a:lstStyle/>
                    <a:p>
                      <a:pPr marL="0" marR="0" algn="ctr">
                        <a:lnSpc>
                          <a:spcPct val="115000"/>
                        </a:lnSpc>
                        <a:spcBef>
                          <a:spcPts val="0"/>
                        </a:spcBef>
                        <a:spcAft>
                          <a:spcPts val="0"/>
                        </a:spcAft>
                      </a:pPr>
                      <a:r>
                        <a:rPr lang="en-US" sz="1800">
                          <a:solidFill>
                            <a:srgbClr val="000000"/>
                          </a:solidFill>
                          <a:effectLst/>
                          <a:latin typeface="Calibri"/>
                          <a:ea typeface="Times New Roman"/>
                          <a:cs typeface="Calibri"/>
                        </a:rPr>
                        <a:t>80.1</a:t>
                      </a:r>
                      <a:endParaRPr lang="en-US" sz="180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800" dirty="0">
                          <a:solidFill>
                            <a:srgbClr val="000000"/>
                          </a:solidFill>
                          <a:effectLst/>
                          <a:latin typeface="Calibri"/>
                          <a:ea typeface="Times New Roman"/>
                          <a:cs typeface="Calibri"/>
                        </a:rPr>
                        <a:t>1st year target</a:t>
                      </a:r>
                      <a:endParaRPr lang="en-US" sz="1800" dirty="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3322">
                <a:tc>
                  <a:txBody>
                    <a:bodyPr/>
                    <a:lstStyle/>
                    <a:p>
                      <a:pPr marL="0" marR="0" algn="ctr">
                        <a:lnSpc>
                          <a:spcPct val="115000"/>
                        </a:lnSpc>
                        <a:spcBef>
                          <a:spcPts val="0"/>
                        </a:spcBef>
                        <a:spcAft>
                          <a:spcPts val="0"/>
                        </a:spcAft>
                      </a:pPr>
                      <a:r>
                        <a:rPr lang="en-US" sz="1800">
                          <a:solidFill>
                            <a:srgbClr val="000000"/>
                          </a:solidFill>
                          <a:effectLst/>
                          <a:latin typeface="Calibri"/>
                          <a:ea typeface="Times New Roman"/>
                          <a:cs typeface="Calibri"/>
                        </a:rPr>
                        <a:t>81.9</a:t>
                      </a:r>
                      <a:endParaRPr lang="en-US" sz="180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800" dirty="0">
                          <a:solidFill>
                            <a:srgbClr val="000000"/>
                          </a:solidFill>
                          <a:effectLst/>
                          <a:latin typeface="Calibri"/>
                          <a:ea typeface="Times New Roman"/>
                          <a:cs typeface="Calibri"/>
                        </a:rPr>
                        <a:t>2nd year target</a:t>
                      </a:r>
                      <a:endParaRPr lang="en-US" sz="1800" dirty="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3322">
                <a:tc>
                  <a:txBody>
                    <a:bodyPr/>
                    <a:lstStyle/>
                    <a:p>
                      <a:pPr marL="0" marR="0" algn="ctr">
                        <a:lnSpc>
                          <a:spcPct val="115000"/>
                        </a:lnSpc>
                        <a:spcBef>
                          <a:spcPts val="0"/>
                        </a:spcBef>
                        <a:spcAft>
                          <a:spcPts val="0"/>
                        </a:spcAft>
                      </a:pPr>
                      <a:r>
                        <a:rPr lang="en-US" sz="1800">
                          <a:solidFill>
                            <a:srgbClr val="000000"/>
                          </a:solidFill>
                          <a:effectLst/>
                          <a:latin typeface="Calibri"/>
                          <a:ea typeface="Times New Roman"/>
                          <a:cs typeface="Calibri"/>
                        </a:rPr>
                        <a:t>83.7</a:t>
                      </a:r>
                      <a:endParaRPr lang="en-US" sz="180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800" dirty="0">
                          <a:solidFill>
                            <a:srgbClr val="000000"/>
                          </a:solidFill>
                          <a:effectLst/>
                          <a:latin typeface="Calibri"/>
                          <a:ea typeface="Times New Roman"/>
                          <a:cs typeface="Calibri"/>
                        </a:rPr>
                        <a:t>3rd year target</a:t>
                      </a:r>
                      <a:endParaRPr lang="en-US" sz="1800" dirty="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3322">
                <a:tc>
                  <a:txBody>
                    <a:bodyPr/>
                    <a:lstStyle/>
                    <a:p>
                      <a:pPr marL="0" marR="0" algn="ctr">
                        <a:lnSpc>
                          <a:spcPct val="115000"/>
                        </a:lnSpc>
                        <a:spcBef>
                          <a:spcPts val="0"/>
                        </a:spcBef>
                        <a:spcAft>
                          <a:spcPts val="0"/>
                        </a:spcAft>
                      </a:pPr>
                      <a:r>
                        <a:rPr lang="en-US" sz="1800">
                          <a:solidFill>
                            <a:srgbClr val="000000"/>
                          </a:solidFill>
                          <a:effectLst/>
                          <a:latin typeface="Calibri"/>
                          <a:ea typeface="Times New Roman"/>
                          <a:cs typeface="Calibri"/>
                        </a:rPr>
                        <a:t>85.5</a:t>
                      </a:r>
                      <a:endParaRPr lang="en-US" sz="180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800" dirty="0">
                          <a:solidFill>
                            <a:srgbClr val="000000"/>
                          </a:solidFill>
                          <a:effectLst/>
                          <a:latin typeface="Calibri"/>
                          <a:ea typeface="Times New Roman"/>
                          <a:cs typeface="Calibri"/>
                        </a:rPr>
                        <a:t>4th year target</a:t>
                      </a:r>
                      <a:endParaRPr lang="en-US" sz="1800" dirty="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3322">
                <a:tc>
                  <a:txBody>
                    <a:bodyPr/>
                    <a:lstStyle/>
                    <a:p>
                      <a:pPr marL="0" marR="0" algn="ctr">
                        <a:lnSpc>
                          <a:spcPct val="115000"/>
                        </a:lnSpc>
                        <a:spcBef>
                          <a:spcPts val="0"/>
                        </a:spcBef>
                        <a:spcAft>
                          <a:spcPts val="0"/>
                        </a:spcAft>
                      </a:pPr>
                      <a:r>
                        <a:rPr lang="en-US" sz="1800">
                          <a:solidFill>
                            <a:srgbClr val="000000"/>
                          </a:solidFill>
                          <a:effectLst/>
                          <a:latin typeface="Calibri"/>
                          <a:ea typeface="Times New Roman"/>
                          <a:cs typeface="Calibri"/>
                        </a:rPr>
                        <a:t>87.3</a:t>
                      </a:r>
                      <a:endParaRPr lang="en-US" sz="180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800" dirty="0">
                          <a:solidFill>
                            <a:srgbClr val="000000"/>
                          </a:solidFill>
                          <a:effectLst/>
                          <a:latin typeface="Calibri"/>
                          <a:ea typeface="Times New Roman"/>
                          <a:cs typeface="Calibri"/>
                        </a:rPr>
                        <a:t>5th year target</a:t>
                      </a:r>
                      <a:endParaRPr lang="en-US" sz="1800" dirty="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3322">
                <a:tc>
                  <a:txBody>
                    <a:bodyPr/>
                    <a:lstStyle/>
                    <a:p>
                      <a:pPr marL="0" marR="0" algn="ctr">
                        <a:lnSpc>
                          <a:spcPct val="115000"/>
                        </a:lnSpc>
                        <a:spcBef>
                          <a:spcPts val="0"/>
                        </a:spcBef>
                        <a:spcAft>
                          <a:spcPts val="0"/>
                        </a:spcAft>
                      </a:pPr>
                      <a:r>
                        <a:rPr lang="en-US" sz="1800">
                          <a:solidFill>
                            <a:srgbClr val="000000"/>
                          </a:solidFill>
                          <a:effectLst/>
                          <a:latin typeface="Calibri"/>
                          <a:ea typeface="Times New Roman"/>
                          <a:cs typeface="Calibri"/>
                        </a:rPr>
                        <a:t>89.1</a:t>
                      </a:r>
                      <a:endParaRPr lang="en-US" sz="180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800" dirty="0">
                          <a:solidFill>
                            <a:srgbClr val="000000"/>
                          </a:solidFill>
                          <a:effectLst/>
                          <a:latin typeface="Calibri"/>
                          <a:ea typeface="Times New Roman"/>
                          <a:cs typeface="Calibri"/>
                        </a:rPr>
                        <a:t>6th year target</a:t>
                      </a:r>
                      <a:endParaRPr lang="en-US" sz="1800" dirty="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 name="Slide Number Placeholder 5"/>
          <p:cNvSpPr>
            <a:spLocks noGrp="1"/>
          </p:cNvSpPr>
          <p:nvPr>
            <p:ph type="sldNum" sz="quarter" idx="12"/>
          </p:nvPr>
        </p:nvSpPr>
        <p:spPr/>
        <p:txBody>
          <a:bodyPr/>
          <a:lstStyle/>
          <a:p>
            <a:fld id="{08F394ED-C83B-48CE-BD27-1442A7AEAE53}" type="slidenum">
              <a:rPr lang="en-US" smtClean="0"/>
              <a:t>21</a:t>
            </a:fld>
            <a:endParaRPr lang="en-US"/>
          </a:p>
        </p:txBody>
      </p:sp>
    </p:spTree>
    <p:extLst>
      <p:ext uri="{BB962C8B-B14F-4D97-AF65-F5344CB8AC3E}">
        <p14:creationId xmlns:p14="http://schemas.microsoft.com/office/powerpoint/2010/main" val="300407232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State AMO Targets</a:t>
            </a:r>
            <a:endParaRPr lang="en-US" dirty="0"/>
          </a:p>
        </p:txBody>
      </p:sp>
      <p:sp>
        <p:nvSpPr>
          <p:cNvPr id="5" name="Slide Number Placeholder 4"/>
          <p:cNvSpPr>
            <a:spLocks noGrp="1"/>
          </p:cNvSpPr>
          <p:nvPr>
            <p:ph type="sldNum" sz="quarter" idx="12"/>
          </p:nvPr>
        </p:nvSpPr>
        <p:spPr/>
        <p:txBody>
          <a:bodyPr/>
          <a:lstStyle/>
          <a:p>
            <a:fld id="{08F394ED-C83B-48CE-BD27-1442A7AEAE53}" type="slidenum">
              <a:rPr lang="en-US" smtClean="0"/>
              <a:t>22</a:t>
            </a:fld>
            <a:endParaRPr lang="en-US"/>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1620371493"/>
              </p:ext>
            </p:extLst>
          </p:nvPr>
        </p:nvGraphicFramePr>
        <p:xfrm>
          <a:off x="762000" y="1676400"/>
          <a:ext cx="7366000" cy="3598545"/>
        </p:xfrm>
        <a:graphic>
          <a:graphicData uri="http://schemas.openxmlformats.org/drawingml/2006/table">
            <a:tbl>
              <a:tblPr/>
              <a:tblGrid>
                <a:gridCol w="1765300"/>
                <a:gridCol w="609600"/>
                <a:gridCol w="723900"/>
                <a:gridCol w="609600"/>
                <a:gridCol w="609600"/>
                <a:gridCol w="609600"/>
                <a:gridCol w="609600"/>
                <a:gridCol w="609600"/>
                <a:gridCol w="609600"/>
                <a:gridCol w="609600"/>
              </a:tblGrid>
              <a:tr h="200025">
                <a:tc>
                  <a:txBody>
                    <a:bodyPr/>
                    <a:lstStyle/>
                    <a:p>
                      <a:pPr algn="l" fontAlgn="b"/>
                      <a:endParaRPr lang="en-US" sz="1100" b="0" i="0" u="none" strike="noStrike">
                        <a:solidFill>
                          <a:srgbClr val="000000"/>
                        </a:solidFill>
                        <a:effectLst/>
                        <a:latin typeface="Calibri" pitchFamily="34" charset="0"/>
                        <a:cs typeface="Calibri" pitchFamily="34" charset="0"/>
                      </a:endParaRP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itchFamily="34" charset="0"/>
                        <a:cs typeface="Calibri" pitchFamily="34" charset="0"/>
                      </a:endParaRP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itchFamily="34" charset="0"/>
                        <a:cs typeface="Calibri" pitchFamily="34" charset="0"/>
                      </a:endParaRP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itchFamily="34" charset="0"/>
                        <a:cs typeface="Calibri" pitchFamily="34" charset="0"/>
                      </a:endParaRPr>
                    </a:p>
                  </a:txBody>
                  <a:tcPr marL="9525" marR="9525" marT="9525" marB="0" anchor="b">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gridSpan="6">
                  <a:txBody>
                    <a:bodyPr/>
                    <a:lstStyle/>
                    <a:p>
                      <a:pPr algn="ctr" fontAlgn="b"/>
                      <a:r>
                        <a:rPr lang="en-US" sz="1100" b="1" i="0" u="none" strike="noStrike">
                          <a:solidFill>
                            <a:srgbClr val="000000"/>
                          </a:solidFill>
                          <a:effectLst/>
                          <a:latin typeface="Calibri" pitchFamily="34" charset="0"/>
                          <a:cs typeface="Calibri" pitchFamily="34" charset="0"/>
                        </a:rPr>
                        <a:t>AMO Targets</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542925">
                <a:tc>
                  <a:txBody>
                    <a:bodyPr/>
                    <a:lstStyle/>
                    <a:p>
                      <a:pPr algn="l" fontAlgn="b"/>
                      <a:r>
                        <a:rPr lang="en-US" sz="1100" b="1" i="0" u="none" strike="noStrike">
                          <a:solidFill>
                            <a:srgbClr val="000000"/>
                          </a:solidFill>
                          <a:effectLst/>
                          <a:latin typeface="Calibri" pitchFamily="34" charset="0"/>
                          <a:cs typeface="Calibri" pitchFamily="34" charset="0"/>
                        </a:rPr>
                        <a:t>Group</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itchFamily="34" charset="0"/>
                          <a:cs typeface="Calibri" pitchFamily="34" charset="0"/>
                        </a:rPr>
                        <a:t>Content Area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Calibri" pitchFamily="34" charset="0"/>
                          <a:cs typeface="Calibri" pitchFamily="34" charset="0"/>
                        </a:rPr>
                        <a:t>% Prof/Adv </a:t>
                      </a:r>
                      <a:br>
                        <a:rPr lang="en-US" sz="1100" b="1" i="0" u="none" strike="noStrike">
                          <a:solidFill>
                            <a:srgbClr val="000000"/>
                          </a:solidFill>
                          <a:effectLst/>
                          <a:latin typeface="Calibri" pitchFamily="34" charset="0"/>
                          <a:cs typeface="Calibri" pitchFamily="34" charset="0"/>
                        </a:rPr>
                      </a:br>
                      <a:r>
                        <a:rPr lang="en-US" sz="1100" b="1" i="0" u="none" strike="noStrike">
                          <a:solidFill>
                            <a:srgbClr val="000000"/>
                          </a:solidFill>
                          <a:effectLst/>
                          <a:latin typeface="Calibri" pitchFamily="34" charset="0"/>
                          <a:cs typeface="Calibri" pitchFamily="34" charset="0"/>
                        </a:rPr>
                        <a:t>2011-2012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Calibri" pitchFamily="34" charset="0"/>
                          <a:cs typeface="Calibri" pitchFamily="34" charset="0"/>
                        </a:rPr>
                        <a:t>Annual Incre-ment</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Calibri" pitchFamily="34" charset="0"/>
                          <a:cs typeface="Calibri" pitchFamily="34" charset="0"/>
                        </a:rPr>
                        <a:t>2012-2013 </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Calibri" pitchFamily="34" charset="0"/>
                          <a:cs typeface="Calibri" pitchFamily="34" charset="0"/>
                        </a:rPr>
                        <a:t>2013-2014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Calibri" pitchFamily="34" charset="0"/>
                          <a:cs typeface="Calibri" pitchFamily="34" charset="0"/>
                        </a:rPr>
                        <a:t>2014-2015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Calibri" pitchFamily="34" charset="0"/>
                          <a:cs typeface="Calibri" pitchFamily="34" charset="0"/>
                        </a:rPr>
                        <a:t>2015-2016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Calibri" pitchFamily="34" charset="0"/>
                          <a:cs typeface="Calibri" pitchFamily="34" charset="0"/>
                        </a:rPr>
                        <a:t>2016-2017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Calibri" pitchFamily="34" charset="0"/>
                          <a:cs typeface="Calibri" pitchFamily="34" charset="0"/>
                        </a:rPr>
                        <a:t>2017-2018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0500">
                <a:tc>
                  <a:txBody>
                    <a:bodyPr/>
                    <a:lstStyle/>
                    <a:p>
                      <a:pPr algn="l" fontAlgn="b"/>
                      <a:r>
                        <a:rPr lang="en-US" sz="1100" b="0" i="0" u="none" strike="noStrike">
                          <a:solidFill>
                            <a:srgbClr val="000000"/>
                          </a:solidFill>
                          <a:effectLst/>
                          <a:latin typeface="Calibri" pitchFamily="34" charset="0"/>
                          <a:cs typeface="Calibri" pitchFamily="34" charset="0"/>
                        </a:rPr>
                        <a:t>All students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itchFamily="34" charset="0"/>
                          <a:cs typeface="Calibri" pitchFamily="34" charset="0"/>
                        </a:rPr>
                        <a:t>Reading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80.1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1.7</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81.8</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83.4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85.1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86.7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88.4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90.1</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en-US" sz="1100" b="0" i="0" u="none" strike="noStrike">
                          <a:solidFill>
                            <a:srgbClr val="000000"/>
                          </a:solidFill>
                          <a:effectLst/>
                          <a:latin typeface="Calibri" pitchFamily="34" charset="0"/>
                          <a:cs typeface="Calibri" pitchFamily="34" charset="0"/>
                        </a:rPr>
                        <a:t>All students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itchFamily="34" charset="0"/>
                          <a:cs typeface="Calibri" pitchFamily="34" charset="0"/>
                        </a:rPr>
                        <a:t>Writing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74.2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2.2</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76.4</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78.5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80.7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82.8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85.0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87.1</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0025">
                <a:tc>
                  <a:txBody>
                    <a:bodyPr/>
                    <a:lstStyle/>
                    <a:p>
                      <a:pPr algn="l" fontAlgn="b"/>
                      <a:r>
                        <a:rPr lang="en-US" sz="1100" b="0" i="0" u="none" strike="noStrike">
                          <a:solidFill>
                            <a:srgbClr val="000000"/>
                          </a:solidFill>
                          <a:effectLst/>
                          <a:latin typeface="Calibri" pitchFamily="34" charset="0"/>
                          <a:cs typeface="Calibri" pitchFamily="34" charset="0"/>
                        </a:rPr>
                        <a:t>All students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itchFamily="34" charset="0"/>
                          <a:cs typeface="Calibri" pitchFamily="34" charset="0"/>
                        </a:rPr>
                        <a:t>Math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68.6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2.6</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71.2</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73.8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76.5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79.1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81.7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84.3</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8265">
                <a:tc>
                  <a:txBody>
                    <a:bodyPr/>
                    <a:lstStyle/>
                    <a:p>
                      <a:pPr algn="l" fontAlgn="b"/>
                      <a:endParaRPr lang="en-US" sz="1100" b="0" i="0" u="none" strike="noStrike">
                        <a:solidFill>
                          <a:srgbClr val="000000"/>
                        </a:solidFill>
                        <a:effectLst/>
                        <a:latin typeface="Calibri" pitchFamily="34" charset="0"/>
                        <a:cs typeface="Calibri"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itchFamily="34" charset="0"/>
                        <a:cs typeface="Calibri"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100" b="0" i="0" u="none" strike="noStrike">
                        <a:solidFill>
                          <a:srgbClr val="000000"/>
                        </a:solidFill>
                        <a:effectLst/>
                        <a:latin typeface="Calibri" pitchFamily="34" charset="0"/>
                        <a:cs typeface="Calibri"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100" b="0" i="0" u="none" strike="noStrike">
                        <a:solidFill>
                          <a:srgbClr val="000000"/>
                        </a:solidFill>
                        <a:effectLst/>
                        <a:latin typeface="Calibri" pitchFamily="34" charset="0"/>
                        <a:cs typeface="Calibri"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100" b="0" i="0" u="none" strike="noStrike">
                        <a:solidFill>
                          <a:srgbClr val="000000"/>
                        </a:solidFill>
                        <a:effectLst/>
                        <a:latin typeface="Calibri" pitchFamily="34" charset="0"/>
                        <a:cs typeface="Calibri"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endParaRPr lang="en-US" sz="1100" b="0" i="0" u="none" strike="noStrike">
                        <a:solidFill>
                          <a:srgbClr val="000000"/>
                        </a:solidFill>
                        <a:effectLst/>
                        <a:latin typeface="Calibri" pitchFamily="34" charset="0"/>
                        <a:cs typeface="Calibri"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endParaRPr lang="en-US" sz="1100" b="0" i="0" u="none" strike="noStrike">
                        <a:solidFill>
                          <a:srgbClr val="000000"/>
                        </a:solidFill>
                        <a:effectLst/>
                        <a:latin typeface="Calibri" pitchFamily="34" charset="0"/>
                        <a:cs typeface="Calibri"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endParaRPr lang="en-US" sz="1100" b="0" i="0" u="none" strike="noStrike">
                        <a:solidFill>
                          <a:srgbClr val="000000"/>
                        </a:solidFill>
                        <a:effectLst/>
                        <a:latin typeface="Calibri" pitchFamily="34" charset="0"/>
                        <a:cs typeface="Calibri"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endParaRPr lang="en-US" sz="1100" b="0" i="0" u="none" strike="noStrike">
                        <a:solidFill>
                          <a:srgbClr val="000000"/>
                        </a:solidFill>
                        <a:effectLst/>
                        <a:latin typeface="Calibri" pitchFamily="34" charset="0"/>
                        <a:cs typeface="Calibri"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endParaRPr lang="en-US" sz="1100" b="0" i="0" u="none" strike="noStrike">
                        <a:solidFill>
                          <a:srgbClr val="000000"/>
                        </a:solidFill>
                        <a:effectLst/>
                        <a:latin typeface="Calibri" pitchFamily="34" charset="0"/>
                        <a:cs typeface="Calibri"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0500">
                <a:tc>
                  <a:txBody>
                    <a:bodyPr/>
                    <a:lstStyle/>
                    <a:p>
                      <a:pPr algn="l" fontAlgn="b"/>
                      <a:r>
                        <a:rPr lang="en-US" sz="1100" b="0" i="0" u="none" strike="noStrike">
                          <a:solidFill>
                            <a:srgbClr val="000000"/>
                          </a:solidFill>
                          <a:effectLst/>
                          <a:latin typeface="Calibri" pitchFamily="34" charset="0"/>
                          <a:cs typeface="Calibri" pitchFamily="34" charset="0"/>
                        </a:rPr>
                        <a:t>Economically Disadvantaged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itchFamily="34" charset="0"/>
                          <a:cs typeface="Calibri" pitchFamily="34" charset="0"/>
                        </a:rPr>
                        <a:t>Reading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68.9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2.6</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71.5</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74.1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76.7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79.3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81.9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84.5</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en-US" sz="1100" b="0" i="0" u="none" strike="noStrike">
                          <a:solidFill>
                            <a:srgbClr val="000000"/>
                          </a:solidFill>
                          <a:effectLst/>
                          <a:latin typeface="Calibri" pitchFamily="34" charset="0"/>
                          <a:cs typeface="Calibri" pitchFamily="34" charset="0"/>
                        </a:rPr>
                        <a:t>Economically Disadvantaged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itchFamily="34" charset="0"/>
                          <a:cs typeface="Calibri" pitchFamily="34" charset="0"/>
                        </a:rPr>
                        <a:t>Writing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62.0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3.2</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65.2</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68.3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71.5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74.7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77.8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81.0</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0025">
                <a:tc>
                  <a:txBody>
                    <a:bodyPr/>
                    <a:lstStyle/>
                    <a:p>
                      <a:pPr algn="l" fontAlgn="b"/>
                      <a:r>
                        <a:rPr lang="en-US" sz="1100" b="0" i="0" u="none" strike="noStrike">
                          <a:solidFill>
                            <a:srgbClr val="000000"/>
                          </a:solidFill>
                          <a:effectLst/>
                          <a:latin typeface="Calibri" pitchFamily="34" charset="0"/>
                          <a:cs typeface="Calibri" pitchFamily="34" charset="0"/>
                        </a:rPr>
                        <a:t>Economically Disadvantaged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itchFamily="34" charset="0"/>
                          <a:cs typeface="Calibri" pitchFamily="34" charset="0"/>
                        </a:rPr>
                        <a:t>Math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56.4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3.6</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60.0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63.7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67.3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70.9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74.6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78.2</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8265">
                <a:tc>
                  <a:txBody>
                    <a:bodyPr/>
                    <a:lstStyle/>
                    <a:p>
                      <a:pPr algn="l" fontAlgn="b"/>
                      <a:endParaRPr lang="en-US" sz="1100" b="0" i="0" u="none" strike="noStrike">
                        <a:solidFill>
                          <a:srgbClr val="000000"/>
                        </a:solidFill>
                        <a:effectLst/>
                        <a:latin typeface="Calibri" pitchFamily="34" charset="0"/>
                        <a:cs typeface="Calibri"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itchFamily="34" charset="0"/>
                        <a:cs typeface="Calibri"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100" b="0" i="0" u="none" strike="noStrike">
                        <a:solidFill>
                          <a:srgbClr val="000000"/>
                        </a:solidFill>
                        <a:effectLst/>
                        <a:latin typeface="Calibri" pitchFamily="34" charset="0"/>
                        <a:cs typeface="Calibri"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100" b="0" i="0" u="none" strike="noStrike">
                        <a:solidFill>
                          <a:srgbClr val="000000"/>
                        </a:solidFill>
                        <a:effectLst/>
                        <a:latin typeface="Calibri" pitchFamily="34" charset="0"/>
                        <a:cs typeface="Calibri"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100" b="0" i="0" u="none" strike="noStrike">
                        <a:solidFill>
                          <a:srgbClr val="000000"/>
                        </a:solidFill>
                        <a:effectLst/>
                        <a:latin typeface="Calibri" pitchFamily="34" charset="0"/>
                        <a:cs typeface="Calibri"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endParaRPr lang="en-US" sz="1100" b="0" i="0" u="none" strike="noStrike">
                        <a:solidFill>
                          <a:srgbClr val="000000"/>
                        </a:solidFill>
                        <a:effectLst/>
                        <a:latin typeface="Calibri" pitchFamily="34" charset="0"/>
                        <a:cs typeface="Calibri"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endParaRPr lang="en-US" sz="1100" b="0" i="0" u="none" strike="noStrike">
                        <a:solidFill>
                          <a:srgbClr val="000000"/>
                        </a:solidFill>
                        <a:effectLst/>
                        <a:latin typeface="Calibri" pitchFamily="34" charset="0"/>
                        <a:cs typeface="Calibri"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endParaRPr lang="en-US" sz="1100" b="0" i="0" u="none" strike="noStrike">
                        <a:solidFill>
                          <a:srgbClr val="000000"/>
                        </a:solidFill>
                        <a:effectLst/>
                        <a:latin typeface="Calibri" pitchFamily="34" charset="0"/>
                        <a:cs typeface="Calibri"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endParaRPr lang="en-US" sz="1100" b="0" i="0" u="none" strike="noStrike">
                        <a:solidFill>
                          <a:srgbClr val="000000"/>
                        </a:solidFill>
                        <a:effectLst/>
                        <a:latin typeface="Calibri" pitchFamily="34" charset="0"/>
                        <a:cs typeface="Calibri"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endParaRPr lang="en-US" sz="1100" b="0" i="0" u="none" strike="noStrike">
                        <a:solidFill>
                          <a:srgbClr val="000000"/>
                        </a:solidFill>
                        <a:effectLst/>
                        <a:latin typeface="Calibri" pitchFamily="34" charset="0"/>
                        <a:cs typeface="Calibri"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0500">
                <a:tc>
                  <a:txBody>
                    <a:bodyPr/>
                    <a:lstStyle/>
                    <a:p>
                      <a:pPr algn="l" fontAlgn="b"/>
                      <a:r>
                        <a:rPr lang="en-US" sz="1100" b="0" i="0" u="none" strike="noStrike">
                          <a:solidFill>
                            <a:srgbClr val="000000"/>
                          </a:solidFill>
                          <a:effectLst/>
                          <a:latin typeface="Calibri" pitchFamily="34" charset="0"/>
                          <a:cs typeface="Calibri" pitchFamily="34" charset="0"/>
                        </a:rPr>
                        <a:t>Students with Disabilities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itchFamily="34" charset="0"/>
                          <a:cs typeface="Calibri" pitchFamily="34" charset="0"/>
                        </a:rPr>
                        <a:t>Reading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44.0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4.7</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48.7</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53.3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58.0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62.7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67.3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72.0</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en-US" sz="1100" b="0" i="0" u="none" strike="noStrike">
                          <a:solidFill>
                            <a:srgbClr val="000000"/>
                          </a:solidFill>
                          <a:effectLst/>
                          <a:latin typeface="Calibri" pitchFamily="34" charset="0"/>
                          <a:cs typeface="Calibri" pitchFamily="34" charset="0"/>
                        </a:rPr>
                        <a:t>Students with Disabilities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itchFamily="34" charset="0"/>
                          <a:cs typeface="Calibri" pitchFamily="34" charset="0"/>
                        </a:rPr>
                        <a:t>Writing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38.2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5.2</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43.4</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48.5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53.7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58.8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64.0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69.1</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0025">
                <a:tc>
                  <a:txBody>
                    <a:bodyPr/>
                    <a:lstStyle/>
                    <a:p>
                      <a:pPr algn="l" fontAlgn="b"/>
                      <a:r>
                        <a:rPr lang="en-US" sz="1100" b="0" i="0" u="none" strike="noStrike">
                          <a:solidFill>
                            <a:srgbClr val="000000"/>
                          </a:solidFill>
                          <a:effectLst/>
                          <a:latin typeface="Calibri" pitchFamily="34" charset="0"/>
                          <a:cs typeface="Calibri" pitchFamily="34" charset="0"/>
                        </a:rPr>
                        <a:t>Students with Disabilities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itchFamily="34" charset="0"/>
                          <a:cs typeface="Calibri" pitchFamily="34" charset="0"/>
                        </a:rPr>
                        <a:t>Math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32.2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5.7</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37.9</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43.5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49.2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54.8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60.5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66.1</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8265">
                <a:tc>
                  <a:txBody>
                    <a:bodyPr/>
                    <a:lstStyle/>
                    <a:p>
                      <a:pPr algn="l" fontAlgn="b"/>
                      <a:endParaRPr lang="en-US" sz="1100" b="0" i="0" u="none" strike="noStrike">
                        <a:solidFill>
                          <a:srgbClr val="000000"/>
                        </a:solidFill>
                        <a:effectLst/>
                        <a:latin typeface="Calibri" pitchFamily="34" charset="0"/>
                        <a:cs typeface="Calibri"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itchFamily="34" charset="0"/>
                        <a:cs typeface="Calibri"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100" b="0" i="0" u="none" strike="noStrike">
                        <a:solidFill>
                          <a:srgbClr val="000000"/>
                        </a:solidFill>
                        <a:effectLst/>
                        <a:latin typeface="Calibri" pitchFamily="34" charset="0"/>
                        <a:cs typeface="Calibri"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100" b="0" i="0" u="none" strike="noStrike">
                        <a:solidFill>
                          <a:srgbClr val="000000"/>
                        </a:solidFill>
                        <a:effectLst/>
                        <a:latin typeface="Calibri" pitchFamily="34" charset="0"/>
                        <a:cs typeface="Calibri"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100" b="0" i="0" u="none" strike="noStrike">
                        <a:solidFill>
                          <a:srgbClr val="000000"/>
                        </a:solidFill>
                        <a:effectLst/>
                        <a:latin typeface="Calibri" pitchFamily="34" charset="0"/>
                        <a:cs typeface="Calibri"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endParaRPr lang="en-US" sz="1100" b="0" i="0" u="none" strike="noStrike">
                        <a:solidFill>
                          <a:srgbClr val="000000"/>
                        </a:solidFill>
                        <a:effectLst/>
                        <a:latin typeface="Calibri" pitchFamily="34" charset="0"/>
                        <a:cs typeface="Calibri"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endParaRPr lang="en-US" sz="1100" b="0" i="0" u="none" strike="noStrike">
                        <a:solidFill>
                          <a:srgbClr val="000000"/>
                        </a:solidFill>
                        <a:effectLst/>
                        <a:latin typeface="Calibri" pitchFamily="34" charset="0"/>
                        <a:cs typeface="Calibri"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endParaRPr lang="en-US" sz="1100" b="0" i="0" u="none" strike="noStrike">
                        <a:solidFill>
                          <a:srgbClr val="000000"/>
                        </a:solidFill>
                        <a:effectLst/>
                        <a:latin typeface="Calibri" pitchFamily="34" charset="0"/>
                        <a:cs typeface="Calibri"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endParaRPr lang="en-US" sz="1100" b="0" i="0" u="none" strike="noStrike">
                        <a:solidFill>
                          <a:srgbClr val="000000"/>
                        </a:solidFill>
                        <a:effectLst/>
                        <a:latin typeface="Calibri" pitchFamily="34" charset="0"/>
                        <a:cs typeface="Calibri"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endParaRPr lang="en-US" sz="1100" b="0" i="0" u="none" strike="noStrike">
                        <a:solidFill>
                          <a:srgbClr val="000000"/>
                        </a:solidFill>
                        <a:effectLst/>
                        <a:latin typeface="Calibri" pitchFamily="34" charset="0"/>
                        <a:cs typeface="Calibri"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0500">
                <a:tc>
                  <a:txBody>
                    <a:bodyPr/>
                    <a:lstStyle/>
                    <a:p>
                      <a:pPr algn="l" fontAlgn="b"/>
                      <a:r>
                        <a:rPr lang="en-US" sz="1100" b="0" i="0" u="none" strike="noStrike">
                          <a:solidFill>
                            <a:srgbClr val="000000"/>
                          </a:solidFill>
                          <a:effectLst/>
                          <a:latin typeface="Calibri" pitchFamily="34" charset="0"/>
                          <a:cs typeface="Calibri" pitchFamily="34" charset="0"/>
                        </a:rPr>
                        <a:t>English Learners (EL or LEP)</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itchFamily="34" charset="0"/>
                          <a:cs typeface="Calibri" pitchFamily="34" charset="0"/>
                        </a:rPr>
                        <a:t>Reading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31.4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5.7</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37.1</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42.8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48.6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54.3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60.0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65.7</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en-US" sz="1100" b="0" i="0" u="none" strike="noStrike">
                          <a:solidFill>
                            <a:srgbClr val="000000"/>
                          </a:solidFill>
                          <a:effectLst/>
                          <a:latin typeface="Calibri" pitchFamily="34" charset="0"/>
                          <a:cs typeface="Calibri" pitchFamily="34" charset="0"/>
                        </a:rPr>
                        <a:t>English Learners (EL or LEP)</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itchFamily="34" charset="0"/>
                          <a:cs typeface="Calibri" pitchFamily="34" charset="0"/>
                        </a:rPr>
                        <a:t>Writing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27.2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6.1</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33.3</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39.3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45.4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51.5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57.5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63.6</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0025">
                <a:tc>
                  <a:txBody>
                    <a:bodyPr/>
                    <a:lstStyle/>
                    <a:p>
                      <a:pPr algn="l" fontAlgn="b"/>
                      <a:r>
                        <a:rPr lang="en-US" sz="1100" b="0" i="0" u="none" strike="noStrike">
                          <a:solidFill>
                            <a:srgbClr val="000000"/>
                          </a:solidFill>
                          <a:effectLst/>
                          <a:latin typeface="Calibri" pitchFamily="34" charset="0"/>
                          <a:cs typeface="Calibri" pitchFamily="34" charset="0"/>
                        </a:rPr>
                        <a:t>English Learners (EL or LEP)</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itchFamily="34" charset="0"/>
                          <a:cs typeface="Calibri" pitchFamily="34" charset="0"/>
                        </a:rPr>
                        <a:t>Math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26.7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6.1</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32.8</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38.9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45.0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51.1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itchFamily="34" charset="0"/>
                          <a:cs typeface="Calibri" pitchFamily="34" charset="0"/>
                        </a:rPr>
                        <a:t>57.2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itchFamily="34" charset="0"/>
                          <a:cs typeface="Calibri" pitchFamily="34" charset="0"/>
                        </a:rPr>
                        <a:t>63.4</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91643276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State AMO Targets</a:t>
            </a:r>
            <a:endParaRPr lang="en-US" dirty="0"/>
          </a:p>
        </p:txBody>
      </p:sp>
      <p:sp>
        <p:nvSpPr>
          <p:cNvPr id="9" name="Slide Number Placeholder 8"/>
          <p:cNvSpPr>
            <a:spLocks noGrp="1"/>
          </p:cNvSpPr>
          <p:nvPr>
            <p:ph type="sldNum" sz="quarter" idx="12"/>
          </p:nvPr>
        </p:nvSpPr>
        <p:spPr/>
        <p:txBody>
          <a:bodyPr/>
          <a:lstStyle/>
          <a:p>
            <a:fld id="{08F394ED-C83B-48CE-BD27-1442A7AEAE53}" type="slidenum">
              <a:rPr lang="en-US" smtClean="0"/>
              <a:t>23</a:t>
            </a:fld>
            <a:endParaRPr lang="en-US"/>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346914837"/>
              </p:ext>
            </p:extLst>
          </p:nvPr>
        </p:nvGraphicFramePr>
        <p:xfrm>
          <a:off x="1143000" y="1447800"/>
          <a:ext cx="6793008" cy="4876797"/>
        </p:xfrm>
        <a:graphic>
          <a:graphicData uri="http://schemas.openxmlformats.org/drawingml/2006/table">
            <a:tbl>
              <a:tblPr/>
              <a:tblGrid>
                <a:gridCol w="1479635"/>
                <a:gridCol w="580961"/>
                <a:gridCol w="665685"/>
                <a:gridCol w="580961"/>
                <a:gridCol w="580961"/>
                <a:gridCol w="580961"/>
                <a:gridCol w="580961"/>
                <a:gridCol w="580961"/>
                <a:gridCol w="580961"/>
                <a:gridCol w="580961"/>
              </a:tblGrid>
              <a:tr h="190713">
                <a:tc>
                  <a:txBody>
                    <a:bodyPr/>
                    <a:lstStyle/>
                    <a:p>
                      <a:pPr algn="l" fontAlgn="b"/>
                      <a:endParaRPr lang="en-US" sz="1000" b="0" i="0" u="none" strike="noStrike">
                        <a:solidFill>
                          <a:srgbClr val="000000"/>
                        </a:solidFill>
                        <a:effectLst/>
                        <a:latin typeface="Calibri" pitchFamily="34" charset="0"/>
                        <a:cs typeface="Calibri" pitchFamily="34" charset="0"/>
                      </a:endParaRPr>
                    </a:p>
                  </a:txBody>
                  <a:tcPr marL="9082" marR="9082" marT="9082"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US" sz="1000" b="0" i="0" u="none" strike="noStrike">
                        <a:solidFill>
                          <a:srgbClr val="000000"/>
                        </a:solidFill>
                        <a:effectLst/>
                        <a:latin typeface="Calibri" pitchFamily="34" charset="0"/>
                        <a:cs typeface="Calibri" pitchFamily="34" charset="0"/>
                      </a:endParaRPr>
                    </a:p>
                  </a:txBody>
                  <a:tcPr marL="9082" marR="9082" marT="9082"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US" sz="1000" b="0" i="0" u="none" strike="noStrike">
                        <a:solidFill>
                          <a:srgbClr val="000000"/>
                        </a:solidFill>
                        <a:effectLst/>
                        <a:latin typeface="Calibri" pitchFamily="34" charset="0"/>
                        <a:cs typeface="Calibri" pitchFamily="34" charset="0"/>
                      </a:endParaRPr>
                    </a:p>
                  </a:txBody>
                  <a:tcPr marL="9082" marR="9082" marT="9082"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US" sz="1000" b="0" i="0" u="none" strike="noStrike">
                        <a:solidFill>
                          <a:srgbClr val="000000"/>
                        </a:solidFill>
                        <a:effectLst/>
                        <a:latin typeface="Calibri" pitchFamily="34" charset="0"/>
                        <a:cs typeface="Calibri" pitchFamily="34" charset="0"/>
                      </a:endParaRPr>
                    </a:p>
                  </a:txBody>
                  <a:tcPr marL="9082" marR="9082" marT="9082" marB="0" anchor="b">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gridSpan="6">
                  <a:txBody>
                    <a:bodyPr/>
                    <a:lstStyle/>
                    <a:p>
                      <a:pPr algn="ctr" fontAlgn="b"/>
                      <a:r>
                        <a:rPr lang="en-US" sz="1000" b="1" i="0" u="none" strike="noStrike">
                          <a:solidFill>
                            <a:srgbClr val="000000"/>
                          </a:solidFill>
                          <a:effectLst/>
                          <a:latin typeface="Calibri" pitchFamily="34" charset="0"/>
                          <a:cs typeface="Calibri" pitchFamily="34" charset="0"/>
                        </a:rPr>
                        <a:t>AMO Targets</a:t>
                      </a:r>
                    </a:p>
                  </a:txBody>
                  <a:tcPr marL="9082" marR="9082" marT="908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517649">
                <a:tc>
                  <a:txBody>
                    <a:bodyPr/>
                    <a:lstStyle/>
                    <a:p>
                      <a:pPr algn="l" fontAlgn="b"/>
                      <a:r>
                        <a:rPr lang="en-US" sz="1000" b="1" i="0" u="none" strike="noStrike">
                          <a:solidFill>
                            <a:srgbClr val="000000"/>
                          </a:solidFill>
                          <a:effectLst/>
                          <a:latin typeface="Calibri" pitchFamily="34" charset="0"/>
                          <a:cs typeface="Calibri" pitchFamily="34" charset="0"/>
                        </a:rPr>
                        <a:t>Group</a:t>
                      </a:r>
                    </a:p>
                  </a:txBody>
                  <a:tcPr marL="9082" marR="9082" marT="908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1" i="0" u="none" strike="noStrike">
                          <a:solidFill>
                            <a:srgbClr val="000000"/>
                          </a:solidFill>
                          <a:effectLst/>
                          <a:latin typeface="Calibri" pitchFamily="34" charset="0"/>
                          <a:cs typeface="Calibri" pitchFamily="34" charset="0"/>
                        </a:rPr>
                        <a:t>Content Area</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itchFamily="34" charset="0"/>
                          <a:cs typeface="Calibri" pitchFamily="34" charset="0"/>
                        </a:rPr>
                        <a:t>% Prof/Adv </a:t>
                      </a:r>
                      <a:br>
                        <a:rPr lang="en-US" sz="1000" b="1" i="0" u="none" strike="noStrike">
                          <a:solidFill>
                            <a:srgbClr val="000000"/>
                          </a:solidFill>
                          <a:effectLst/>
                          <a:latin typeface="Calibri" pitchFamily="34" charset="0"/>
                          <a:cs typeface="Calibri" pitchFamily="34" charset="0"/>
                        </a:rPr>
                      </a:br>
                      <a:r>
                        <a:rPr lang="en-US" sz="1000" b="1" i="0" u="none" strike="noStrike">
                          <a:solidFill>
                            <a:srgbClr val="000000"/>
                          </a:solidFill>
                          <a:effectLst/>
                          <a:latin typeface="Calibri" pitchFamily="34" charset="0"/>
                          <a:cs typeface="Calibri" pitchFamily="34" charset="0"/>
                        </a:rPr>
                        <a:t>2011-2012</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itchFamily="34" charset="0"/>
                          <a:cs typeface="Calibri" pitchFamily="34" charset="0"/>
                        </a:rPr>
                        <a:t>Annual Incre-ment</a:t>
                      </a:r>
                    </a:p>
                  </a:txBody>
                  <a:tcPr marL="9082" marR="9082" marT="908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itchFamily="34" charset="0"/>
                          <a:cs typeface="Calibri" pitchFamily="34" charset="0"/>
                        </a:rPr>
                        <a:t>2012-2013 </a:t>
                      </a:r>
                    </a:p>
                  </a:txBody>
                  <a:tcPr marL="9082" marR="9082" marT="908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itchFamily="34" charset="0"/>
                          <a:cs typeface="Calibri" pitchFamily="34" charset="0"/>
                        </a:rPr>
                        <a:t>2013-2014</a:t>
                      </a:r>
                    </a:p>
                  </a:txBody>
                  <a:tcPr marL="9082" marR="9082" marT="908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itchFamily="34" charset="0"/>
                          <a:cs typeface="Calibri" pitchFamily="34" charset="0"/>
                        </a:rPr>
                        <a:t>2014-2015</a:t>
                      </a:r>
                    </a:p>
                  </a:txBody>
                  <a:tcPr marL="9082" marR="9082" marT="908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itchFamily="34" charset="0"/>
                          <a:cs typeface="Calibri" pitchFamily="34" charset="0"/>
                        </a:rPr>
                        <a:t>2015-2016</a:t>
                      </a:r>
                    </a:p>
                  </a:txBody>
                  <a:tcPr marL="9082" marR="9082" marT="908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itchFamily="34" charset="0"/>
                          <a:cs typeface="Calibri" pitchFamily="34" charset="0"/>
                        </a:rPr>
                        <a:t>2016-2017</a:t>
                      </a:r>
                    </a:p>
                  </a:txBody>
                  <a:tcPr marL="9082" marR="9082" marT="908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itchFamily="34" charset="0"/>
                          <a:cs typeface="Calibri" pitchFamily="34" charset="0"/>
                        </a:rPr>
                        <a:t>2017-2018</a:t>
                      </a:r>
                    </a:p>
                  </a:txBody>
                  <a:tcPr marL="9082" marR="9082" marT="908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1631">
                <a:tc>
                  <a:txBody>
                    <a:bodyPr/>
                    <a:lstStyle/>
                    <a:p>
                      <a:pPr algn="l" fontAlgn="b"/>
                      <a:r>
                        <a:rPr lang="en-US" sz="1000" b="0" i="0" u="none" strike="noStrike">
                          <a:solidFill>
                            <a:srgbClr val="000000"/>
                          </a:solidFill>
                          <a:effectLst/>
                          <a:latin typeface="Calibri" pitchFamily="34" charset="0"/>
                          <a:cs typeface="Calibri" pitchFamily="34" charset="0"/>
                        </a:rPr>
                        <a:t>African American</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solidFill>
                            <a:srgbClr val="000000"/>
                          </a:solidFill>
                          <a:effectLst/>
                          <a:latin typeface="Calibri" pitchFamily="34" charset="0"/>
                          <a:cs typeface="Calibri" pitchFamily="34" charset="0"/>
                        </a:rPr>
                        <a:t>Reading</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74.1</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2.2</a:t>
                      </a:r>
                    </a:p>
                  </a:txBody>
                  <a:tcPr marL="9082" marR="9082" marT="908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76.3</a:t>
                      </a:r>
                    </a:p>
                  </a:txBody>
                  <a:tcPr marL="9082" marR="9082" marT="908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78.4</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80.6</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82.7</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84.9</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87.1</a:t>
                      </a:r>
                    </a:p>
                  </a:txBody>
                  <a:tcPr marL="9082" marR="9082" marT="908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1631">
                <a:tc>
                  <a:txBody>
                    <a:bodyPr/>
                    <a:lstStyle/>
                    <a:p>
                      <a:pPr algn="l" fontAlgn="b"/>
                      <a:r>
                        <a:rPr lang="en-US" sz="1000" b="0" i="0" u="none" strike="noStrike">
                          <a:solidFill>
                            <a:srgbClr val="000000"/>
                          </a:solidFill>
                          <a:effectLst/>
                          <a:latin typeface="Calibri" pitchFamily="34" charset="0"/>
                          <a:cs typeface="Calibri" pitchFamily="34" charset="0"/>
                        </a:rPr>
                        <a:t>African American</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solidFill>
                            <a:srgbClr val="000000"/>
                          </a:solidFill>
                          <a:effectLst/>
                          <a:latin typeface="Calibri" pitchFamily="34" charset="0"/>
                          <a:cs typeface="Calibri" pitchFamily="34" charset="0"/>
                        </a:rPr>
                        <a:t>Writing</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67.4</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2.7</a:t>
                      </a:r>
                    </a:p>
                  </a:txBody>
                  <a:tcPr marL="9082" marR="9082" marT="908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70.1</a:t>
                      </a:r>
                    </a:p>
                  </a:txBody>
                  <a:tcPr marL="9082" marR="9082" marT="908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72.8</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75.6</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78.3</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81.0</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83.7</a:t>
                      </a:r>
                    </a:p>
                  </a:txBody>
                  <a:tcPr marL="9082" marR="9082" marT="908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713">
                <a:tc>
                  <a:txBody>
                    <a:bodyPr/>
                    <a:lstStyle/>
                    <a:p>
                      <a:pPr algn="l" fontAlgn="b"/>
                      <a:r>
                        <a:rPr lang="en-US" sz="1000" b="0" i="0" u="none" strike="noStrike">
                          <a:solidFill>
                            <a:srgbClr val="000000"/>
                          </a:solidFill>
                          <a:effectLst/>
                          <a:latin typeface="Calibri" pitchFamily="34" charset="0"/>
                          <a:cs typeface="Calibri" pitchFamily="34" charset="0"/>
                        </a:rPr>
                        <a:t>African American</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solidFill>
                            <a:srgbClr val="000000"/>
                          </a:solidFill>
                          <a:effectLst/>
                          <a:latin typeface="Calibri" pitchFamily="34" charset="0"/>
                          <a:cs typeface="Calibri" pitchFamily="34" charset="0"/>
                        </a:rPr>
                        <a:t>Math</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54.4</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3.8</a:t>
                      </a:r>
                    </a:p>
                  </a:txBody>
                  <a:tcPr marL="9082" marR="9082" marT="908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58.2</a:t>
                      </a:r>
                    </a:p>
                  </a:txBody>
                  <a:tcPr marL="9082" marR="9082" marT="908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62.0</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65.8</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69.6</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73.4</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77.2</a:t>
                      </a:r>
                    </a:p>
                  </a:txBody>
                  <a:tcPr marL="9082" marR="9082" marT="908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8917">
                <a:tc>
                  <a:txBody>
                    <a:bodyPr/>
                    <a:lstStyle/>
                    <a:p>
                      <a:pPr algn="l" fontAlgn="b"/>
                      <a:endParaRPr lang="en-US" sz="1000" b="0" i="0" u="none" strike="noStrike">
                        <a:solidFill>
                          <a:srgbClr val="000000"/>
                        </a:solidFill>
                        <a:effectLst/>
                        <a:latin typeface="Calibri" pitchFamily="34" charset="0"/>
                        <a:cs typeface="Calibri" pitchFamily="34" charset="0"/>
                      </a:endParaRPr>
                    </a:p>
                  </a:txBody>
                  <a:tcPr marL="9082" marR="9082" marT="9082"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000" b="0" i="0" u="none" strike="noStrike">
                        <a:solidFill>
                          <a:srgbClr val="000000"/>
                        </a:solidFill>
                        <a:effectLst/>
                        <a:latin typeface="Calibri" pitchFamily="34" charset="0"/>
                        <a:cs typeface="Calibri" pitchFamily="34" charset="0"/>
                      </a:endParaRPr>
                    </a:p>
                  </a:txBody>
                  <a:tcPr marL="9082" marR="9082" marT="9082"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000" b="0" i="0" u="none" strike="noStrike">
                        <a:solidFill>
                          <a:srgbClr val="000000"/>
                        </a:solidFill>
                        <a:effectLst/>
                        <a:latin typeface="Calibri" pitchFamily="34" charset="0"/>
                        <a:cs typeface="Calibri" pitchFamily="34" charset="0"/>
                      </a:endParaRPr>
                    </a:p>
                  </a:txBody>
                  <a:tcPr marL="9082" marR="9082" marT="9082"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000" b="0" i="0" u="none" strike="noStrike">
                        <a:solidFill>
                          <a:srgbClr val="000000"/>
                        </a:solidFill>
                        <a:effectLst/>
                        <a:latin typeface="Calibri" pitchFamily="34" charset="0"/>
                        <a:cs typeface="Calibri" pitchFamily="34" charset="0"/>
                      </a:endParaRPr>
                    </a:p>
                  </a:txBody>
                  <a:tcPr marL="9082" marR="9082" marT="9082"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000" b="0" i="0" u="none" strike="noStrike">
                        <a:solidFill>
                          <a:srgbClr val="000000"/>
                        </a:solidFill>
                        <a:effectLst/>
                        <a:latin typeface="Calibri" pitchFamily="34" charset="0"/>
                        <a:cs typeface="Calibri" pitchFamily="34" charset="0"/>
                      </a:endParaRPr>
                    </a:p>
                  </a:txBody>
                  <a:tcPr marL="9082" marR="9082" marT="9082"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endParaRPr lang="en-US" sz="1000" b="0" i="0" u="none" strike="noStrike">
                        <a:solidFill>
                          <a:srgbClr val="000000"/>
                        </a:solidFill>
                        <a:effectLst/>
                        <a:latin typeface="Calibri" pitchFamily="34" charset="0"/>
                        <a:cs typeface="Calibri" pitchFamily="34" charset="0"/>
                      </a:endParaRPr>
                    </a:p>
                  </a:txBody>
                  <a:tcPr marL="9082" marR="9082" marT="9082"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endParaRPr lang="en-US" sz="1000" b="0" i="0" u="none" strike="noStrike">
                        <a:solidFill>
                          <a:srgbClr val="000000"/>
                        </a:solidFill>
                        <a:effectLst/>
                        <a:latin typeface="Calibri" pitchFamily="34" charset="0"/>
                        <a:cs typeface="Calibri" pitchFamily="34" charset="0"/>
                      </a:endParaRPr>
                    </a:p>
                  </a:txBody>
                  <a:tcPr marL="9082" marR="9082" marT="9082"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endParaRPr lang="en-US" sz="1000" b="0" i="0" u="none" strike="noStrike">
                        <a:solidFill>
                          <a:srgbClr val="000000"/>
                        </a:solidFill>
                        <a:effectLst/>
                        <a:latin typeface="Calibri" pitchFamily="34" charset="0"/>
                        <a:cs typeface="Calibri" pitchFamily="34" charset="0"/>
                      </a:endParaRPr>
                    </a:p>
                  </a:txBody>
                  <a:tcPr marL="9082" marR="9082" marT="9082"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endParaRPr lang="en-US" sz="1000" b="0" i="0" u="none" strike="noStrike">
                        <a:solidFill>
                          <a:srgbClr val="000000"/>
                        </a:solidFill>
                        <a:effectLst/>
                        <a:latin typeface="Calibri" pitchFamily="34" charset="0"/>
                        <a:cs typeface="Calibri" pitchFamily="34" charset="0"/>
                      </a:endParaRPr>
                    </a:p>
                  </a:txBody>
                  <a:tcPr marL="9082" marR="9082" marT="9082"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endParaRPr lang="en-US" sz="1000" b="0" i="0" u="none" strike="noStrike">
                        <a:solidFill>
                          <a:srgbClr val="000000"/>
                        </a:solidFill>
                        <a:effectLst/>
                        <a:latin typeface="Calibri" pitchFamily="34" charset="0"/>
                        <a:cs typeface="Calibri" pitchFamily="34" charset="0"/>
                      </a:endParaRPr>
                    </a:p>
                  </a:txBody>
                  <a:tcPr marL="9082" marR="9082" marT="9082"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1631">
                <a:tc>
                  <a:txBody>
                    <a:bodyPr/>
                    <a:lstStyle/>
                    <a:p>
                      <a:pPr algn="l" fontAlgn="b"/>
                      <a:r>
                        <a:rPr lang="en-US" sz="1000" b="0" i="0" u="none" strike="noStrike">
                          <a:solidFill>
                            <a:srgbClr val="000000"/>
                          </a:solidFill>
                          <a:effectLst/>
                          <a:latin typeface="Calibri" pitchFamily="34" charset="0"/>
                          <a:cs typeface="Calibri" pitchFamily="34" charset="0"/>
                        </a:rPr>
                        <a:t>Alaska Native /Am Indian</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solidFill>
                            <a:srgbClr val="000000"/>
                          </a:solidFill>
                          <a:effectLst/>
                          <a:latin typeface="Calibri" pitchFamily="34" charset="0"/>
                          <a:cs typeface="Calibri" pitchFamily="34" charset="0"/>
                        </a:rPr>
                        <a:t>Reading</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59.0</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3.4</a:t>
                      </a:r>
                    </a:p>
                  </a:txBody>
                  <a:tcPr marL="9082" marR="9082" marT="908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62.4</a:t>
                      </a:r>
                    </a:p>
                  </a:txBody>
                  <a:tcPr marL="9082" marR="9082" marT="908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65.8</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69.3</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72.7</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76.1</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79.5</a:t>
                      </a:r>
                    </a:p>
                  </a:txBody>
                  <a:tcPr marL="9082" marR="9082" marT="908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1631">
                <a:tc>
                  <a:txBody>
                    <a:bodyPr/>
                    <a:lstStyle/>
                    <a:p>
                      <a:pPr algn="l" fontAlgn="b"/>
                      <a:r>
                        <a:rPr lang="en-US" sz="1000" b="0" i="0" u="none" strike="noStrike">
                          <a:solidFill>
                            <a:srgbClr val="000000"/>
                          </a:solidFill>
                          <a:effectLst/>
                          <a:latin typeface="Calibri" pitchFamily="34" charset="0"/>
                          <a:cs typeface="Calibri" pitchFamily="34" charset="0"/>
                        </a:rPr>
                        <a:t>Alaska Native /Am Indian</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solidFill>
                            <a:srgbClr val="000000"/>
                          </a:solidFill>
                          <a:effectLst/>
                          <a:latin typeface="Calibri" pitchFamily="34" charset="0"/>
                          <a:cs typeface="Calibri" pitchFamily="34" charset="0"/>
                        </a:rPr>
                        <a:t>Writing</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51.3</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4.1</a:t>
                      </a:r>
                    </a:p>
                  </a:txBody>
                  <a:tcPr marL="9082" marR="9082" marT="908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55.4</a:t>
                      </a:r>
                    </a:p>
                  </a:txBody>
                  <a:tcPr marL="9082" marR="9082" marT="908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59.4</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63.5</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67.5</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71.6</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75.7</a:t>
                      </a:r>
                    </a:p>
                  </a:txBody>
                  <a:tcPr marL="9082" marR="9082" marT="908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713">
                <a:tc>
                  <a:txBody>
                    <a:bodyPr/>
                    <a:lstStyle/>
                    <a:p>
                      <a:pPr algn="l" fontAlgn="b"/>
                      <a:r>
                        <a:rPr lang="en-US" sz="1000" b="0" i="0" u="none" strike="noStrike">
                          <a:solidFill>
                            <a:srgbClr val="000000"/>
                          </a:solidFill>
                          <a:effectLst/>
                          <a:latin typeface="Calibri" pitchFamily="34" charset="0"/>
                          <a:cs typeface="Calibri" pitchFamily="34" charset="0"/>
                        </a:rPr>
                        <a:t>Alaska Native /Am Indian</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solidFill>
                            <a:srgbClr val="000000"/>
                          </a:solidFill>
                          <a:effectLst/>
                          <a:latin typeface="Calibri" pitchFamily="34" charset="0"/>
                          <a:cs typeface="Calibri" pitchFamily="34" charset="0"/>
                        </a:rPr>
                        <a:t>Math</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48.6</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4.3</a:t>
                      </a:r>
                    </a:p>
                  </a:txBody>
                  <a:tcPr marL="9082" marR="9082" marT="908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52.9</a:t>
                      </a:r>
                    </a:p>
                  </a:txBody>
                  <a:tcPr marL="9082" marR="9082" marT="908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57.2</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61.5</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65.7</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70.0</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74.3</a:t>
                      </a:r>
                    </a:p>
                  </a:txBody>
                  <a:tcPr marL="9082" marR="9082" marT="908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8917">
                <a:tc>
                  <a:txBody>
                    <a:bodyPr/>
                    <a:lstStyle/>
                    <a:p>
                      <a:pPr algn="l" fontAlgn="b"/>
                      <a:endParaRPr lang="en-US" sz="1000" b="0" i="0" u="none" strike="noStrike">
                        <a:solidFill>
                          <a:srgbClr val="000000"/>
                        </a:solidFill>
                        <a:effectLst/>
                        <a:latin typeface="Calibri" pitchFamily="34" charset="0"/>
                        <a:cs typeface="Calibri" pitchFamily="34" charset="0"/>
                      </a:endParaRPr>
                    </a:p>
                  </a:txBody>
                  <a:tcPr marL="9082" marR="9082" marT="9082"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000" b="0" i="0" u="none" strike="noStrike">
                        <a:solidFill>
                          <a:srgbClr val="000000"/>
                        </a:solidFill>
                        <a:effectLst/>
                        <a:latin typeface="Calibri" pitchFamily="34" charset="0"/>
                        <a:cs typeface="Calibri" pitchFamily="34" charset="0"/>
                      </a:endParaRPr>
                    </a:p>
                  </a:txBody>
                  <a:tcPr marL="9082" marR="9082" marT="9082"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000" b="0" i="0" u="none" strike="noStrike">
                        <a:solidFill>
                          <a:srgbClr val="000000"/>
                        </a:solidFill>
                        <a:effectLst/>
                        <a:latin typeface="Calibri" pitchFamily="34" charset="0"/>
                        <a:cs typeface="Calibri" pitchFamily="34" charset="0"/>
                      </a:endParaRPr>
                    </a:p>
                  </a:txBody>
                  <a:tcPr marL="9082" marR="9082" marT="9082"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000" b="0" i="0" u="none" strike="noStrike">
                        <a:solidFill>
                          <a:srgbClr val="000000"/>
                        </a:solidFill>
                        <a:effectLst/>
                        <a:latin typeface="Calibri" pitchFamily="34" charset="0"/>
                        <a:cs typeface="Calibri" pitchFamily="34" charset="0"/>
                      </a:endParaRPr>
                    </a:p>
                  </a:txBody>
                  <a:tcPr marL="9082" marR="9082" marT="9082"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000" b="0" i="0" u="none" strike="noStrike">
                        <a:solidFill>
                          <a:srgbClr val="000000"/>
                        </a:solidFill>
                        <a:effectLst/>
                        <a:latin typeface="Calibri" pitchFamily="34" charset="0"/>
                        <a:cs typeface="Calibri" pitchFamily="34" charset="0"/>
                      </a:endParaRPr>
                    </a:p>
                  </a:txBody>
                  <a:tcPr marL="9082" marR="9082" marT="9082"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endParaRPr lang="en-US" sz="1000" b="0" i="0" u="none" strike="noStrike">
                        <a:solidFill>
                          <a:srgbClr val="000000"/>
                        </a:solidFill>
                        <a:effectLst/>
                        <a:latin typeface="Calibri" pitchFamily="34" charset="0"/>
                        <a:cs typeface="Calibri" pitchFamily="34" charset="0"/>
                      </a:endParaRPr>
                    </a:p>
                  </a:txBody>
                  <a:tcPr marL="9082" marR="9082" marT="9082"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endParaRPr lang="en-US" sz="1000" b="0" i="0" u="none" strike="noStrike">
                        <a:solidFill>
                          <a:srgbClr val="000000"/>
                        </a:solidFill>
                        <a:effectLst/>
                        <a:latin typeface="Calibri" pitchFamily="34" charset="0"/>
                        <a:cs typeface="Calibri" pitchFamily="34" charset="0"/>
                      </a:endParaRPr>
                    </a:p>
                  </a:txBody>
                  <a:tcPr marL="9082" marR="9082" marT="9082"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endParaRPr lang="en-US" sz="1000" b="0" i="0" u="none" strike="noStrike">
                        <a:solidFill>
                          <a:srgbClr val="000000"/>
                        </a:solidFill>
                        <a:effectLst/>
                        <a:latin typeface="Calibri" pitchFamily="34" charset="0"/>
                        <a:cs typeface="Calibri" pitchFamily="34" charset="0"/>
                      </a:endParaRPr>
                    </a:p>
                  </a:txBody>
                  <a:tcPr marL="9082" marR="9082" marT="9082"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endParaRPr lang="en-US" sz="1000" b="0" i="0" u="none" strike="noStrike">
                        <a:solidFill>
                          <a:srgbClr val="000000"/>
                        </a:solidFill>
                        <a:effectLst/>
                        <a:latin typeface="Calibri" pitchFamily="34" charset="0"/>
                        <a:cs typeface="Calibri" pitchFamily="34" charset="0"/>
                      </a:endParaRPr>
                    </a:p>
                  </a:txBody>
                  <a:tcPr marL="9082" marR="9082" marT="9082"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endParaRPr lang="en-US" sz="1000" b="0" i="0" u="none" strike="noStrike">
                        <a:solidFill>
                          <a:srgbClr val="000000"/>
                        </a:solidFill>
                        <a:effectLst/>
                        <a:latin typeface="Calibri" pitchFamily="34" charset="0"/>
                        <a:cs typeface="Calibri" pitchFamily="34" charset="0"/>
                      </a:endParaRPr>
                    </a:p>
                  </a:txBody>
                  <a:tcPr marL="9082" marR="9082" marT="9082"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1631">
                <a:tc>
                  <a:txBody>
                    <a:bodyPr/>
                    <a:lstStyle/>
                    <a:p>
                      <a:pPr algn="l" fontAlgn="b"/>
                      <a:r>
                        <a:rPr lang="en-US" sz="1000" b="0" i="0" u="none" strike="noStrike">
                          <a:solidFill>
                            <a:srgbClr val="000000"/>
                          </a:solidFill>
                          <a:effectLst/>
                          <a:latin typeface="Calibri" pitchFamily="34" charset="0"/>
                          <a:cs typeface="Calibri" pitchFamily="34" charset="0"/>
                        </a:rPr>
                        <a:t>Asian/Pacific Islander</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solidFill>
                            <a:srgbClr val="000000"/>
                          </a:solidFill>
                          <a:effectLst/>
                          <a:latin typeface="Calibri" pitchFamily="34" charset="0"/>
                          <a:cs typeface="Calibri" pitchFamily="34" charset="0"/>
                        </a:rPr>
                        <a:t>Reading</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76.3</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2.0</a:t>
                      </a:r>
                    </a:p>
                  </a:txBody>
                  <a:tcPr marL="9082" marR="9082" marT="908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78.3</a:t>
                      </a:r>
                    </a:p>
                  </a:txBody>
                  <a:tcPr marL="9082" marR="9082" marT="908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80.3</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82.2</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84.2</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86.2</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88.2</a:t>
                      </a:r>
                    </a:p>
                  </a:txBody>
                  <a:tcPr marL="9082" marR="9082" marT="908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1631">
                <a:tc>
                  <a:txBody>
                    <a:bodyPr/>
                    <a:lstStyle/>
                    <a:p>
                      <a:pPr algn="l" fontAlgn="b"/>
                      <a:r>
                        <a:rPr lang="en-US" sz="1000" b="0" i="0" u="none" strike="noStrike">
                          <a:solidFill>
                            <a:srgbClr val="000000"/>
                          </a:solidFill>
                          <a:effectLst/>
                          <a:latin typeface="Calibri" pitchFamily="34" charset="0"/>
                          <a:cs typeface="Calibri" pitchFamily="34" charset="0"/>
                        </a:rPr>
                        <a:t>Asian/Pacific Islander</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solidFill>
                            <a:srgbClr val="000000"/>
                          </a:solidFill>
                          <a:effectLst/>
                          <a:latin typeface="Calibri" pitchFamily="34" charset="0"/>
                          <a:cs typeface="Calibri" pitchFamily="34" charset="0"/>
                        </a:rPr>
                        <a:t>Writing</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73.2</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2.2</a:t>
                      </a:r>
                    </a:p>
                  </a:txBody>
                  <a:tcPr marL="9082" marR="9082" marT="908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75.4</a:t>
                      </a:r>
                    </a:p>
                  </a:txBody>
                  <a:tcPr marL="9082" marR="9082" marT="908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77.7</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79.9</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82.1</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84.4</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86.6</a:t>
                      </a:r>
                    </a:p>
                  </a:txBody>
                  <a:tcPr marL="9082" marR="9082" marT="908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713">
                <a:tc>
                  <a:txBody>
                    <a:bodyPr/>
                    <a:lstStyle/>
                    <a:p>
                      <a:pPr algn="l" fontAlgn="b"/>
                      <a:r>
                        <a:rPr lang="en-US" sz="1000" b="0" i="0" u="none" strike="noStrike">
                          <a:solidFill>
                            <a:srgbClr val="000000"/>
                          </a:solidFill>
                          <a:effectLst/>
                          <a:latin typeface="Calibri" pitchFamily="34" charset="0"/>
                          <a:cs typeface="Calibri" pitchFamily="34" charset="0"/>
                        </a:rPr>
                        <a:t>Asian/Pacific Islander</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solidFill>
                            <a:srgbClr val="000000"/>
                          </a:solidFill>
                          <a:effectLst/>
                          <a:latin typeface="Calibri" pitchFamily="34" charset="0"/>
                          <a:cs typeface="Calibri" pitchFamily="34" charset="0"/>
                        </a:rPr>
                        <a:t>Math</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67.9</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2.7</a:t>
                      </a:r>
                    </a:p>
                  </a:txBody>
                  <a:tcPr marL="9082" marR="9082" marT="908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70.6</a:t>
                      </a:r>
                    </a:p>
                  </a:txBody>
                  <a:tcPr marL="9082" marR="9082" marT="908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73.3</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75.9</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78.6</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81.3</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84.0</a:t>
                      </a:r>
                    </a:p>
                  </a:txBody>
                  <a:tcPr marL="9082" marR="9082" marT="908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8917">
                <a:tc>
                  <a:txBody>
                    <a:bodyPr/>
                    <a:lstStyle/>
                    <a:p>
                      <a:pPr algn="l" fontAlgn="b"/>
                      <a:endParaRPr lang="en-US" sz="1000" b="0" i="0" u="none" strike="noStrike">
                        <a:solidFill>
                          <a:srgbClr val="000000"/>
                        </a:solidFill>
                        <a:effectLst/>
                        <a:latin typeface="Calibri" pitchFamily="34" charset="0"/>
                        <a:cs typeface="Calibri" pitchFamily="34" charset="0"/>
                      </a:endParaRPr>
                    </a:p>
                  </a:txBody>
                  <a:tcPr marL="9082" marR="9082" marT="9082"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000" b="0" i="0" u="none" strike="noStrike">
                        <a:solidFill>
                          <a:srgbClr val="000000"/>
                        </a:solidFill>
                        <a:effectLst/>
                        <a:latin typeface="Calibri" pitchFamily="34" charset="0"/>
                        <a:cs typeface="Calibri" pitchFamily="34" charset="0"/>
                      </a:endParaRPr>
                    </a:p>
                  </a:txBody>
                  <a:tcPr marL="9082" marR="9082" marT="9082"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000" b="0" i="0" u="none" strike="noStrike">
                        <a:solidFill>
                          <a:srgbClr val="000000"/>
                        </a:solidFill>
                        <a:effectLst/>
                        <a:latin typeface="Calibri" pitchFamily="34" charset="0"/>
                        <a:cs typeface="Calibri" pitchFamily="34" charset="0"/>
                      </a:endParaRPr>
                    </a:p>
                  </a:txBody>
                  <a:tcPr marL="9082" marR="9082" marT="9082"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000" b="0" i="0" u="none" strike="noStrike">
                        <a:solidFill>
                          <a:srgbClr val="000000"/>
                        </a:solidFill>
                        <a:effectLst/>
                        <a:latin typeface="Calibri" pitchFamily="34" charset="0"/>
                        <a:cs typeface="Calibri" pitchFamily="34" charset="0"/>
                      </a:endParaRPr>
                    </a:p>
                  </a:txBody>
                  <a:tcPr marL="9082" marR="9082" marT="9082"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000" b="0" i="0" u="none" strike="noStrike">
                        <a:solidFill>
                          <a:srgbClr val="000000"/>
                        </a:solidFill>
                        <a:effectLst/>
                        <a:latin typeface="Calibri" pitchFamily="34" charset="0"/>
                        <a:cs typeface="Calibri" pitchFamily="34" charset="0"/>
                      </a:endParaRPr>
                    </a:p>
                  </a:txBody>
                  <a:tcPr marL="9082" marR="9082" marT="9082"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endParaRPr lang="en-US" sz="1000" b="0" i="0" u="none" strike="noStrike">
                        <a:solidFill>
                          <a:srgbClr val="000000"/>
                        </a:solidFill>
                        <a:effectLst/>
                        <a:latin typeface="Calibri" pitchFamily="34" charset="0"/>
                        <a:cs typeface="Calibri" pitchFamily="34" charset="0"/>
                      </a:endParaRPr>
                    </a:p>
                  </a:txBody>
                  <a:tcPr marL="9082" marR="9082" marT="9082"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endParaRPr lang="en-US" sz="1000" b="0" i="0" u="none" strike="noStrike">
                        <a:solidFill>
                          <a:srgbClr val="000000"/>
                        </a:solidFill>
                        <a:effectLst/>
                        <a:latin typeface="Calibri" pitchFamily="34" charset="0"/>
                        <a:cs typeface="Calibri" pitchFamily="34" charset="0"/>
                      </a:endParaRPr>
                    </a:p>
                  </a:txBody>
                  <a:tcPr marL="9082" marR="9082" marT="9082"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endParaRPr lang="en-US" sz="1000" b="0" i="0" u="none" strike="noStrike">
                        <a:solidFill>
                          <a:srgbClr val="000000"/>
                        </a:solidFill>
                        <a:effectLst/>
                        <a:latin typeface="Calibri" pitchFamily="34" charset="0"/>
                        <a:cs typeface="Calibri" pitchFamily="34" charset="0"/>
                      </a:endParaRPr>
                    </a:p>
                  </a:txBody>
                  <a:tcPr marL="9082" marR="9082" marT="9082"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endParaRPr lang="en-US" sz="1000" b="0" i="0" u="none" strike="noStrike">
                        <a:solidFill>
                          <a:srgbClr val="000000"/>
                        </a:solidFill>
                        <a:effectLst/>
                        <a:latin typeface="Calibri" pitchFamily="34" charset="0"/>
                        <a:cs typeface="Calibri" pitchFamily="34" charset="0"/>
                      </a:endParaRPr>
                    </a:p>
                  </a:txBody>
                  <a:tcPr marL="9082" marR="9082" marT="9082"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endParaRPr lang="en-US" sz="1000" b="0" i="0" u="none" strike="noStrike">
                        <a:solidFill>
                          <a:srgbClr val="000000"/>
                        </a:solidFill>
                        <a:effectLst/>
                        <a:latin typeface="Calibri" pitchFamily="34" charset="0"/>
                        <a:cs typeface="Calibri" pitchFamily="34" charset="0"/>
                      </a:endParaRPr>
                    </a:p>
                  </a:txBody>
                  <a:tcPr marL="9082" marR="9082" marT="9082"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1631">
                <a:tc>
                  <a:txBody>
                    <a:bodyPr/>
                    <a:lstStyle/>
                    <a:p>
                      <a:pPr algn="l" fontAlgn="b"/>
                      <a:r>
                        <a:rPr lang="en-US" sz="1000" b="0" i="0" u="none" strike="noStrike">
                          <a:solidFill>
                            <a:srgbClr val="000000"/>
                          </a:solidFill>
                          <a:effectLst/>
                          <a:latin typeface="Calibri" pitchFamily="34" charset="0"/>
                          <a:cs typeface="Calibri" pitchFamily="34" charset="0"/>
                        </a:rPr>
                        <a:t>Caucasian</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solidFill>
                            <a:srgbClr val="000000"/>
                          </a:solidFill>
                          <a:effectLst/>
                          <a:latin typeface="Calibri" pitchFamily="34" charset="0"/>
                          <a:cs typeface="Calibri" pitchFamily="34" charset="0"/>
                        </a:rPr>
                        <a:t>Reading</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90.1</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0.8</a:t>
                      </a:r>
                    </a:p>
                  </a:txBody>
                  <a:tcPr marL="9082" marR="9082" marT="908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90.9</a:t>
                      </a:r>
                    </a:p>
                  </a:txBody>
                  <a:tcPr marL="9082" marR="9082" marT="908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91.8</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92.6</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93.4</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94.2</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95.1</a:t>
                      </a:r>
                    </a:p>
                  </a:txBody>
                  <a:tcPr marL="9082" marR="9082" marT="908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1631">
                <a:tc>
                  <a:txBody>
                    <a:bodyPr/>
                    <a:lstStyle/>
                    <a:p>
                      <a:pPr algn="l" fontAlgn="b"/>
                      <a:r>
                        <a:rPr lang="en-US" sz="1000" b="0" i="0" u="none" strike="noStrike">
                          <a:solidFill>
                            <a:srgbClr val="000000"/>
                          </a:solidFill>
                          <a:effectLst/>
                          <a:latin typeface="Calibri" pitchFamily="34" charset="0"/>
                          <a:cs typeface="Calibri" pitchFamily="34" charset="0"/>
                        </a:rPr>
                        <a:t>Caucasian</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solidFill>
                            <a:srgbClr val="000000"/>
                          </a:solidFill>
                          <a:effectLst/>
                          <a:latin typeface="Calibri" pitchFamily="34" charset="0"/>
                          <a:cs typeface="Calibri" pitchFamily="34" charset="0"/>
                        </a:rPr>
                        <a:t>Writing</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84.7</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1.3</a:t>
                      </a:r>
                    </a:p>
                  </a:txBody>
                  <a:tcPr marL="9082" marR="9082" marT="908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86.0</a:t>
                      </a:r>
                    </a:p>
                  </a:txBody>
                  <a:tcPr marL="9082" marR="9082" marT="908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87.3</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88.5</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89.8</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91.1</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92.4</a:t>
                      </a:r>
                    </a:p>
                  </a:txBody>
                  <a:tcPr marL="9082" marR="9082" marT="908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713">
                <a:tc>
                  <a:txBody>
                    <a:bodyPr/>
                    <a:lstStyle/>
                    <a:p>
                      <a:pPr algn="l" fontAlgn="b"/>
                      <a:r>
                        <a:rPr lang="en-US" sz="1000" b="0" i="0" u="none" strike="noStrike">
                          <a:solidFill>
                            <a:srgbClr val="000000"/>
                          </a:solidFill>
                          <a:effectLst/>
                          <a:latin typeface="Calibri" pitchFamily="34" charset="0"/>
                          <a:cs typeface="Calibri" pitchFamily="34" charset="0"/>
                        </a:rPr>
                        <a:t>Caucasian</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solidFill>
                            <a:srgbClr val="000000"/>
                          </a:solidFill>
                          <a:effectLst/>
                          <a:latin typeface="Calibri" pitchFamily="34" charset="0"/>
                          <a:cs typeface="Calibri" pitchFamily="34" charset="0"/>
                        </a:rPr>
                        <a:t>Math</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78.7</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1.8</a:t>
                      </a:r>
                    </a:p>
                  </a:txBody>
                  <a:tcPr marL="9082" marR="9082" marT="908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80.5</a:t>
                      </a:r>
                    </a:p>
                  </a:txBody>
                  <a:tcPr marL="9082" marR="9082" marT="908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82.3</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84.0</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85.8</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87.6</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89.4</a:t>
                      </a:r>
                    </a:p>
                  </a:txBody>
                  <a:tcPr marL="9082" marR="9082" marT="908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8917">
                <a:tc>
                  <a:txBody>
                    <a:bodyPr/>
                    <a:lstStyle/>
                    <a:p>
                      <a:pPr algn="l" fontAlgn="b"/>
                      <a:endParaRPr lang="en-US" sz="1000" b="0" i="0" u="none" strike="noStrike">
                        <a:solidFill>
                          <a:srgbClr val="000000"/>
                        </a:solidFill>
                        <a:effectLst/>
                        <a:latin typeface="Calibri" pitchFamily="34" charset="0"/>
                        <a:cs typeface="Calibri" pitchFamily="34" charset="0"/>
                      </a:endParaRPr>
                    </a:p>
                  </a:txBody>
                  <a:tcPr marL="9082" marR="9082" marT="9082"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000" b="0" i="0" u="none" strike="noStrike">
                        <a:solidFill>
                          <a:srgbClr val="000000"/>
                        </a:solidFill>
                        <a:effectLst/>
                        <a:latin typeface="Calibri" pitchFamily="34" charset="0"/>
                        <a:cs typeface="Calibri" pitchFamily="34" charset="0"/>
                      </a:endParaRPr>
                    </a:p>
                  </a:txBody>
                  <a:tcPr marL="9082" marR="9082" marT="9082"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000" b="0" i="0" u="none" strike="noStrike">
                        <a:solidFill>
                          <a:srgbClr val="000000"/>
                        </a:solidFill>
                        <a:effectLst/>
                        <a:latin typeface="Calibri" pitchFamily="34" charset="0"/>
                        <a:cs typeface="Calibri" pitchFamily="34" charset="0"/>
                      </a:endParaRPr>
                    </a:p>
                  </a:txBody>
                  <a:tcPr marL="9082" marR="9082" marT="9082"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000" b="0" i="0" u="none" strike="noStrike">
                        <a:solidFill>
                          <a:srgbClr val="000000"/>
                        </a:solidFill>
                        <a:effectLst/>
                        <a:latin typeface="Calibri" pitchFamily="34" charset="0"/>
                        <a:cs typeface="Calibri" pitchFamily="34" charset="0"/>
                      </a:endParaRPr>
                    </a:p>
                  </a:txBody>
                  <a:tcPr marL="9082" marR="9082" marT="9082"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000" b="0" i="0" u="none" strike="noStrike">
                        <a:solidFill>
                          <a:srgbClr val="000000"/>
                        </a:solidFill>
                        <a:effectLst/>
                        <a:latin typeface="Calibri" pitchFamily="34" charset="0"/>
                        <a:cs typeface="Calibri" pitchFamily="34" charset="0"/>
                      </a:endParaRPr>
                    </a:p>
                  </a:txBody>
                  <a:tcPr marL="9082" marR="9082" marT="9082"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endParaRPr lang="en-US" sz="1000" b="0" i="0" u="none" strike="noStrike">
                        <a:solidFill>
                          <a:srgbClr val="000000"/>
                        </a:solidFill>
                        <a:effectLst/>
                        <a:latin typeface="Calibri" pitchFamily="34" charset="0"/>
                        <a:cs typeface="Calibri" pitchFamily="34" charset="0"/>
                      </a:endParaRPr>
                    </a:p>
                  </a:txBody>
                  <a:tcPr marL="9082" marR="9082" marT="9082"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endParaRPr lang="en-US" sz="1000" b="0" i="0" u="none" strike="noStrike">
                        <a:solidFill>
                          <a:srgbClr val="000000"/>
                        </a:solidFill>
                        <a:effectLst/>
                        <a:latin typeface="Calibri" pitchFamily="34" charset="0"/>
                        <a:cs typeface="Calibri" pitchFamily="34" charset="0"/>
                      </a:endParaRPr>
                    </a:p>
                  </a:txBody>
                  <a:tcPr marL="9082" marR="9082" marT="9082"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endParaRPr lang="en-US" sz="1000" b="0" i="0" u="none" strike="noStrike">
                        <a:solidFill>
                          <a:srgbClr val="000000"/>
                        </a:solidFill>
                        <a:effectLst/>
                        <a:latin typeface="Calibri" pitchFamily="34" charset="0"/>
                        <a:cs typeface="Calibri" pitchFamily="34" charset="0"/>
                      </a:endParaRPr>
                    </a:p>
                  </a:txBody>
                  <a:tcPr marL="9082" marR="9082" marT="9082"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endParaRPr lang="en-US" sz="1000" b="0" i="0" u="none" strike="noStrike">
                        <a:solidFill>
                          <a:srgbClr val="000000"/>
                        </a:solidFill>
                        <a:effectLst/>
                        <a:latin typeface="Calibri" pitchFamily="34" charset="0"/>
                        <a:cs typeface="Calibri" pitchFamily="34" charset="0"/>
                      </a:endParaRPr>
                    </a:p>
                  </a:txBody>
                  <a:tcPr marL="9082" marR="9082" marT="9082"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endParaRPr lang="en-US" sz="1000" b="0" i="0" u="none" strike="noStrike">
                        <a:solidFill>
                          <a:srgbClr val="000000"/>
                        </a:solidFill>
                        <a:effectLst/>
                        <a:latin typeface="Calibri" pitchFamily="34" charset="0"/>
                        <a:cs typeface="Calibri" pitchFamily="34" charset="0"/>
                      </a:endParaRPr>
                    </a:p>
                  </a:txBody>
                  <a:tcPr marL="9082" marR="9082" marT="9082"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1631">
                <a:tc>
                  <a:txBody>
                    <a:bodyPr/>
                    <a:lstStyle/>
                    <a:p>
                      <a:pPr algn="l" fontAlgn="b"/>
                      <a:r>
                        <a:rPr lang="en-US" sz="1000" b="0" i="0" u="none" strike="noStrike">
                          <a:solidFill>
                            <a:srgbClr val="000000"/>
                          </a:solidFill>
                          <a:effectLst/>
                          <a:latin typeface="Calibri" pitchFamily="34" charset="0"/>
                          <a:cs typeface="Calibri" pitchFamily="34" charset="0"/>
                        </a:rPr>
                        <a:t>Hispanic</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solidFill>
                            <a:srgbClr val="000000"/>
                          </a:solidFill>
                          <a:effectLst/>
                          <a:latin typeface="Calibri" pitchFamily="34" charset="0"/>
                          <a:cs typeface="Calibri" pitchFamily="34" charset="0"/>
                        </a:rPr>
                        <a:t>Reading</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80.3</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1.6</a:t>
                      </a:r>
                    </a:p>
                  </a:txBody>
                  <a:tcPr marL="9082" marR="9082" marT="908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81.9</a:t>
                      </a:r>
                    </a:p>
                  </a:txBody>
                  <a:tcPr marL="9082" marR="9082" marT="908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83.6</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85.2</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86.9</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88.5</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90.2</a:t>
                      </a:r>
                    </a:p>
                  </a:txBody>
                  <a:tcPr marL="9082" marR="9082" marT="908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1631">
                <a:tc>
                  <a:txBody>
                    <a:bodyPr/>
                    <a:lstStyle/>
                    <a:p>
                      <a:pPr algn="l" fontAlgn="b"/>
                      <a:r>
                        <a:rPr lang="en-US" sz="1000" b="0" i="0" u="none" strike="noStrike">
                          <a:solidFill>
                            <a:srgbClr val="000000"/>
                          </a:solidFill>
                          <a:effectLst/>
                          <a:latin typeface="Calibri" pitchFamily="34" charset="0"/>
                          <a:cs typeface="Calibri" pitchFamily="34" charset="0"/>
                        </a:rPr>
                        <a:t>Hispanic</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solidFill>
                            <a:srgbClr val="000000"/>
                          </a:solidFill>
                          <a:effectLst/>
                          <a:latin typeface="Calibri" pitchFamily="34" charset="0"/>
                          <a:cs typeface="Calibri" pitchFamily="34" charset="0"/>
                        </a:rPr>
                        <a:t>Writing</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75.0</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2.1</a:t>
                      </a:r>
                    </a:p>
                  </a:txBody>
                  <a:tcPr marL="9082" marR="9082" marT="908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77.1</a:t>
                      </a:r>
                    </a:p>
                  </a:txBody>
                  <a:tcPr marL="9082" marR="9082" marT="908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79.2</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81.3</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83.3</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85.4</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87.5</a:t>
                      </a:r>
                    </a:p>
                  </a:txBody>
                  <a:tcPr marL="9082" marR="9082" marT="908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713">
                <a:tc>
                  <a:txBody>
                    <a:bodyPr/>
                    <a:lstStyle/>
                    <a:p>
                      <a:pPr algn="l" fontAlgn="b"/>
                      <a:r>
                        <a:rPr lang="en-US" sz="1000" b="0" i="0" u="none" strike="noStrike">
                          <a:solidFill>
                            <a:srgbClr val="000000"/>
                          </a:solidFill>
                          <a:effectLst/>
                          <a:latin typeface="Calibri" pitchFamily="34" charset="0"/>
                          <a:cs typeface="Calibri" pitchFamily="34" charset="0"/>
                        </a:rPr>
                        <a:t>Hispanic</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solidFill>
                            <a:srgbClr val="000000"/>
                          </a:solidFill>
                          <a:effectLst/>
                          <a:latin typeface="Calibri" pitchFamily="34" charset="0"/>
                          <a:cs typeface="Calibri" pitchFamily="34" charset="0"/>
                        </a:rPr>
                        <a:t>Math</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66.3</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2.8</a:t>
                      </a:r>
                    </a:p>
                  </a:txBody>
                  <a:tcPr marL="9082" marR="9082" marT="908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69.1</a:t>
                      </a:r>
                    </a:p>
                  </a:txBody>
                  <a:tcPr marL="9082" marR="9082" marT="908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71.9</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74.7</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77.5</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80.3</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83.2</a:t>
                      </a:r>
                    </a:p>
                  </a:txBody>
                  <a:tcPr marL="9082" marR="9082" marT="908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8917">
                <a:tc>
                  <a:txBody>
                    <a:bodyPr/>
                    <a:lstStyle/>
                    <a:p>
                      <a:pPr algn="l" fontAlgn="b"/>
                      <a:endParaRPr lang="en-US" sz="1000" b="0" i="0" u="none" strike="noStrike">
                        <a:solidFill>
                          <a:srgbClr val="000000"/>
                        </a:solidFill>
                        <a:effectLst/>
                        <a:latin typeface="Calibri" pitchFamily="34" charset="0"/>
                        <a:cs typeface="Calibri" pitchFamily="34" charset="0"/>
                      </a:endParaRPr>
                    </a:p>
                  </a:txBody>
                  <a:tcPr marL="9082" marR="9082" marT="9082"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000" b="0" i="0" u="none" strike="noStrike">
                        <a:solidFill>
                          <a:srgbClr val="000000"/>
                        </a:solidFill>
                        <a:effectLst/>
                        <a:latin typeface="Calibri" pitchFamily="34" charset="0"/>
                        <a:cs typeface="Calibri" pitchFamily="34" charset="0"/>
                      </a:endParaRPr>
                    </a:p>
                  </a:txBody>
                  <a:tcPr marL="9082" marR="9082" marT="9082"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000" b="0" i="0" u="none" strike="noStrike">
                        <a:solidFill>
                          <a:srgbClr val="000000"/>
                        </a:solidFill>
                        <a:effectLst/>
                        <a:latin typeface="Calibri" pitchFamily="34" charset="0"/>
                        <a:cs typeface="Calibri" pitchFamily="34" charset="0"/>
                      </a:endParaRPr>
                    </a:p>
                  </a:txBody>
                  <a:tcPr marL="9082" marR="9082" marT="9082"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000" b="0" i="0" u="none" strike="noStrike">
                        <a:solidFill>
                          <a:srgbClr val="000000"/>
                        </a:solidFill>
                        <a:effectLst/>
                        <a:latin typeface="Calibri" pitchFamily="34" charset="0"/>
                        <a:cs typeface="Calibri" pitchFamily="34" charset="0"/>
                      </a:endParaRPr>
                    </a:p>
                  </a:txBody>
                  <a:tcPr marL="9082" marR="9082" marT="9082"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000" b="0" i="0" u="none" strike="noStrike">
                        <a:solidFill>
                          <a:srgbClr val="000000"/>
                        </a:solidFill>
                        <a:effectLst/>
                        <a:latin typeface="Calibri" pitchFamily="34" charset="0"/>
                        <a:cs typeface="Calibri" pitchFamily="34" charset="0"/>
                      </a:endParaRPr>
                    </a:p>
                  </a:txBody>
                  <a:tcPr marL="9082" marR="9082" marT="9082"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endParaRPr lang="en-US" sz="1000" b="0" i="0" u="none" strike="noStrike">
                        <a:solidFill>
                          <a:srgbClr val="000000"/>
                        </a:solidFill>
                        <a:effectLst/>
                        <a:latin typeface="Calibri" pitchFamily="34" charset="0"/>
                        <a:cs typeface="Calibri" pitchFamily="34" charset="0"/>
                      </a:endParaRPr>
                    </a:p>
                  </a:txBody>
                  <a:tcPr marL="9082" marR="9082" marT="9082"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endParaRPr lang="en-US" sz="1000" b="0" i="0" u="none" strike="noStrike">
                        <a:solidFill>
                          <a:srgbClr val="000000"/>
                        </a:solidFill>
                        <a:effectLst/>
                        <a:latin typeface="Calibri" pitchFamily="34" charset="0"/>
                        <a:cs typeface="Calibri" pitchFamily="34" charset="0"/>
                      </a:endParaRPr>
                    </a:p>
                  </a:txBody>
                  <a:tcPr marL="9082" marR="9082" marT="9082"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endParaRPr lang="en-US" sz="1000" b="0" i="0" u="none" strike="noStrike">
                        <a:solidFill>
                          <a:srgbClr val="000000"/>
                        </a:solidFill>
                        <a:effectLst/>
                        <a:latin typeface="Calibri" pitchFamily="34" charset="0"/>
                        <a:cs typeface="Calibri" pitchFamily="34" charset="0"/>
                      </a:endParaRPr>
                    </a:p>
                  </a:txBody>
                  <a:tcPr marL="9082" marR="9082" marT="9082"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endParaRPr lang="en-US" sz="1000" b="0" i="0" u="none" strike="noStrike">
                        <a:solidFill>
                          <a:srgbClr val="000000"/>
                        </a:solidFill>
                        <a:effectLst/>
                        <a:latin typeface="Calibri" pitchFamily="34" charset="0"/>
                        <a:cs typeface="Calibri" pitchFamily="34" charset="0"/>
                      </a:endParaRPr>
                    </a:p>
                  </a:txBody>
                  <a:tcPr marL="9082" marR="9082" marT="9082"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endParaRPr lang="en-US" sz="1000" b="0" i="0" u="none" strike="noStrike">
                        <a:solidFill>
                          <a:srgbClr val="000000"/>
                        </a:solidFill>
                        <a:effectLst/>
                        <a:latin typeface="Calibri" pitchFamily="34" charset="0"/>
                        <a:cs typeface="Calibri" pitchFamily="34" charset="0"/>
                      </a:endParaRPr>
                    </a:p>
                  </a:txBody>
                  <a:tcPr marL="9082" marR="9082" marT="9082"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1631">
                <a:tc>
                  <a:txBody>
                    <a:bodyPr/>
                    <a:lstStyle/>
                    <a:p>
                      <a:pPr algn="l" fontAlgn="b"/>
                      <a:r>
                        <a:rPr lang="en-US" sz="1000" b="0" i="0" u="none" strike="noStrike">
                          <a:solidFill>
                            <a:srgbClr val="000000"/>
                          </a:solidFill>
                          <a:effectLst/>
                          <a:latin typeface="Calibri" pitchFamily="34" charset="0"/>
                          <a:cs typeface="Calibri" pitchFamily="34" charset="0"/>
                        </a:rPr>
                        <a:t>Multi-Ethnic</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solidFill>
                            <a:srgbClr val="000000"/>
                          </a:solidFill>
                          <a:effectLst/>
                          <a:latin typeface="Calibri" pitchFamily="34" charset="0"/>
                          <a:cs typeface="Calibri" pitchFamily="34" charset="0"/>
                        </a:rPr>
                        <a:t>Reading</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82.4</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1.5</a:t>
                      </a:r>
                    </a:p>
                  </a:txBody>
                  <a:tcPr marL="9082" marR="9082" marT="908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83.9</a:t>
                      </a:r>
                    </a:p>
                  </a:txBody>
                  <a:tcPr marL="9082" marR="9082" marT="908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85.3</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86.8</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88.3</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89.7</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91.2</a:t>
                      </a:r>
                    </a:p>
                  </a:txBody>
                  <a:tcPr marL="9082" marR="9082" marT="908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1631">
                <a:tc>
                  <a:txBody>
                    <a:bodyPr/>
                    <a:lstStyle/>
                    <a:p>
                      <a:pPr algn="l" fontAlgn="b"/>
                      <a:r>
                        <a:rPr lang="en-US" sz="1000" b="0" i="0" u="none" strike="noStrike">
                          <a:solidFill>
                            <a:srgbClr val="000000"/>
                          </a:solidFill>
                          <a:effectLst/>
                          <a:latin typeface="Calibri" pitchFamily="34" charset="0"/>
                          <a:cs typeface="Calibri" pitchFamily="34" charset="0"/>
                        </a:rPr>
                        <a:t>Multi-Ethnic</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solidFill>
                            <a:srgbClr val="000000"/>
                          </a:solidFill>
                          <a:effectLst/>
                          <a:latin typeface="Calibri" pitchFamily="34" charset="0"/>
                          <a:cs typeface="Calibri" pitchFamily="34" charset="0"/>
                        </a:rPr>
                        <a:t>Writing</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76.6</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2.0</a:t>
                      </a:r>
                    </a:p>
                  </a:txBody>
                  <a:tcPr marL="9082" marR="9082" marT="908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78.6</a:t>
                      </a:r>
                    </a:p>
                  </a:txBody>
                  <a:tcPr marL="9082" marR="9082" marT="908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80.5</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82.5</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84.4</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86.4</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88.3</a:t>
                      </a:r>
                    </a:p>
                  </a:txBody>
                  <a:tcPr marL="9082" marR="9082" marT="908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713">
                <a:tc>
                  <a:txBody>
                    <a:bodyPr/>
                    <a:lstStyle/>
                    <a:p>
                      <a:pPr algn="l" fontAlgn="b"/>
                      <a:r>
                        <a:rPr lang="en-US" sz="1000" b="0" i="0" u="none" strike="noStrike">
                          <a:solidFill>
                            <a:srgbClr val="000000"/>
                          </a:solidFill>
                          <a:effectLst/>
                          <a:latin typeface="Calibri" pitchFamily="34" charset="0"/>
                          <a:cs typeface="Calibri" pitchFamily="34" charset="0"/>
                        </a:rPr>
                        <a:t>Multi-Ethnic</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solidFill>
                            <a:srgbClr val="000000"/>
                          </a:solidFill>
                          <a:effectLst/>
                          <a:latin typeface="Calibri" pitchFamily="34" charset="0"/>
                          <a:cs typeface="Calibri" pitchFamily="34" charset="0"/>
                        </a:rPr>
                        <a:t>Math</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70.2</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2.5</a:t>
                      </a:r>
                    </a:p>
                  </a:txBody>
                  <a:tcPr marL="9082" marR="9082" marT="908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72.7</a:t>
                      </a:r>
                    </a:p>
                  </a:txBody>
                  <a:tcPr marL="9082" marR="9082" marT="908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75.2</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77.7</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80.1</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itchFamily="34" charset="0"/>
                          <a:cs typeface="Calibri" pitchFamily="34" charset="0"/>
                        </a:rPr>
                        <a:t>82.6</a:t>
                      </a:r>
                    </a:p>
                  </a:txBody>
                  <a:tcPr marL="9082" marR="9082" marT="90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000" b="0" i="0" u="none" strike="noStrike" dirty="0">
                          <a:solidFill>
                            <a:srgbClr val="000000"/>
                          </a:solidFill>
                          <a:effectLst/>
                          <a:latin typeface="Calibri" pitchFamily="34" charset="0"/>
                          <a:cs typeface="Calibri" pitchFamily="34" charset="0"/>
                        </a:rPr>
                        <a:t>85.1</a:t>
                      </a:r>
                    </a:p>
                  </a:txBody>
                  <a:tcPr marL="9082" marR="9082" marT="908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82229008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Incentives &amp; Supports - All Schools</a:t>
            </a:r>
            <a:endParaRPr lang="en-US" dirty="0"/>
          </a:p>
        </p:txBody>
      </p:sp>
      <p:sp>
        <p:nvSpPr>
          <p:cNvPr id="3" name="Content Placeholder 2"/>
          <p:cNvSpPr>
            <a:spLocks noGrp="1"/>
          </p:cNvSpPr>
          <p:nvPr>
            <p:ph idx="1"/>
          </p:nvPr>
        </p:nvSpPr>
        <p:spPr/>
        <p:txBody>
          <a:bodyPr/>
          <a:lstStyle/>
          <a:p>
            <a:r>
              <a:rPr lang="en-US" dirty="0" smtClean="0"/>
              <a:t>All schools and districts have support at universal level from State System of Support (SSOS)</a:t>
            </a:r>
          </a:p>
          <a:p>
            <a:r>
              <a:rPr lang="en-US" dirty="0" smtClean="0"/>
              <a:t>State reviews schools in all star ratings</a:t>
            </a:r>
          </a:p>
          <a:p>
            <a:r>
              <a:rPr lang="en-US" dirty="0" smtClean="0"/>
              <a:t>Schools with 3 to 5 stars with subgroup achievement gaps required to create plan to address specific areas – district responsibility to oversee school plans</a:t>
            </a:r>
          </a:p>
          <a:p>
            <a:endParaRPr lang="en-US" dirty="0"/>
          </a:p>
        </p:txBody>
      </p:sp>
      <p:sp>
        <p:nvSpPr>
          <p:cNvPr id="4" name="Slide Number Placeholder 3"/>
          <p:cNvSpPr>
            <a:spLocks noGrp="1"/>
          </p:cNvSpPr>
          <p:nvPr>
            <p:ph type="sldNum" sz="quarter" idx="12"/>
          </p:nvPr>
        </p:nvSpPr>
        <p:spPr/>
        <p:txBody>
          <a:bodyPr/>
          <a:lstStyle/>
          <a:p>
            <a:fld id="{08F394ED-C83B-48CE-BD27-1442A7AEAE53}" type="slidenum">
              <a:rPr lang="en-US" smtClean="0"/>
              <a:t>24</a:t>
            </a:fld>
            <a:endParaRPr lang="en-US"/>
          </a:p>
        </p:txBody>
      </p:sp>
    </p:spTree>
    <p:extLst>
      <p:ext uri="{BB962C8B-B14F-4D97-AF65-F5344CB8AC3E}">
        <p14:creationId xmlns:p14="http://schemas.microsoft.com/office/powerpoint/2010/main" val="63856036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Highest Performing Reward Schools</a:t>
            </a:r>
            <a:endParaRPr lang="en-US" dirty="0"/>
          </a:p>
        </p:txBody>
      </p:sp>
      <p:sp>
        <p:nvSpPr>
          <p:cNvPr id="3" name="Content Placeholder 2"/>
          <p:cNvSpPr>
            <a:spLocks noGrp="1"/>
          </p:cNvSpPr>
          <p:nvPr>
            <p:ph idx="1"/>
          </p:nvPr>
        </p:nvSpPr>
        <p:spPr/>
        <p:txBody>
          <a:bodyPr>
            <a:normAutofit/>
          </a:bodyPr>
          <a:lstStyle/>
          <a:p>
            <a:r>
              <a:rPr lang="en-US" dirty="0" smtClean="0"/>
              <a:t>Reward schools - 2 categories</a:t>
            </a:r>
          </a:p>
          <a:p>
            <a:pPr lvl="0"/>
            <a:r>
              <a:rPr lang="en-US" dirty="0" smtClean="0"/>
              <a:t>Highest-performing </a:t>
            </a:r>
            <a:r>
              <a:rPr lang="en-US" dirty="0"/>
              <a:t>– in each category: EM, HS, and K-12</a:t>
            </a:r>
          </a:p>
          <a:p>
            <a:pPr lvl="1"/>
            <a:r>
              <a:rPr lang="en-US" dirty="0"/>
              <a:t>Rank schools in order of ASPI score from greatest to least</a:t>
            </a:r>
          </a:p>
          <a:p>
            <a:pPr lvl="1"/>
            <a:r>
              <a:rPr lang="en-US" dirty="0"/>
              <a:t>Find up to the top 10% based on the ASPI score that meet the following criteria:</a:t>
            </a:r>
          </a:p>
          <a:p>
            <a:pPr lvl="2"/>
            <a:r>
              <a:rPr lang="en-US" dirty="0"/>
              <a:t>Made AYP based on 2011 and 2012 tests. (Beginning in 2013, will need to meet AMO targets instead of AYP)</a:t>
            </a:r>
          </a:p>
          <a:p>
            <a:pPr lvl="2"/>
            <a:r>
              <a:rPr lang="en-US" dirty="0"/>
              <a:t>Graduation rate must be at least 85% average over the two most recent consecutive years for schools with 12</a:t>
            </a:r>
            <a:r>
              <a:rPr lang="en-US" baseline="30000" dirty="0"/>
              <a:t>th</a:t>
            </a:r>
            <a:r>
              <a:rPr lang="en-US" dirty="0"/>
              <a:t> grade</a:t>
            </a:r>
          </a:p>
          <a:p>
            <a:pPr lvl="2"/>
            <a:r>
              <a:rPr lang="en-US" dirty="0"/>
              <a:t>Must be a 4-star or 5-star </a:t>
            </a:r>
            <a:r>
              <a:rPr lang="en-US" dirty="0" smtClean="0"/>
              <a:t>school</a:t>
            </a:r>
            <a:endParaRPr lang="en-US" dirty="0"/>
          </a:p>
        </p:txBody>
      </p:sp>
      <p:sp>
        <p:nvSpPr>
          <p:cNvPr id="4" name="Slide Number Placeholder 3"/>
          <p:cNvSpPr>
            <a:spLocks noGrp="1"/>
          </p:cNvSpPr>
          <p:nvPr>
            <p:ph type="sldNum" sz="quarter" idx="12"/>
          </p:nvPr>
        </p:nvSpPr>
        <p:spPr/>
        <p:txBody>
          <a:bodyPr/>
          <a:lstStyle/>
          <a:p>
            <a:fld id="{08F394ED-C83B-48CE-BD27-1442A7AEAE53}" type="slidenum">
              <a:rPr lang="en-US" smtClean="0"/>
              <a:t>25</a:t>
            </a:fld>
            <a:endParaRPr lang="en-US"/>
          </a:p>
        </p:txBody>
      </p:sp>
    </p:spTree>
    <p:extLst>
      <p:ext uri="{BB962C8B-B14F-4D97-AF65-F5344CB8AC3E}">
        <p14:creationId xmlns:p14="http://schemas.microsoft.com/office/powerpoint/2010/main" val="276159307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High Progress Reward Schools</a:t>
            </a:r>
            <a:endParaRPr lang="en-US" dirty="0"/>
          </a:p>
        </p:txBody>
      </p:sp>
      <p:sp>
        <p:nvSpPr>
          <p:cNvPr id="3" name="Content Placeholder 2"/>
          <p:cNvSpPr>
            <a:spLocks noGrp="1"/>
          </p:cNvSpPr>
          <p:nvPr>
            <p:ph idx="1"/>
          </p:nvPr>
        </p:nvSpPr>
        <p:spPr/>
        <p:txBody>
          <a:bodyPr>
            <a:normAutofit/>
          </a:bodyPr>
          <a:lstStyle/>
          <a:p>
            <a:pPr lvl="0"/>
            <a:r>
              <a:rPr lang="en-US" dirty="0"/>
              <a:t>High progress – in each category: EM, HS, and K-12</a:t>
            </a:r>
          </a:p>
          <a:p>
            <a:pPr lvl="1"/>
            <a:r>
              <a:rPr lang="en-US" dirty="0"/>
              <a:t>Rank schools in order of overall school growth &amp; proficiency index</a:t>
            </a:r>
          </a:p>
          <a:p>
            <a:pPr lvl="1"/>
            <a:r>
              <a:rPr lang="en-US" dirty="0"/>
              <a:t>Find the top 10% based on the G&amp;P index that meet the following criteria:</a:t>
            </a:r>
          </a:p>
          <a:p>
            <a:pPr lvl="2"/>
            <a:r>
              <a:rPr lang="en-US" dirty="0"/>
              <a:t>Growth &amp; proficiency index for all students average over 3 consecutive years must be &gt;= 95.0</a:t>
            </a:r>
          </a:p>
          <a:p>
            <a:pPr lvl="2"/>
            <a:r>
              <a:rPr lang="en-US" dirty="0"/>
              <a:t>Growth &amp; proficiency index for each of the 4 primary subgroups (AN/AI, ECD, SWD, and EL) must be &gt;=90.0 in the current year.</a:t>
            </a:r>
          </a:p>
          <a:p>
            <a:pPr lvl="2"/>
            <a:r>
              <a:rPr lang="en-US" dirty="0"/>
              <a:t>Graduation rate must be at least 85% average over the two most recent consecutive years for schools with 12</a:t>
            </a:r>
            <a:r>
              <a:rPr lang="en-US" baseline="30000" dirty="0"/>
              <a:t>th</a:t>
            </a:r>
            <a:r>
              <a:rPr lang="en-US" dirty="0"/>
              <a:t> grade.</a:t>
            </a:r>
          </a:p>
          <a:p>
            <a:pPr marL="0" indent="0">
              <a:buNone/>
            </a:pPr>
            <a:endParaRPr lang="en-US" dirty="0"/>
          </a:p>
        </p:txBody>
      </p:sp>
      <p:sp>
        <p:nvSpPr>
          <p:cNvPr id="4" name="Slide Number Placeholder 3"/>
          <p:cNvSpPr>
            <a:spLocks noGrp="1"/>
          </p:cNvSpPr>
          <p:nvPr>
            <p:ph type="sldNum" sz="quarter" idx="12"/>
          </p:nvPr>
        </p:nvSpPr>
        <p:spPr/>
        <p:txBody>
          <a:bodyPr/>
          <a:lstStyle/>
          <a:p>
            <a:fld id="{08F394ED-C83B-48CE-BD27-1442A7AEAE53}" type="slidenum">
              <a:rPr lang="en-US" smtClean="0"/>
              <a:t>26</a:t>
            </a:fld>
            <a:endParaRPr lang="en-US"/>
          </a:p>
        </p:txBody>
      </p:sp>
    </p:spTree>
    <p:extLst>
      <p:ext uri="{BB962C8B-B14F-4D97-AF65-F5344CB8AC3E}">
        <p14:creationId xmlns:p14="http://schemas.microsoft.com/office/powerpoint/2010/main" val="125288781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Recognition for Reward Schools</a:t>
            </a:r>
            <a:endParaRPr lang="en-US" dirty="0"/>
          </a:p>
        </p:txBody>
      </p:sp>
      <p:sp>
        <p:nvSpPr>
          <p:cNvPr id="3" name="Content Placeholder 2"/>
          <p:cNvSpPr>
            <a:spLocks noGrp="1"/>
          </p:cNvSpPr>
          <p:nvPr>
            <p:ph idx="1"/>
          </p:nvPr>
        </p:nvSpPr>
        <p:spPr/>
        <p:txBody>
          <a:bodyPr/>
          <a:lstStyle/>
          <a:p>
            <a:r>
              <a:rPr lang="en-US" dirty="0" smtClean="0"/>
              <a:t>All reward schools</a:t>
            </a:r>
          </a:p>
          <a:p>
            <a:pPr lvl="1"/>
            <a:r>
              <a:rPr lang="en-US" dirty="0" smtClean="0"/>
              <a:t>Announcement on EED website, through Information Exchange, and press releases</a:t>
            </a:r>
          </a:p>
          <a:p>
            <a:pPr lvl="1"/>
            <a:r>
              <a:rPr lang="en-US" dirty="0" smtClean="0"/>
              <a:t>Letters/certificates from commissioner and/or governor</a:t>
            </a:r>
          </a:p>
          <a:p>
            <a:pPr lvl="1"/>
            <a:r>
              <a:rPr lang="en-US" dirty="0" smtClean="0"/>
              <a:t>Possibly legislative proclamations, special logo to use, recognition at local events</a:t>
            </a:r>
          </a:p>
          <a:p>
            <a:pPr lvl="1"/>
            <a:r>
              <a:rPr lang="en-US" dirty="0" smtClean="0"/>
              <a:t>Encouraged to serve as models or mentors for other schools</a:t>
            </a:r>
            <a:endParaRPr lang="en-US" dirty="0"/>
          </a:p>
        </p:txBody>
      </p:sp>
      <p:sp>
        <p:nvSpPr>
          <p:cNvPr id="4" name="Slide Number Placeholder 3"/>
          <p:cNvSpPr>
            <a:spLocks noGrp="1"/>
          </p:cNvSpPr>
          <p:nvPr>
            <p:ph type="sldNum" sz="quarter" idx="12"/>
          </p:nvPr>
        </p:nvSpPr>
        <p:spPr/>
        <p:txBody>
          <a:bodyPr/>
          <a:lstStyle/>
          <a:p>
            <a:fld id="{08F394ED-C83B-48CE-BD27-1442A7AEAE53}" type="slidenum">
              <a:rPr lang="en-US" smtClean="0"/>
              <a:t>27</a:t>
            </a:fld>
            <a:endParaRPr lang="en-US"/>
          </a:p>
        </p:txBody>
      </p:sp>
    </p:spTree>
    <p:extLst>
      <p:ext uri="{BB962C8B-B14F-4D97-AF65-F5344CB8AC3E}">
        <p14:creationId xmlns:p14="http://schemas.microsoft.com/office/powerpoint/2010/main" val="320257412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Title I Reward Schools</a:t>
            </a:r>
            <a:endParaRPr lang="en-US" dirty="0"/>
          </a:p>
        </p:txBody>
      </p:sp>
      <p:sp>
        <p:nvSpPr>
          <p:cNvPr id="3" name="Content Placeholder 2"/>
          <p:cNvSpPr>
            <a:spLocks noGrp="1"/>
          </p:cNvSpPr>
          <p:nvPr>
            <p:ph idx="1"/>
          </p:nvPr>
        </p:nvSpPr>
        <p:spPr/>
        <p:txBody>
          <a:bodyPr>
            <a:normAutofit/>
          </a:bodyPr>
          <a:lstStyle/>
          <a:p>
            <a:r>
              <a:rPr lang="en-US" dirty="0" smtClean="0"/>
              <a:t>Title I schools with &gt;= 35% poverty may apply for Title I Distinguished Schools program</a:t>
            </a:r>
          </a:p>
          <a:p>
            <a:r>
              <a:rPr lang="en-US" dirty="0" smtClean="0"/>
              <a:t>Winning school in each category receives recognition at National Title I Conference as well as any appropriate state conferences or meetings</a:t>
            </a:r>
          </a:p>
          <a:p>
            <a:pPr lvl="1"/>
            <a:r>
              <a:rPr lang="en-US" dirty="0" smtClean="0"/>
              <a:t>Supported financially to attend national conference (as resources allow to allow)</a:t>
            </a:r>
            <a:endParaRPr lang="en-US" dirty="0"/>
          </a:p>
        </p:txBody>
      </p:sp>
      <p:sp>
        <p:nvSpPr>
          <p:cNvPr id="4" name="Slide Number Placeholder 3"/>
          <p:cNvSpPr>
            <a:spLocks noGrp="1"/>
          </p:cNvSpPr>
          <p:nvPr>
            <p:ph type="sldNum" sz="quarter" idx="12"/>
          </p:nvPr>
        </p:nvSpPr>
        <p:spPr/>
        <p:txBody>
          <a:bodyPr/>
          <a:lstStyle/>
          <a:p>
            <a:fld id="{08F394ED-C83B-48CE-BD27-1442A7AEAE53}" type="slidenum">
              <a:rPr lang="en-US" smtClean="0"/>
              <a:t>28</a:t>
            </a:fld>
            <a:endParaRPr lang="en-US"/>
          </a:p>
        </p:txBody>
      </p:sp>
    </p:spTree>
    <p:extLst>
      <p:ext uri="{BB962C8B-B14F-4D97-AF65-F5344CB8AC3E}">
        <p14:creationId xmlns:p14="http://schemas.microsoft.com/office/powerpoint/2010/main" val="352590751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Lowest Performing Schools</a:t>
            </a:r>
            <a:endParaRPr lang="en-US" dirty="0"/>
          </a:p>
        </p:txBody>
      </p:sp>
      <p:sp>
        <p:nvSpPr>
          <p:cNvPr id="3" name="Content Placeholder 2"/>
          <p:cNvSpPr>
            <a:spLocks noGrp="1"/>
          </p:cNvSpPr>
          <p:nvPr>
            <p:ph idx="1"/>
          </p:nvPr>
        </p:nvSpPr>
        <p:spPr/>
        <p:txBody>
          <a:bodyPr/>
          <a:lstStyle/>
          <a:p>
            <a:r>
              <a:rPr lang="en-US" dirty="0" smtClean="0"/>
              <a:t>State performs desk audit (review of data) of schools with 1- and 2-star ratings</a:t>
            </a:r>
          </a:p>
          <a:p>
            <a:pPr lvl="1"/>
            <a:r>
              <a:rPr lang="en-US" dirty="0" smtClean="0"/>
              <a:t>ASPI score</a:t>
            </a:r>
          </a:p>
          <a:p>
            <a:pPr lvl="1"/>
            <a:r>
              <a:rPr lang="en-US" dirty="0" smtClean="0"/>
              <a:t>Growth &amp; proficiency index for subgroups</a:t>
            </a:r>
          </a:p>
          <a:p>
            <a:pPr lvl="1"/>
            <a:r>
              <a:rPr lang="en-US" dirty="0" smtClean="0"/>
              <a:t>AMO targets</a:t>
            </a:r>
          </a:p>
          <a:p>
            <a:pPr lvl="1"/>
            <a:r>
              <a:rPr lang="en-US" dirty="0" smtClean="0"/>
              <a:t>Graduation rate</a:t>
            </a:r>
          </a:p>
          <a:p>
            <a:r>
              <a:rPr lang="en-US" dirty="0" smtClean="0"/>
              <a:t>State reviews performance of district through levels of schools in district</a:t>
            </a:r>
            <a:endParaRPr lang="en-US" dirty="0"/>
          </a:p>
        </p:txBody>
      </p:sp>
      <p:sp>
        <p:nvSpPr>
          <p:cNvPr id="4" name="Slide Number Placeholder 3"/>
          <p:cNvSpPr>
            <a:spLocks noGrp="1"/>
          </p:cNvSpPr>
          <p:nvPr>
            <p:ph type="sldNum" sz="quarter" idx="12"/>
          </p:nvPr>
        </p:nvSpPr>
        <p:spPr/>
        <p:txBody>
          <a:bodyPr/>
          <a:lstStyle/>
          <a:p>
            <a:fld id="{08F394ED-C83B-48CE-BD27-1442A7AEAE53}" type="slidenum">
              <a:rPr lang="en-US" smtClean="0"/>
              <a:t>29</a:t>
            </a:fld>
            <a:endParaRPr lang="en-US"/>
          </a:p>
        </p:txBody>
      </p:sp>
    </p:spTree>
    <p:extLst>
      <p:ext uri="{BB962C8B-B14F-4D97-AF65-F5344CB8AC3E}">
        <p14:creationId xmlns:p14="http://schemas.microsoft.com/office/powerpoint/2010/main" val="305534845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Alaska School Performance Index</a:t>
            </a:r>
            <a:endParaRPr lang="en-US" dirty="0"/>
          </a:p>
        </p:txBody>
      </p:sp>
      <p:sp>
        <p:nvSpPr>
          <p:cNvPr id="3" name="Content Placeholder 2"/>
          <p:cNvSpPr>
            <a:spLocks noGrp="1"/>
          </p:cNvSpPr>
          <p:nvPr>
            <p:ph idx="1"/>
          </p:nvPr>
        </p:nvSpPr>
        <p:spPr/>
        <p:txBody>
          <a:bodyPr>
            <a:normAutofit/>
          </a:bodyPr>
          <a:lstStyle/>
          <a:p>
            <a:r>
              <a:rPr lang="en-US" dirty="0" smtClean="0"/>
              <a:t>ASPI is rating system for overall performance for all schools</a:t>
            </a:r>
          </a:p>
          <a:p>
            <a:r>
              <a:rPr lang="en-US" dirty="0" smtClean="0"/>
              <a:t>Includes college and career ready indicators, with each indicator weighted in the </a:t>
            </a:r>
            <a:r>
              <a:rPr lang="en-US" dirty="0"/>
              <a:t>overall </a:t>
            </a:r>
            <a:r>
              <a:rPr lang="en-US" dirty="0" smtClean="0"/>
              <a:t>score</a:t>
            </a:r>
          </a:p>
          <a:p>
            <a:r>
              <a:rPr lang="en-US" dirty="0" smtClean="0"/>
              <a:t>Based </a:t>
            </a:r>
            <a:r>
              <a:rPr lang="en-US" dirty="0"/>
              <a:t>on 100 point scale</a:t>
            </a:r>
          </a:p>
          <a:p>
            <a:r>
              <a:rPr lang="en-US" dirty="0" smtClean="0"/>
              <a:t>Indicators for grades K-8 and grades 9-12</a:t>
            </a:r>
          </a:p>
          <a:p>
            <a:r>
              <a:rPr lang="en-US" dirty="0" smtClean="0"/>
              <a:t>Schools with students that cross both grade spans (including K-12) have indicators for each grade span, weighted by % of students in school in each grade span</a:t>
            </a:r>
          </a:p>
          <a:p>
            <a:r>
              <a:rPr lang="en-US" dirty="0" smtClean="0"/>
              <a:t>School receives rating from 1-star to 5-stars (highest)</a:t>
            </a:r>
          </a:p>
        </p:txBody>
      </p:sp>
      <p:sp>
        <p:nvSpPr>
          <p:cNvPr id="4" name="Slide Number Placeholder 3"/>
          <p:cNvSpPr>
            <a:spLocks noGrp="1"/>
          </p:cNvSpPr>
          <p:nvPr>
            <p:ph type="sldNum" sz="quarter" idx="12"/>
          </p:nvPr>
        </p:nvSpPr>
        <p:spPr/>
        <p:txBody>
          <a:bodyPr/>
          <a:lstStyle/>
          <a:p>
            <a:fld id="{08F394ED-C83B-48CE-BD27-1442A7AEAE53}" type="slidenum">
              <a:rPr lang="en-US" smtClean="0"/>
              <a:t>3</a:t>
            </a:fld>
            <a:endParaRPr lang="en-US"/>
          </a:p>
        </p:txBody>
      </p:sp>
    </p:spTree>
    <p:extLst>
      <p:ext uri="{BB962C8B-B14F-4D97-AF65-F5344CB8AC3E}">
        <p14:creationId xmlns:p14="http://schemas.microsoft.com/office/powerpoint/2010/main" val="113679021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Consult with districts</a:t>
            </a:r>
            <a:endParaRPr lang="en-US" dirty="0"/>
          </a:p>
        </p:txBody>
      </p:sp>
      <p:sp>
        <p:nvSpPr>
          <p:cNvPr id="3" name="Content Placeholder 2"/>
          <p:cNvSpPr>
            <a:spLocks noGrp="1"/>
          </p:cNvSpPr>
          <p:nvPr>
            <p:ph idx="1"/>
          </p:nvPr>
        </p:nvSpPr>
        <p:spPr/>
        <p:txBody>
          <a:bodyPr>
            <a:normAutofit/>
          </a:bodyPr>
          <a:lstStyle/>
          <a:p>
            <a:pPr lvl="0"/>
            <a:r>
              <a:rPr lang="en-US" dirty="0" smtClean="0"/>
              <a:t>EED SSOS team leadership consults with district superintendent and key staff</a:t>
            </a:r>
          </a:p>
          <a:p>
            <a:pPr lvl="0"/>
            <a:r>
              <a:rPr lang="en-US" dirty="0" smtClean="0"/>
              <a:t>Review levels of implementation of six domains of Alaska’s Effective Schools Framework</a:t>
            </a:r>
          </a:p>
          <a:p>
            <a:pPr lvl="0"/>
            <a:r>
              <a:rPr lang="en-US" dirty="0" smtClean="0"/>
              <a:t>Consideration of previous school progress, improvement initiatives, intervention, etc.</a:t>
            </a:r>
          </a:p>
          <a:p>
            <a:pPr lvl="0"/>
            <a:r>
              <a:rPr lang="en-US" dirty="0" smtClean="0"/>
              <a:t>Based on consultation, EED determines level of support &amp; interventions needed in 1- and 2-star schools and districts with 1- and 2-star schools</a:t>
            </a:r>
          </a:p>
          <a:p>
            <a:pPr lvl="0"/>
            <a:endParaRPr lang="en-US" dirty="0" smtClean="0"/>
          </a:p>
        </p:txBody>
      </p:sp>
      <p:sp>
        <p:nvSpPr>
          <p:cNvPr id="4" name="Slide Number Placeholder 3"/>
          <p:cNvSpPr>
            <a:spLocks noGrp="1"/>
          </p:cNvSpPr>
          <p:nvPr>
            <p:ph type="sldNum" sz="quarter" idx="12"/>
          </p:nvPr>
        </p:nvSpPr>
        <p:spPr/>
        <p:txBody>
          <a:bodyPr/>
          <a:lstStyle/>
          <a:p>
            <a:fld id="{08F394ED-C83B-48CE-BD27-1442A7AEAE53}" type="slidenum">
              <a:rPr lang="en-US" smtClean="0"/>
              <a:t>30</a:t>
            </a:fld>
            <a:endParaRPr lang="en-US"/>
          </a:p>
        </p:txBody>
      </p:sp>
    </p:spTree>
    <p:extLst>
      <p:ext uri="{BB962C8B-B14F-4D97-AF65-F5344CB8AC3E}">
        <p14:creationId xmlns:p14="http://schemas.microsoft.com/office/powerpoint/2010/main" val="133080709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Title I Priority Schools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Lowest performing 5% of Title I schools </a:t>
            </a:r>
          </a:p>
          <a:p>
            <a:r>
              <a:rPr lang="en-US" dirty="0"/>
              <a:t>1</a:t>
            </a:r>
            <a:r>
              <a:rPr lang="en-US" dirty="0" smtClean="0"/>
              <a:t>4 Title I schools selected </a:t>
            </a:r>
            <a:r>
              <a:rPr lang="en-US" dirty="0"/>
              <a:t>from 1-star schools – based on lowest ASPI scores &amp; factors including:</a:t>
            </a:r>
          </a:p>
          <a:p>
            <a:pPr lvl="1"/>
            <a:r>
              <a:rPr lang="en-US" dirty="0"/>
              <a:t>SBA proficiency rates in all-students group &amp; 4 primary subgroups over 3 years</a:t>
            </a:r>
          </a:p>
          <a:p>
            <a:pPr lvl="1"/>
            <a:r>
              <a:rPr lang="en-US" dirty="0"/>
              <a:t>Growth &amp; proficiency index scores averaged over 3 years</a:t>
            </a:r>
          </a:p>
          <a:p>
            <a:pPr lvl="1"/>
            <a:r>
              <a:rPr lang="en-US" dirty="0"/>
              <a:t>Graduation rates of 60% over three consecutive years</a:t>
            </a:r>
          </a:p>
          <a:p>
            <a:pPr lvl="1"/>
            <a:r>
              <a:rPr lang="en-US" dirty="0"/>
              <a:t>SIG status</a:t>
            </a:r>
          </a:p>
          <a:p>
            <a:pPr lvl="1"/>
            <a:r>
              <a:rPr lang="en-US" dirty="0"/>
              <a:t>Size &amp; characteristics</a:t>
            </a:r>
          </a:p>
          <a:p>
            <a:pPr lvl="1"/>
            <a:r>
              <a:rPr lang="en-US" dirty="0"/>
              <a:t>SSOS desk audit and conversations with district</a:t>
            </a:r>
          </a:p>
          <a:p>
            <a:pPr lvl="1"/>
            <a:r>
              <a:rPr lang="en-US" dirty="0"/>
              <a:t>Number of other 1- and 2-star schools in the same district</a:t>
            </a:r>
          </a:p>
          <a:p>
            <a:r>
              <a:rPr lang="en-US" dirty="0" smtClean="0"/>
              <a:t>Must implement, for at least 3 years, meaningful interventions aligned with turnaround principles</a:t>
            </a:r>
          </a:p>
          <a:p>
            <a:r>
              <a:rPr lang="en-US" dirty="0" smtClean="0"/>
              <a:t>Turnaround principles will be aligned with the 6 domains of Alaska’s Effective Schools Framework</a:t>
            </a:r>
            <a:r>
              <a:rPr lang="en-US" dirty="0"/>
              <a:t/>
            </a:r>
            <a:br>
              <a:rPr lang="en-US" dirty="0"/>
            </a:br>
            <a:endParaRPr lang="en-US" dirty="0"/>
          </a:p>
        </p:txBody>
      </p:sp>
      <p:sp>
        <p:nvSpPr>
          <p:cNvPr id="4" name="Slide Number Placeholder 3"/>
          <p:cNvSpPr>
            <a:spLocks noGrp="1"/>
          </p:cNvSpPr>
          <p:nvPr>
            <p:ph type="sldNum" sz="quarter" idx="12"/>
          </p:nvPr>
        </p:nvSpPr>
        <p:spPr/>
        <p:txBody>
          <a:bodyPr/>
          <a:lstStyle/>
          <a:p>
            <a:fld id="{08F394ED-C83B-48CE-BD27-1442A7AEAE53}" type="slidenum">
              <a:rPr lang="en-US" smtClean="0"/>
              <a:t>31</a:t>
            </a:fld>
            <a:endParaRPr lang="en-US"/>
          </a:p>
        </p:txBody>
      </p:sp>
    </p:spTree>
    <p:extLst>
      <p:ext uri="{BB962C8B-B14F-4D97-AF65-F5344CB8AC3E}">
        <p14:creationId xmlns:p14="http://schemas.microsoft.com/office/powerpoint/2010/main" val="267626201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Turnaround Principles</a:t>
            </a:r>
            <a:endParaRPr lang="en-US" dirty="0"/>
          </a:p>
        </p:txBody>
      </p:sp>
      <p:sp>
        <p:nvSpPr>
          <p:cNvPr id="3" name="Content Placeholder 2"/>
          <p:cNvSpPr>
            <a:spLocks noGrp="1"/>
          </p:cNvSpPr>
          <p:nvPr>
            <p:ph idx="1"/>
          </p:nvPr>
        </p:nvSpPr>
        <p:spPr/>
        <p:txBody>
          <a:bodyPr>
            <a:normAutofit lnSpcReduction="10000"/>
          </a:bodyPr>
          <a:lstStyle/>
          <a:p>
            <a:r>
              <a:rPr lang="en-US" dirty="0" smtClean="0"/>
              <a:t>Ensure </a:t>
            </a:r>
            <a:r>
              <a:rPr lang="en-US" b="1" dirty="0" smtClean="0"/>
              <a:t>strong leadership </a:t>
            </a:r>
            <a:r>
              <a:rPr lang="en-US" dirty="0" smtClean="0"/>
              <a:t>by replacing </a:t>
            </a:r>
            <a:r>
              <a:rPr lang="en-US" dirty="0"/>
              <a:t>the principal or demonstrate principal effectiveness; </a:t>
            </a:r>
          </a:p>
          <a:p>
            <a:r>
              <a:rPr lang="en-US" dirty="0" smtClean="0"/>
              <a:t>ensure </a:t>
            </a:r>
            <a:r>
              <a:rPr lang="en-US" b="1" dirty="0"/>
              <a:t>effective teachers </a:t>
            </a:r>
            <a:r>
              <a:rPr lang="en-US" dirty="0"/>
              <a:t>by reviewing quality of staff and retaining those determined to be effective and providing professional development; </a:t>
            </a:r>
          </a:p>
          <a:p>
            <a:r>
              <a:rPr lang="en-US" dirty="0" smtClean="0"/>
              <a:t>Redesign school day, week or year to provide </a:t>
            </a:r>
            <a:r>
              <a:rPr lang="en-US" b="1" dirty="0"/>
              <a:t>additional time </a:t>
            </a:r>
            <a:r>
              <a:rPr lang="en-US" b="1" dirty="0" smtClean="0"/>
              <a:t>for </a:t>
            </a:r>
            <a:r>
              <a:rPr lang="en-US" b="1" dirty="0"/>
              <a:t>student </a:t>
            </a:r>
            <a:r>
              <a:rPr lang="en-US" b="1" dirty="0" smtClean="0"/>
              <a:t>learning and </a:t>
            </a:r>
            <a:r>
              <a:rPr lang="en-US" b="1" dirty="0"/>
              <a:t>teacher </a:t>
            </a:r>
            <a:r>
              <a:rPr lang="en-US" b="1" dirty="0" smtClean="0"/>
              <a:t>collaboration</a:t>
            </a:r>
            <a:r>
              <a:rPr lang="en-US" dirty="0" smtClean="0"/>
              <a:t>; </a:t>
            </a:r>
            <a:endParaRPr lang="en-US" dirty="0"/>
          </a:p>
          <a:p>
            <a:r>
              <a:rPr lang="en-US" dirty="0" smtClean="0"/>
              <a:t>ensure </a:t>
            </a:r>
            <a:r>
              <a:rPr lang="en-US" dirty="0"/>
              <a:t>research-based and aligned </a:t>
            </a:r>
            <a:r>
              <a:rPr lang="en-US" b="1" dirty="0"/>
              <a:t>instructional programs</a:t>
            </a:r>
            <a:r>
              <a:rPr lang="en-US" dirty="0"/>
              <a:t>; </a:t>
            </a:r>
          </a:p>
          <a:p>
            <a:r>
              <a:rPr lang="en-US" dirty="0" smtClean="0"/>
              <a:t>use </a:t>
            </a:r>
            <a:r>
              <a:rPr lang="en-US" dirty="0"/>
              <a:t>student </a:t>
            </a:r>
            <a:r>
              <a:rPr lang="en-US" b="1" dirty="0"/>
              <a:t>data to inform instruction</a:t>
            </a:r>
            <a:r>
              <a:rPr lang="en-US" dirty="0"/>
              <a:t>; </a:t>
            </a:r>
          </a:p>
          <a:p>
            <a:r>
              <a:rPr lang="en-US" dirty="0" smtClean="0"/>
              <a:t>establish </a:t>
            </a:r>
            <a:r>
              <a:rPr lang="en-US" b="1" dirty="0"/>
              <a:t>positive school environment</a:t>
            </a:r>
            <a:r>
              <a:rPr lang="en-US" dirty="0"/>
              <a:t>; and </a:t>
            </a:r>
          </a:p>
          <a:p>
            <a:r>
              <a:rPr lang="en-US" dirty="0" smtClean="0"/>
              <a:t>provide </a:t>
            </a:r>
            <a:r>
              <a:rPr lang="en-US" dirty="0"/>
              <a:t>mechanisms for </a:t>
            </a:r>
            <a:r>
              <a:rPr lang="en-US" b="1" dirty="0"/>
              <a:t>family and community engagement</a:t>
            </a:r>
            <a:r>
              <a:rPr lang="en-US" dirty="0"/>
              <a:t> </a:t>
            </a:r>
          </a:p>
          <a:p>
            <a:endParaRPr lang="en-US" dirty="0"/>
          </a:p>
        </p:txBody>
      </p:sp>
      <p:sp>
        <p:nvSpPr>
          <p:cNvPr id="4" name="Slide Number Placeholder 3"/>
          <p:cNvSpPr>
            <a:spLocks noGrp="1"/>
          </p:cNvSpPr>
          <p:nvPr>
            <p:ph type="sldNum" sz="quarter" idx="12"/>
          </p:nvPr>
        </p:nvSpPr>
        <p:spPr/>
        <p:txBody>
          <a:bodyPr/>
          <a:lstStyle/>
          <a:p>
            <a:fld id="{08F394ED-C83B-48CE-BD27-1442A7AEAE53}" type="slidenum">
              <a:rPr lang="en-US" smtClean="0"/>
              <a:t>32</a:t>
            </a:fld>
            <a:endParaRPr lang="en-US"/>
          </a:p>
        </p:txBody>
      </p:sp>
    </p:spTree>
    <p:extLst>
      <p:ext uri="{BB962C8B-B14F-4D97-AF65-F5344CB8AC3E}">
        <p14:creationId xmlns:p14="http://schemas.microsoft.com/office/powerpoint/2010/main" val="59236841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Consequences &amp; Supports for</a:t>
            </a:r>
            <a:br>
              <a:rPr lang="en-US" dirty="0" smtClean="0"/>
            </a:br>
            <a:r>
              <a:rPr lang="en-US" dirty="0" smtClean="0"/>
              <a:t>Priority Schools</a:t>
            </a:r>
            <a:endParaRPr lang="en-US" dirty="0"/>
          </a:p>
        </p:txBody>
      </p:sp>
      <p:sp>
        <p:nvSpPr>
          <p:cNvPr id="3" name="Content Placeholder 2"/>
          <p:cNvSpPr>
            <a:spLocks noGrp="1"/>
          </p:cNvSpPr>
          <p:nvPr>
            <p:ph idx="1"/>
          </p:nvPr>
        </p:nvSpPr>
        <p:spPr/>
        <p:txBody>
          <a:bodyPr>
            <a:normAutofit/>
          </a:bodyPr>
          <a:lstStyle/>
          <a:p>
            <a:r>
              <a:rPr lang="en-US" dirty="0" smtClean="0"/>
              <a:t>Use AK STEPP for comprehensive turnaround plan aligned with 6 domains of AK Effective Schools Framework</a:t>
            </a:r>
          </a:p>
          <a:p>
            <a:r>
              <a:rPr lang="en-US" dirty="0" smtClean="0"/>
              <a:t>Intensive level of support/intervention from SSOS</a:t>
            </a:r>
          </a:p>
          <a:p>
            <a:r>
              <a:rPr lang="en-US" dirty="0" smtClean="0"/>
              <a:t>On-site coach (1 week per month)</a:t>
            </a:r>
          </a:p>
          <a:p>
            <a:r>
              <a:rPr lang="en-US" dirty="0" smtClean="0"/>
              <a:t>Participation in initiatives such as Leadership Academy, Curriculum Alignment Institutes, Principal and Teacher Mentoring</a:t>
            </a:r>
          </a:p>
          <a:p>
            <a:r>
              <a:rPr lang="en-US" dirty="0" smtClean="0"/>
              <a:t>Funding through SIG 1003g funds, School Improvement 1003a, and 20% Title I allocation in lieu of SES/Choice</a:t>
            </a:r>
          </a:p>
          <a:p>
            <a:pPr lvl="1"/>
            <a:endParaRPr lang="en-US" dirty="0"/>
          </a:p>
        </p:txBody>
      </p:sp>
      <p:sp>
        <p:nvSpPr>
          <p:cNvPr id="4" name="Slide Number Placeholder 3"/>
          <p:cNvSpPr>
            <a:spLocks noGrp="1"/>
          </p:cNvSpPr>
          <p:nvPr>
            <p:ph type="sldNum" sz="quarter" idx="12"/>
          </p:nvPr>
        </p:nvSpPr>
        <p:spPr/>
        <p:txBody>
          <a:bodyPr/>
          <a:lstStyle/>
          <a:p>
            <a:fld id="{08F394ED-C83B-48CE-BD27-1442A7AEAE53}" type="slidenum">
              <a:rPr lang="en-US" smtClean="0"/>
              <a:t>33</a:t>
            </a:fld>
            <a:endParaRPr lang="en-US"/>
          </a:p>
        </p:txBody>
      </p:sp>
    </p:spTree>
    <p:extLst>
      <p:ext uri="{BB962C8B-B14F-4D97-AF65-F5344CB8AC3E}">
        <p14:creationId xmlns:p14="http://schemas.microsoft.com/office/powerpoint/2010/main" val="254160768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Exiting Priority Status</a:t>
            </a:r>
            <a:endParaRPr lang="en-US" dirty="0"/>
          </a:p>
        </p:txBody>
      </p:sp>
      <p:sp>
        <p:nvSpPr>
          <p:cNvPr id="3" name="Content Placeholder 2"/>
          <p:cNvSpPr>
            <a:spLocks noGrp="1"/>
          </p:cNvSpPr>
          <p:nvPr>
            <p:ph idx="1"/>
          </p:nvPr>
        </p:nvSpPr>
        <p:spPr/>
        <p:txBody>
          <a:bodyPr/>
          <a:lstStyle/>
          <a:p>
            <a:r>
              <a:rPr lang="en-US" dirty="0" smtClean="0"/>
              <a:t>Requirements to exit: </a:t>
            </a:r>
          </a:p>
          <a:p>
            <a:pPr lvl="1"/>
            <a:r>
              <a:rPr lang="en-US" dirty="0" smtClean="0"/>
              <a:t>Improve at least 6 points on ASPI index at the end of 3 years</a:t>
            </a:r>
          </a:p>
          <a:p>
            <a:pPr lvl="1"/>
            <a:r>
              <a:rPr lang="en-US" dirty="0" smtClean="0"/>
              <a:t>Have G&amp;P index of at least 90 for all students and each primary subgroup</a:t>
            </a:r>
          </a:p>
          <a:p>
            <a:r>
              <a:rPr lang="en-US" dirty="0" smtClean="0"/>
              <a:t>If not meet exit criteria after 3 years:</a:t>
            </a:r>
          </a:p>
          <a:p>
            <a:pPr lvl="1"/>
            <a:r>
              <a:rPr lang="en-US" dirty="0" smtClean="0"/>
              <a:t>Continue in priority status</a:t>
            </a:r>
          </a:p>
          <a:p>
            <a:pPr lvl="1"/>
            <a:r>
              <a:rPr lang="en-US" dirty="0" smtClean="0"/>
              <a:t>Increased oversight &amp; intervention by EED</a:t>
            </a:r>
            <a:endParaRPr lang="en-US" dirty="0"/>
          </a:p>
        </p:txBody>
      </p:sp>
      <p:sp>
        <p:nvSpPr>
          <p:cNvPr id="4" name="Slide Number Placeholder 3"/>
          <p:cNvSpPr>
            <a:spLocks noGrp="1"/>
          </p:cNvSpPr>
          <p:nvPr>
            <p:ph type="sldNum" sz="quarter" idx="12"/>
          </p:nvPr>
        </p:nvSpPr>
        <p:spPr/>
        <p:txBody>
          <a:bodyPr/>
          <a:lstStyle/>
          <a:p>
            <a:fld id="{08F394ED-C83B-48CE-BD27-1442A7AEAE53}" type="slidenum">
              <a:rPr lang="en-US" smtClean="0"/>
              <a:t>34</a:t>
            </a:fld>
            <a:endParaRPr lang="en-US"/>
          </a:p>
        </p:txBody>
      </p:sp>
    </p:spTree>
    <p:extLst>
      <p:ext uri="{BB962C8B-B14F-4D97-AF65-F5344CB8AC3E}">
        <p14:creationId xmlns:p14="http://schemas.microsoft.com/office/powerpoint/2010/main" val="387801602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Title I Focus Schools</a:t>
            </a:r>
            <a:endParaRPr lang="en-US" dirty="0"/>
          </a:p>
        </p:txBody>
      </p:sp>
      <p:sp>
        <p:nvSpPr>
          <p:cNvPr id="3" name="Content Placeholder 2"/>
          <p:cNvSpPr>
            <a:spLocks noGrp="1"/>
          </p:cNvSpPr>
          <p:nvPr>
            <p:ph idx="1"/>
          </p:nvPr>
        </p:nvSpPr>
        <p:spPr/>
        <p:txBody>
          <a:bodyPr>
            <a:normAutofit/>
          </a:bodyPr>
          <a:lstStyle/>
          <a:p>
            <a:r>
              <a:rPr lang="en-US" dirty="0" smtClean="0"/>
              <a:t>10% of Title I schools with low performance or achievement gaps within the school or between the school and the state 28 schools</a:t>
            </a:r>
          </a:p>
          <a:p>
            <a:r>
              <a:rPr lang="en-US" dirty="0"/>
              <a:t>After the identification of the Title I priority schools, from the remaining list of Title I schools with a 1-star or 2-star </a:t>
            </a:r>
            <a:r>
              <a:rPr lang="en-US" dirty="0" smtClean="0"/>
              <a:t>rating, </a:t>
            </a:r>
            <a:r>
              <a:rPr lang="en-US" dirty="0"/>
              <a:t>sort all schools from least to greatest ASPI score. </a:t>
            </a:r>
            <a:endParaRPr lang="en-US" dirty="0" smtClean="0"/>
          </a:p>
          <a:p>
            <a:r>
              <a:rPr lang="en-US" dirty="0" smtClean="0"/>
              <a:t>Include </a:t>
            </a:r>
            <a:r>
              <a:rPr lang="en-US" dirty="0"/>
              <a:t>the remaining 1-star schools not selected as priority schools, and include as many 2-star schools in rank order from least to greatest ASPI score to determine remaining focus schools</a:t>
            </a:r>
          </a:p>
          <a:p>
            <a:endParaRPr lang="en-US" dirty="0"/>
          </a:p>
        </p:txBody>
      </p:sp>
      <p:sp>
        <p:nvSpPr>
          <p:cNvPr id="4" name="Slide Number Placeholder 3"/>
          <p:cNvSpPr>
            <a:spLocks noGrp="1"/>
          </p:cNvSpPr>
          <p:nvPr>
            <p:ph type="sldNum" sz="quarter" idx="12"/>
          </p:nvPr>
        </p:nvSpPr>
        <p:spPr/>
        <p:txBody>
          <a:bodyPr/>
          <a:lstStyle/>
          <a:p>
            <a:fld id="{08F394ED-C83B-48CE-BD27-1442A7AEAE53}" type="slidenum">
              <a:rPr lang="en-US" smtClean="0"/>
              <a:t>35</a:t>
            </a:fld>
            <a:endParaRPr lang="en-US"/>
          </a:p>
        </p:txBody>
      </p:sp>
    </p:spTree>
    <p:extLst>
      <p:ext uri="{BB962C8B-B14F-4D97-AF65-F5344CB8AC3E}">
        <p14:creationId xmlns:p14="http://schemas.microsoft.com/office/powerpoint/2010/main" val="91898242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Consequences &amp; Supports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Focus Schools have targeted level of support from SSOS</a:t>
            </a:r>
          </a:p>
          <a:p>
            <a:r>
              <a:rPr lang="en-US" dirty="0" smtClean="0"/>
              <a:t>Use </a:t>
            </a:r>
            <a:r>
              <a:rPr lang="en-US" dirty="0"/>
              <a:t>of AK STEPP for plan of improvement for focusing on specific subgroups of concern and for specific indicators including curriculum, instruction, assessment, and professional development.</a:t>
            </a:r>
          </a:p>
          <a:p>
            <a:r>
              <a:rPr lang="en-US" dirty="0"/>
              <a:t>Make school improvement funds available from Title IA, 1003(a).</a:t>
            </a:r>
          </a:p>
          <a:p>
            <a:r>
              <a:rPr lang="en-US" dirty="0"/>
              <a:t>Require district to use up to 20% as a district set-aside from its Title I allocation to serve focus schools (in lieu of the set-aside required for SES and school choice).</a:t>
            </a:r>
          </a:p>
          <a:p>
            <a:r>
              <a:rPr lang="en-US" dirty="0"/>
              <a:t>Make content support available from SSOS content program managers.</a:t>
            </a:r>
          </a:p>
          <a:p>
            <a:r>
              <a:rPr lang="en-US" dirty="0"/>
              <a:t>Provide support for ELL or SWD student subgroups through additional resources and professional development through contracts with external partners for specific areas of need.</a:t>
            </a:r>
          </a:p>
        </p:txBody>
      </p:sp>
      <p:sp>
        <p:nvSpPr>
          <p:cNvPr id="4" name="Slide Number Placeholder 3"/>
          <p:cNvSpPr>
            <a:spLocks noGrp="1"/>
          </p:cNvSpPr>
          <p:nvPr>
            <p:ph type="sldNum" sz="quarter" idx="12"/>
          </p:nvPr>
        </p:nvSpPr>
        <p:spPr/>
        <p:txBody>
          <a:bodyPr/>
          <a:lstStyle/>
          <a:p>
            <a:fld id="{08F394ED-C83B-48CE-BD27-1442A7AEAE53}" type="slidenum">
              <a:rPr lang="en-US" smtClean="0"/>
              <a:t>36</a:t>
            </a:fld>
            <a:endParaRPr lang="en-US"/>
          </a:p>
        </p:txBody>
      </p:sp>
    </p:spTree>
    <p:extLst>
      <p:ext uri="{BB962C8B-B14F-4D97-AF65-F5344CB8AC3E}">
        <p14:creationId xmlns:p14="http://schemas.microsoft.com/office/powerpoint/2010/main" val="113992348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Exiting Focus Status</a:t>
            </a:r>
            <a:endParaRPr lang="en-US" dirty="0"/>
          </a:p>
        </p:txBody>
      </p:sp>
      <p:sp>
        <p:nvSpPr>
          <p:cNvPr id="3" name="Content Placeholder 2"/>
          <p:cNvSpPr>
            <a:spLocks noGrp="1"/>
          </p:cNvSpPr>
          <p:nvPr>
            <p:ph idx="1"/>
          </p:nvPr>
        </p:nvSpPr>
        <p:spPr/>
        <p:txBody>
          <a:bodyPr>
            <a:normAutofit/>
          </a:bodyPr>
          <a:lstStyle/>
          <a:p>
            <a:pPr marL="342900" lvl="1" indent="-342900">
              <a:buFont typeface="Arial" pitchFamily="34" charset="0"/>
              <a:buChar char="•"/>
            </a:pPr>
            <a:r>
              <a:rPr lang="en-US" sz="2400" dirty="0"/>
              <a:t>A focus school must implement interventions </a:t>
            </a:r>
            <a:r>
              <a:rPr lang="en-US" sz="2400" dirty="0" smtClean="0"/>
              <a:t>for a minimum of 2 years and until </a:t>
            </a:r>
            <a:r>
              <a:rPr lang="en-US" sz="2400" dirty="0"/>
              <a:t>the school has met the exit criteria. </a:t>
            </a:r>
          </a:p>
          <a:p>
            <a:r>
              <a:rPr lang="en-US" dirty="0"/>
              <a:t>Requirements to exit: </a:t>
            </a:r>
          </a:p>
          <a:p>
            <a:pPr lvl="1"/>
            <a:r>
              <a:rPr lang="en-US" dirty="0"/>
              <a:t>Improve at least </a:t>
            </a:r>
            <a:r>
              <a:rPr lang="en-US" dirty="0" smtClean="0"/>
              <a:t>5 </a:t>
            </a:r>
            <a:r>
              <a:rPr lang="en-US" dirty="0"/>
              <a:t>points </a:t>
            </a:r>
            <a:r>
              <a:rPr lang="en-US" dirty="0" smtClean="0"/>
              <a:t>on the growth and proficiency index (based on the average of three consecutive years) in the all students group and in any specific subgroups in which the school was identified as a focus school. </a:t>
            </a:r>
          </a:p>
          <a:p>
            <a:pPr lvl="1"/>
            <a:r>
              <a:rPr lang="en-US" dirty="0" smtClean="0"/>
              <a:t>Graduation rate must improve to greater than 60% (average of three consecutive most recent school years)</a:t>
            </a:r>
            <a:endParaRPr lang="en-US" dirty="0"/>
          </a:p>
          <a:p>
            <a:endParaRPr lang="en-US" dirty="0"/>
          </a:p>
        </p:txBody>
      </p:sp>
      <p:sp>
        <p:nvSpPr>
          <p:cNvPr id="4" name="Slide Number Placeholder 3"/>
          <p:cNvSpPr>
            <a:spLocks noGrp="1"/>
          </p:cNvSpPr>
          <p:nvPr>
            <p:ph type="sldNum" sz="quarter" idx="12"/>
          </p:nvPr>
        </p:nvSpPr>
        <p:spPr/>
        <p:txBody>
          <a:bodyPr/>
          <a:lstStyle/>
          <a:p>
            <a:fld id="{08F394ED-C83B-48CE-BD27-1442A7AEAE53}" type="slidenum">
              <a:rPr lang="en-US" smtClean="0"/>
              <a:t>37</a:t>
            </a:fld>
            <a:endParaRPr lang="en-US"/>
          </a:p>
        </p:txBody>
      </p:sp>
    </p:spTree>
    <p:extLst>
      <p:ext uri="{BB962C8B-B14F-4D97-AF65-F5344CB8AC3E}">
        <p14:creationId xmlns:p14="http://schemas.microsoft.com/office/powerpoint/2010/main" val="1725621000"/>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NCLB Provisions Waived</a:t>
            </a:r>
            <a:endParaRPr lang="en-US" dirty="0"/>
          </a:p>
        </p:txBody>
      </p:sp>
      <p:sp>
        <p:nvSpPr>
          <p:cNvPr id="3" name="Content Placeholder 2"/>
          <p:cNvSpPr>
            <a:spLocks noGrp="1"/>
          </p:cNvSpPr>
          <p:nvPr>
            <p:ph idx="1"/>
          </p:nvPr>
        </p:nvSpPr>
        <p:spPr/>
        <p:txBody>
          <a:bodyPr>
            <a:normAutofit/>
          </a:bodyPr>
          <a:lstStyle/>
          <a:p>
            <a:pPr lvl="0"/>
            <a:r>
              <a:rPr lang="en-US" dirty="0" smtClean="0"/>
              <a:t>If Alaska’s proposal is approved, the following provisions of the current law will be waived:</a:t>
            </a:r>
          </a:p>
          <a:p>
            <a:pPr lvl="1"/>
            <a:r>
              <a:rPr lang="en-US" dirty="0" smtClean="0"/>
              <a:t>Alaska </a:t>
            </a:r>
            <a:r>
              <a:rPr lang="en-US" dirty="0"/>
              <a:t>will not report whether schools have made adequate yearly progress (AYP). </a:t>
            </a:r>
          </a:p>
          <a:p>
            <a:pPr lvl="1"/>
            <a:r>
              <a:rPr lang="en-US" dirty="0"/>
              <a:t>Alaska will not identify schools </a:t>
            </a:r>
            <a:r>
              <a:rPr lang="en-US" dirty="0" smtClean="0"/>
              <a:t>under </a:t>
            </a:r>
            <a:r>
              <a:rPr lang="en-US" dirty="0"/>
              <a:t>the current labels of improvement, corrective action, or restructuring</a:t>
            </a:r>
            <a:r>
              <a:rPr lang="en-US" dirty="0" smtClean="0"/>
              <a:t>. </a:t>
            </a:r>
          </a:p>
          <a:p>
            <a:pPr lvl="1"/>
            <a:r>
              <a:rPr lang="en-US" dirty="0" smtClean="0"/>
              <a:t>Alaska will not identify districts for improvement or corrective action.</a:t>
            </a:r>
            <a:endParaRPr lang="en-US" dirty="0"/>
          </a:p>
          <a:p>
            <a:pPr lvl="1"/>
            <a:r>
              <a:rPr lang="en-US" dirty="0"/>
              <a:t>Alaska will no longer require the consequences in the current law for schools in improvement, corrective action or restructuring.</a:t>
            </a:r>
          </a:p>
          <a:p>
            <a:pPr lvl="1"/>
            <a:r>
              <a:rPr lang="en-US" dirty="0"/>
              <a:t>Alaska will no longer require schools to offer public school choice or supplemental educational services (SES) in schools identified for improvement. Districts may offer these options to parents if desired. </a:t>
            </a:r>
          </a:p>
          <a:p>
            <a:endParaRPr lang="en-US" dirty="0"/>
          </a:p>
        </p:txBody>
      </p:sp>
      <p:sp>
        <p:nvSpPr>
          <p:cNvPr id="4" name="Slide Number Placeholder 3"/>
          <p:cNvSpPr>
            <a:spLocks noGrp="1"/>
          </p:cNvSpPr>
          <p:nvPr>
            <p:ph type="sldNum" sz="quarter" idx="12"/>
          </p:nvPr>
        </p:nvSpPr>
        <p:spPr/>
        <p:txBody>
          <a:bodyPr/>
          <a:lstStyle/>
          <a:p>
            <a:fld id="{08F394ED-C83B-48CE-BD27-1442A7AEAE53}" type="slidenum">
              <a:rPr lang="en-US" smtClean="0"/>
              <a:t>38</a:t>
            </a:fld>
            <a:endParaRPr lang="en-US"/>
          </a:p>
        </p:txBody>
      </p:sp>
    </p:spTree>
    <p:extLst>
      <p:ext uri="{BB962C8B-B14F-4D97-AF65-F5344CB8AC3E}">
        <p14:creationId xmlns:p14="http://schemas.microsoft.com/office/powerpoint/2010/main" val="411221212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NCLB Provisions Waived</a:t>
            </a:r>
            <a:endParaRPr lang="en-US" dirty="0"/>
          </a:p>
        </p:txBody>
      </p:sp>
      <p:sp>
        <p:nvSpPr>
          <p:cNvPr id="3" name="Content Placeholder 2"/>
          <p:cNvSpPr>
            <a:spLocks noGrp="1"/>
          </p:cNvSpPr>
          <p:nvPr>
            <p:ph idx="1"/>
          </p:nvPr>
        </p:nvSpPr>
        <p:spPr/>
        <p:txBody>
          <a:bodyPr/>
          <a:lstStyle/>
          <a:p>
            <a:pPr lvl="0"/>
            <a:r>
              <a:rPr lang="en-US" dirty="0"/>
              <a:t>Alaska will no longer require districts to set-aside 20% of their Title I allocation to provide SES or transportation to schools of choice. These funds may instead be used, as needed, to provide support to schools identified as Title I priority or focus schools.</a:t>
            </a:r>
          </a:p>
          <a:p>
            <a:pPr lvl="0"/>
            <a:r>
              <a:rPr lang="en-US" dirty="0"/>
              <a:t>Alaska will no longer require the district to use 10% of its Title I allocation for professional development for a district in corrective action.</a:t>
            </a:r>
          </a:p>
          <a:p>
            <a:endParaRPr lang="en-US" dirty="0"/>
          </a:p>
        </p:txBody>
      </p:sp>
      <p:sp>
        <p:nvSpPr>
          <p:cNvPr id="4" name="Slide Number Placeholder 3"/>
          <p:cNvSpPr>
            <a:spLocks noGrp="1"/>
          </p:cNvSpPr>
          <p:nvPr>
            <p:ph type="sldNum" sz="quarter" idx="12"/>
          </p:nvPr>
        </p:nvSpPr>
        <p:spPr/>
        <p:txBody>
          <a:bodyPr/>
          <a:lstStyle/>
          <a:p>
            <a:fld id="{08F394ED-C83B-48CE-BD27-1442A7AEAE53}" type="slidenum">
              <a:rPr lang="en-US" smtClean="0"/>
              <a:t>39</a:t>
            </a:fld>
            <a:endParaRPr lang="en-US"/>
          </a:p>
        </p:txBody>
      </p:sp>
    </p:spTree>
    <p:extLst>
      <p:ext uri="{BB962C8B-B14F-4D97-AF65-F5344CB8AC3E}">
        <p14:creationId xmlns:p14="http://schemas.microsoft.com/office/powerpoint/2010/main" val="35216224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Academic Achievement Indicator</a:t>
            </a:r>
            <a:endParaRPr lang="en-US" dirty="0"/>
          </a:p>
        </p:txBody>
      </p:sp>
      <p:sp>
        <p:nvSpPr>
          <p:cNvPr id="3" name="Content Placeholder 2"/>
          <p:cNvSpPr>
            <a:spLocks noGrp="1"/>
          </p:cNvSpPr>
          <p:nvPr>
            <p:ph idx="1"/>
          </p:nvPr>
        </p:nvSpPr>
        <p:spPr/>
        <p:txBody>
          <a:bodyPr/>
          <a:lstStyle/>
          <a:p>
            <a:r>
              <a:rPr lang="en-US" dirty="0" smtClean="0"/>
              <a:t>Based on all students group</a:t>
            </a:r>
          </a:p>
          <a:p>
            <a:r>
              <a:rPr lang="en-US" dirty="0" smtClean="0"/>
              <a:t>Average of % proficient on three tests</a:t>
            </a:r>
          </a:p>
          <a:p>
            <a:pPr lvl="1"/>
            <a:r>
              <a:rPr lang="en-US" dirty="0" smtClean="0"/>
              <a:t>Reading</a:t>
            </a:r>
          </a:p>
          <a:p>
            <a:pPr lvl="1"/>
            <a:r>
              <a:rPr lang="en-US" dirty="0" smtClean="0"/>
              <a:t>Writing</a:t>
            </a:r>
          </a:p>
          <a:p>
            <a:pPr lvl="1"/>
            <a:r>
              <a:rPr lang="en-US" dirty="0" smtClean="0"/>
              <a:t>Math</a:t>
            </a:r>
          </a:p>
          <a:p>
            <a:r>
              <a:rPr lang="en-US" dirty="0" smtClean="0"/>
              <a:t>Weighted 35% for grades K-8, 20% for grades 9-12</a:t>
            </a:r>
          </a:p>
          <a:p>
            <a:r>
              <a:rPr lang="en-US" dirty="0" smtClean="0"/>
              <a:t>All </a:t>
            </a:r>
            <a:r>
              <a:rPr lang="en-US" dirty="0"/>
              <a:t>students tested are included, not just “full academic year” students</a:t>
            </a:r>
          </a:p>
          <a:p>
            <a:endParaRPr lang="en-US" dirty="0" smtClean="0"/>
          </a:p>
          <a:p>
            <a:endParaRPr lang="en-US" dirty="0" smtClean="0"/>
          </a:p>
          <a:p>
            <a:pPr lvl="1"/>
            <a:endParaRPr lang="en-US" dirty="0" smtClean="0"/>
          </a:p>
        </p:txBody>
      </p:sp>
      <p:sp>
        <p:nvSpPr>
          <p:cNvPr id="4" name="Slide Number Placeholder 3"/>
          <p:cNvSpPr>
            <a:spLocks noGrp="1"/>
          </p:cNvSpPr>
          <p:nvPr>
            <p:ph type="sldNum" sz="quarter" idx="12"/>
          </p:nvPr>
        </p:nvSpPr>
        <p:spPr/>
        <p:txBody>
          <a:bodyPr/>
          <a:lstStyle/>
          <a:p>
            <a:fld id="{08F394ED-C83B-48CE-BD27-1442A7AEAE53}" type="slidenum">
              <a:rPr lang="en-US" smtClean="0"/>
              <a:t>4</a:t>
            </a:fld>
            <a:endParaRPr lang="en-US"/>
          </a:p>
        </p:txBody>
      </p:sp>
    </p:spTree>
    <p:extLst>
      <p:ext uri="{BB962C8B-B14F-4D97-AF65-F5344CB8AC3E}">
        <p14:creationId xmlns:p14="http://schemas.microsoft.com/office/powerpoint/2010/main" val="161270792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Information</a:t>
            </a:r>
            <a:endParaRPr lang="en-US" dirty="0"/>
          </a:p>
        </p:txBody>
      </p:sp>
      <p:sp>
        <p:nvSpPr>
          <p:cNvPr id="3" name="Content Placeholder 2"/>
          <p:cNvSpPr>
            <a:spLocks noGrp="1"/>
          </p:cNvSpPr>
          <p:nvPr>
            <p:ph idx="1"/>
          </p:nvPr>
        </p:nvSpPr>
        <p:spPr/>
        <p:txBody>
          <a:bodyPr>
            <a:normAutofit/>
          </a:bodyPr>
          <a:lstStyle/>
          <a:p>
            <a:r>
              <a:rPr lang="en-US" dirty="0" smtClean="0"/>
              <a:t>The complete ESEA Flexibility Waiver Proposal is posted on the Alaska Department of Education &amp; Early </a:t>
            </a:r>
            <a:r>
              <a:rPr lang="en-US" dirty="0"/>
              <a:t>Development website at: </a:t>
            </a:r>
            <a:r>
              <a:rPr lang="en-US" dirty="0">
                <a:hlinkClick r:id="rId2"/>
              </a:rPr>
              <a:t>http://</a:t>
            </a:r>
            <a:r>
              <a:rPr lang="en-US" dirty="0" smtClean="0">
                <a:hlinkClick r:id="rId2"/>
              </a:rPr>
              <a:t>education.alaska.gov/nclb/esea.html</a:t>
            </a:r>
            <a:r>
              <a:rPr lang="en-US" dirty="0" smtClean="0"/>
              <a:t> </a:t>
            </a:r>
          </a:p>
          <a:p>
            <a:r>
              <a:rPr lang="en-US" dirty="0" smtClean="0"/>
              <a:t>Questions on Principle 2 may be addressed to:</a:t>
            </a:r>
          </a:p>
          <a:p>
            <a:pPr lvl="1"/>
            <a:r>
              <a:rPr lang="en-US" dirty="0" smtClean="0"/>
              <a:t>Margaret MacKinnon, </a:t>
            </a:r>
            <a:r>
              <a:rPr lang="en-US" dirty="0" smtClean="0">
                <a:hlinkClick r:id="rId3"/>
              </a:rPr>
              <a:t>margaret.mackinnon@alaska.gov</a:t>
            </a:r>
            <a:endParaRPr lang="en-US" dirty="0" smtClean="0"/>
          </a:p>
          <a:p>
            <a:pPr lvl="1"/>
            <a:r>
              <a:rPr lang="en-US" dirty="0" smtClean="0"/>
              <a:t>Erik McCormick, </a:t>
            </a:r>
            <a:r>
              <a:rPr lang="en-US" dirty="0" smtClean="0">
                <a:hlinkClick r:id="rId4"/>
              </a:rPr>
              <a:t>erik.mccormick@alaska.gov</a:t>
            </a:r>
            <a:r>
              <a:rPr lang="en-US" dirty="0" smtClean="0"/>
              <a:t> </a:t>
            </a:r>
          </a:p>
          <a:p>
            <a:pPr lvl="1"/>
            <a:r>
              <a:rPr lang="en-US" dirty="0" smtClean="0"/>
              <a:t>Paul Prussing, </a:t>
            </a:r>
            <a:r>
              <a:rPr lang="en-US" dirty="0" smtClean="0">
                <a:hlinkClick r:id="rId5"/>
              </a:rPr>
              <a:t>paul.prussing@alaska.gov</a:t>
            </a:r>
            <a:r>
              <a:rPr lang="en-US" dirty="0" smtClean="0"/>
              <a:t> </a:t>
            </a:r>
            <a:endParaRPr lang="en-US" dirty="0"/>
          </a:p>
        </p:txBody>
      </p:sp>
      <p:sp>
        <p:nvSpPr>
          <p:cNvPr id="4" name="Slide Number Placeholder 3"/>
          <p:cNvSpPr>
            <a:spLocks noGrp="1"/>
          </p:cNvSpPr>
          <p:nvPr>
            <p:ph type="sldNum" sz="quarter" idx="12"/>
          </p:nvPr>
        </p:nvSpPr>
        <p:spPr/>
        <p:txBody>
          <a:bodyPr/>
          <a:lstStyle/>
          <a:p>
            <a:fld id="{08F394ED-C83B-48CE-BD27-1442A7AEAE53}" type="slidenum">
              <a:rPr lang="en-US" smtClean="0"/>
              <a:t>40</a:t>
            </a:fld>
            <a:endParaRPr lang="en-US" dirty="0"/>
          </a:p>
        </p:txBody>
      </p:sp>
    </p:spTree>
    <p:extLst>
      <p:ext uri="{BB962C8B-B14F-4D97-AF65-F5344CB8AC3E}">
        <p14:creationId xmlns:p14="http://schemas.microsoft.com/office/powerpoint/2010/main" val="224975912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Progress Indicator</a:t>
            </a:r>
            <a:endParaRPr lang="en-US" dirty="0"/>
          </a:p>
        </p:txBody>
      </p:sp>
      <p:sp>
        <p:nvSpPr>
          <p:cNvPr id="3" name="Content Placeholder 2"/>
          <p:cNvSpPr>
            <a:spLocks noGrp="1"/>
          </p:cNvSpPr>
          <p:nvPr>
            <p:ph idx="1"/>
          </p:nvPr>
        </p:nvSpPr>
        <p:spPr/>
        <p:txBody>
          <a:bodyPr>
            <a:normAutofit/>
          </a:bodyPr>
          <a:lstStyle/>
          <a:p>
            <a:r>
              <a:rPr lang="en-US" dirty="0" smtClean="0"/>
              <a:t>Growth and proficiency index (capped at 100 points earned)</a:t>
            </a:r>
          </a:p>
          <a:p>
            <a:r>
              <a:rPr lang="en-US" dirty="0" smtClean="0"/>
              <a:t>All students group and 4 primary subgroups:</a:t>
            </a:r>
          </a:p>
          <a:p>
            <a:pPr lvl="1"/>
            <a:r>
              <a:rPr lang="en-US" dirty="0" smtClean="0"/>
              <a:t>AK Native/Am Indian</a:t>
            </a:r>
          </a:p>
          <a:p>
            <a:pPr lvl="1"/>
            <a:r>
              <a:rPr lang="en-US" dirty="0" smtClean="0"/>
              <a:t>Economically disadvantaged</a:t>
            </a:r>
          </a:p>
          <a:p>
            <a:pPr lvl="1"/>
            <a:r>
              <a:rPr lang="en-US" dirty="0" smtClean="0"/>
              <a:t>Students with disabilities</a:t>
            </a:r>
          </a:p>
          <a:p>
            <a:pPr lvl="1"/>
            <a:r>
              <a:rPr lang="en-US" dirty="0" smtClean="0"/>
              <a:t>English learners (LEP students)</a:t>
            </a:r>
          </a:p>
          <a:p>
            <a:r>
              <a:rPr lang="en-US" dirty="0" smtClean="0"/>
              <a:t>Subgroups included if 5 or more students test in that subgroup</a:t>
            </a:r>
          </a:p>
          <a:p>
            <a:r>
              <a:rPr lang="en-US" dirty="0" smtClean="0"/>
              <a:t>Each subgroup included weighted 10% of progress score; all students group receiving remaining % of weighting</a:t>
            </a:r>
          </a:p>
          <a:p>
            <a:r>
              <a:rPr lang="en-US" dirty="0" smtClean="0"/>
              <a:t>Progress indicator weighted at 35% for all grades</a:t>
            </a:r>
          </a:p>
        </p:txBody>
      </p:sp>
      <p:sp>
        <p:nvSpPr>
          <p:cNvPr id="4" name="Slide Number Placeholder 3"/>
          <p:cNvSpPr>
            <a:spLocks noGrp="1"/>
          </p:cNvSpPr>
          <p:nvPr>
            <p:ph type="sldNum" sz="quarter" idx="12"/>
          </p:nvPr>
        </p:nvSpPr>
        <p:spPr/>
        <p:txBody>
          <a:bodyPr/>
          <a:lstStyle/>
          <a:p>
            <a:fld id="{08F394ED-C83B-48CE-BD27-1442A7AEAE53}" type="slidenum">
              <a:rPr lang="en-US" smtClean="0"/>
              <a:t>5</a:t>
            </a:fld>
            <a:endParaRPr lang="en-US"/>
          </a:p>
        </p:txBody>
      </p:sp>
    </p:spTree>
    <p:extLst>
      <p:ext uri="{BB962C8B-B14F-4D97-AF65-F5344CB8AC3E}">
        <p14:creationId xmlns:p14="http://schemas.microsoft.com/office/powerpoint/2010/main" val="24753487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Primary Subgroups</a:t>
            </a:r>
            <a:endParaRPr lang="en-US" dirty="0"/>
          </a:p>
        </p:txBody>
      </p:sp>
      <p:sp>
        <p:nvSpPr>
          <p:cNvPr id="3" name="Content Placeholder 2"/>
          <p:cNvSpPr>
            <a:spLocks noGrp="1"/>
          </p:cNvSpPr>
          <p:nvPr>
            <p:ph idx="1"/>
          </p:nvPr>
        </p:nvSpPr>
        <p:spPr/>
        <p:txBody>
          <a:bodyPr>
            <a:normAutofit/>
          </a:bodyPr>
          <a:lstStyle/>
          <a:p>
            <a:r>
              <a:rPr lang="en-US" dirty="0" smtClean="0"/>
              <a:t>Subgroups included based on lowest performing statewide and greatest percent of students included</a:t>
            </a:r>
          </a:p>
          <a:p>
            <a:pPr marL="0" indent="0">
              <a:buNone/>
            </a:pPr>
            <a:endParaRPr lang="en-US" dirty="0" smtClean="0"/>
          </a:p>
        </p:txBody>
      </p:sp>
      <p:sp>
        <p:nvSpPr>
          <p:cNvPr id="4" name="Slide Number Placeholder 3"/>
          <p:cNvSpPr>
            <a:spLocks noGrp="1"/>
          </p:cNvSpPr>
          <p:nvPr>
            <p:ph type="sldNum" sz="quarter" idx="12"/>
          </p:nvPr>
        </p:nvSpPr>
        <p:spPr/>
        <p:txBody>
          <a:bodyPr/>
          <a:lstStyle/>
          <a:p>
            <a:fld id="{08F394ED-C83B-48CE-BD27-1442A7AEAE53}" type="slidenum">
              <a:rPr lang="en-US" smtClean="0"/>
              <a:t>6</a:t>
            </a:fld>
            <a:endParaRPr lang="en-US"/>
          </a:p>
        </p:txBody>
      </p:sp>
      <p:graphicFrame>
        <p:nvGraphicFramePr>
          <p:cNvPr id="5" name="Content Placeholder 4"/>
          <p:cNvGraphicFramePr>
            <a:graphicFrameLocks/>
          </p:cNvGraphicFramePr>
          <p:nvPr>
            <p:extLst>
              <p:ext uri="{D42A27DB-BD31-4B8C-83A1-F6EECF244321}">
                <p14:modId xmlns:p14="http://schemas.microsoft.com/office/powerpoint/2010/main" val="4070678305"/>
              </p:ext>
            </p:extLst>
          </p:nvPr>
        </p:nvGraphicFramePr>
        <p:xfrm>
          <a:off x="1447800" y="2438400"/>
          <a:ext cx="5486400" cy="3570504"/>
        </p:xfrm>
        <a:graphic>
          <a:graphicData uri="http://schemas.openxmlformats.org/drawingml/2006/table">
            <a:tbl>
              <a:tblPr/>
              <a:tblGrid>
                <a:gridCol w="2364495"/>
                <a:gridCol w="1011750"/>
                <a:gridCol w="633785"/>
                <a:gridCol w="738185"/>
                <a:gridCol w="738185"/>
              </a:tblGrid>
              <a:tr h="237929">
                <a:tc gridSpan="2">
                  <a:txBody>
                    <a:bodyPr/>
                    <a:lstStyle/>
                    <a:p>
                      <a:pPr algn="l" fontAlgn="b"/>
                      <a:r>
                        <a:rPr lang="en-US" sz="1400" b="1" i="0" u="none" strike="noStrike" dirty="0">
                          <a:solidFill>
                            <a:srgbClr val="000000"/>
                          </a:solidFill>
                          <a:effectLst/>
                          <a:latin typeface="Calibri" pitchFamily="34" charset="0"/>
                          <a:cs typeface="Calibri" pitchFamily="34" charset="0"/>
                        </a:rPr>
                        <a:t>2011-2012 Statewide Data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gridSpan="3">
                  <a:txBody>
                    <a:bodyPr/>
                    <a:lstStyle/>
                    <a:p>
                      <a:pPr algn="ctr" fontAlgn="b"/>
                      <a:r>
                        <a:rPr lang="en-US" sz="1400" b="1" i="0" u="none" strike="noStrike">
                          <a:solidFill>
                            <a:srgbClr val="000000"/>
                          </a:solidFill>
                          <a:effectLst/>
                          <a:latin typeface="Calibri" pitchFamily="34" charset="0"/>
                          <a:cs typeface="Calibri" pitchFamily="34" charset="0"/>
                        </a:rPr>
                        <a:t>% Prof/Adv</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r>
              <a:tr h="921208">
                <a:tc>
                  <a:txBody>
                    <a:bodyPr/>
                    <a:lstStyle/>
                    <a:p>
                      <a:pPr algn="l" fontAlgn="b"/>
                      <a:r>
                        <a:rPr lang="en-US" sz="1400" b="1" i="0" u="none" strike="noStrike" dirty="0">
                          <a:solidFill>
                            <a:srgbClr val="000000"/>
                          </a:solidFill>
                          <a:effectLst/>
                          <a:latin typeface="Calibri" pitchFamily="34" charset="0"/>
                          <a:cs typeface="Calibri" pitchFamily="34" charset="0"/>
                        </a:rPr>
                        <a:t>Group</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1" i="0" u="none" strike="noStrike">
                          <a:solidFill>
                            <a:srgbClr val="000000"/>
                          </a:solidFill>
                          <a:effectLst/>
                          <a:latin typeface="Calibri" pitchFamily="34" charset="0"/>
                          <a:cs typeface="Calibri" pitchFamily="34" charset="0"/>
                        </a:rPr>
                        <a:t>% of Student Population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1" i="0" u="none" strike="noStrike">
                          <a:solidFill>
                            <a:srgbClr val="000000"/>
                          </a:solidFill>
                          <a:effectLst/>
                          <a:latin typeface="Calibri" pitchFamily="34" charset="0"/>
                          <a:cs typeface="Calibri" pitchFamily="34" charset="0"/>
                        </a:rPr>
                        <a:t>Reading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1" i="0" u="none" strike="noStrike">
                          <a:solidFill>
                            <a:srgbClr val="000000"/>
                          </a:solidFill>
                          <a:effectLst/>
                          <a:latin typeface="Calibri" pitchFamily="34" charset="0"/>
                          <a:cs typeface="Calibri" pitchFamily="34" charset="0"/>
                        </a:rPr>
                        <a:t>Writing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1" i="0" u="none" strike="noStrike" dirty="0">
                          <a:solidFill>
                            <a:srgbClr val="000000"/>
                          </a:solidFill>
                          <a:effectLst/>
                          <a:latin typeface="Calibri" pitchFamily="34" charset="0"/>
                          <a:cs typeface="Calibri" pitchFamily="34" charset="0"/>
                        </a:rPr>
                        <a:t>Math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7929">
                <a:tc>
                  <a:txBody>
                    <a:bodyPr/>
                    <a:lstStyle/>
                    <a:p>
                      <a:pPr algn="l" fontAlgn="b"/>
                      <a:r>
                        <a:rPr lang="en-US" sz="1400" b="0" i="0" u="none" strike="noStrike">
                          <a:solidFill>
                            <a:srgbClr val="000000"/>
                          </a:solidFill>
                          <a:effectLst/>
                          <a:latin typeface="Calibri" pitchFamily="34" charset="0"/>
                          <a:cs typeface="Calibri" pitchFamily="34" charset="0"/>
                        </a:rPr>
                        <a:t>All students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Calibri" pitchFamily="34" charset="0"/>
                          <a:cs typeface="Calibri" pitchFamily="34" charset="0"/>
                        </a:rPr>
                        <a:t>100.0%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Calibri" pitchFamily="34" charset="0"/>
                          <a:cs typeface="Calibri" pitchFamily="34" charset="0"/>
                        </a:rPr>
                        <a:t>80.1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Calibri" pitchFamily="34" charset="0"/>
                          <a:cs typeface="Calibri" pitchFamily="34" charset="0"/>
                        </a:rPr>
                        <a:t>74.2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Calibri" pitchFamily="34" charset="0"/>
                          <a:cs typeface="Calibri" pitchFamily="34" charset="0"/>
                        </a:rPr>
                        <a:t>68.6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7929">
                <a:tc>
                  <a:txBody>
                    <a:bodyPr/>
                    <a:lstStyle/>
                    <a:p>
                      <a:pPr algn="l" fontAlgn="b"/>
                      <a:r>
                        <a:rPr lang="en-US" sz="1400" b="0" i="0" u="none" strike="noStrike">
                          <a:solidFill>
                            <a:srgbClr val="000000"/>
                          </a:solidFill>
                          <a:effectLst/>
                          <a:latin typeface="Calibri" pitchFamily="34" charset="0"/>
                          <a:cs typeface="Calibri" pitchFamily="34" charset="0"/>
                        </a:rPr>
                        <a:t>African American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Calibri" pitchFamily="34" charset="0"/>
                          <a:cs typeface="Calibri" pitchFamily="34" charset="0"/>
                        </a:rPr>
                        <a:t>3.7%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Calibri" pitchFamily="34" charset="0"/>
                          <a:cs typeface="Calibri" pitchFamily="34" charset="0"/>
                        </a:rPr>
                        <a:t>74.1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Calibri" pitchFamily="34" charset="0"/>
                          <a:cs typeface="Calibri" pitchFamily="34" charset="0"/>
                        </a:rPr>
                        <a:t>67.4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Calibri" pitchFamily="34" charset="0"/>
                          <a:cs typeface="Calibri" pitchFamily="34" charset="0"/>
                        </a:rPr>
                        <a:t>54.4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70006">
                <a:tc>
                  <a:txBody>
                    <a:bodyPr/>
                    <a:lstStyle/>
                    <a:p>
                      <a:pPr algn="l" fontAlgn="b"/>
                      <a:r>
                        <a:rPr lang="en-US" sz="1400" b="0" i="0" u="none" strike="noStrike">
                          <a:solidFill>
                            <a:srgbClr val="000000"/>
                          </a:solidFill>
                          <a:effectLst/>
                          <a:latin typeface="Calibri" pitchFamily="34" charset="0"/>
                          <a:cs typeface="Calibri" pitchFamily="34" charset="0"/>
                        </a:rPr>
                        <a:t>Alaska Native /American Indian</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Calibri" pitchFamily="34" charset="0"/>
                          <a:cs typeface="Calibri" pitchFamily="34" charset="0"/>
                        </a:rPr>
                        <a:t>22.8%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sz="1400" b="0" i="0" u="none" strike="noStrike" dirty="0">
                          <a:solidFill>
                            <a:srgbClr val="000000"/>
                          </a:solidFill>
                          <a:effectLst/>
                          <a:latin typeface="Calibri" pitchFamily="34" charset="0"/>
                          <a:cs typeface="Calibri" pitchFamily="34" charset="0"/>
                        </a:rPr>
                        <a:t>59.0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sz="1400" b="0" i="0" u="none" strike="noStrike" dirty="0">
                          <a:solidFill>
                            <a:srgbClr val="000000"/>
                          </a:solidFill>
                          <a:effectLst/>
                          <a:latin typeface="Calibri" pitchFamily="34" charset="0"/>
                          <a:cs typeface="Calibri" pitchFamily="34" charset="0"/>
                        </a:rPr>
                        <a:t>51.3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sz="1400" b="0" i="0" u="none" strike="noStrike" dirty="0">
                          <a:solidFill>
                            <a:srgbClr val="000000"/>
                          </a:solidFill>
                          <a:effectLst/>
                          <a:latin typeface="Calibri" pitchFamily="34" charset="0"/>
                          <a:cs typeface="Calibri" pitchFamily="34" charset="0"/>
                        </a:rPr>
                        <a:t>48.6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237929">
                <a:tc>
                  <a:txBody>
                    <a:bodyPr/>
                    <a:lstStyle/>
                    <a:p>
                      <a:pPr algn="l" fontAlgn="b"/>
                      <a:r>
                        <a:rPr lang="en-US" sz="1400" b="0" i="0" u="none" strike="noStrike">
                          <a:solidFill>
                            <a:srgbClr val="000000"/>
                          </a:solidFill>
                          <a:effectLst/>
                          <a:latin typeface="Calibri" pitchFamily="34" charset="0"/>
                          <a:cs typeface="Calibri" pitchFamily="34" charset="0"/>
                        </a:rPr>
                        <a:t>Asian/Pacific Islander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Calibri" pitchFamily="34" charset="0"/>
                          <a:cs typeface="Calibri" pitchFamily="34" charset="0"/>
                        </a:rPr>
                        <a:t>8.8%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Calibri" pitchFamily="34" charset="0"/>
                          <a:cs typeface="Calibri" pitchFamily="34" charset="0"/>
                        </a:rPr>
                        <a:t>76.3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Calibri" pitchFamily="34" charset="0"/>
                          <a:cs typeface="Calibri" pitchFamily="34" charset="0"/>
                        </a:rPr>
                        <a:t>73.2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Calibri" pitchFamily="34" charset="0"/>
                          <a:cs typeface="Calibri" pitchFamily="34" charset="0"/>
                        </a:rPr>
                        <a:t>67.9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7929">
                <a:tc>
                  <a:txBody>
                    <a:bodyPr/>
                    <a:lstStyle/>
                    <a:p>
                      <a:pPr algn="l" fontAlgn="b"/>
                      <a:r>
                        <a:rPr lang="en-US" sz="1400" b="0" i="0" u="none" strike="noStrike">
                          <a:solidFill>
                            <a:srgbClr val="000000"/>
                          </a:solidFill>
                          <a:effectLst/>
                          <a:latin typeface="Calibri" pitchFamily="34" charset="0"/>
                          <a:cs typeface="Calibri" pitchFamily="34" charset="0"/>
                        </a:rPr>
                        <a:t>Caucasian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Calibri" pitchFamily="34" charset="0"/>
                          <a:cs typeface="Calibri" pitchFamily="34" charset="0"/>
                        </a:rPr>
                        <a:t>50.9%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Calibri" pitchFamily="34" charset="0"/>
                          <a:cs typeface="Calibri" pitchFamily="34" charset="0"/>
                        </a:rPr>
                        <a:t>90.1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Calibri" pitchFamily="34" charset="0"/>
                          <a:cs typeface="Calibri" pitchFamily="34" charset="0"/>
                        </a:rPr>
                        <a:t>84.7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Calibri" pitchFamily="34" charset="0"/>
                          <a:cs typeface="Calibri" pitchFamily="34" charset="0"/>
                        </a:rPr>
                        <a:t>78.7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7929">
                <a:tc>
                  <a:txBody>
                    <a:bodyPr/>
                    <a:lstStyle/>
                    <a:p>
                      <a:pPr algn="l" fontAlgn="b"/>
                      <a:r>
                        <a:rPr lang="en-US" sz="1400" b="0" i="0" u="none" strike="noStrike">
                          <a:solidFill>
                            <a:srgbClr val="000000"/>
                          </a:solidFill>
                          <a:effectLst/>
                          <a:latin typeface="Calibri" pitchFamily="34" charset="0"/>
                          <a:cs typeface="Calibri" pitchFamily="34" charset="0"/>
                        </a:rPr>
                        <a:t>Hispanic</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Calibri" pitchFamily="34" charset="0"/>
                          <a:cs typeface="Calibri" pitchFamily="34" charset="0"/>
                        </a:rPr>
                        <a:t>6.4%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Calibri" pitchFamily="34" charset="0"/>
                          <a:cs typeface="Calibri" pitchFamily="34" charset="0"/>
                        </a:rPr>
                        <a:t>80.3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Calibri" pitchFamily="34" charset="0"/>
                          <a:cs typeface="Calibri" pitchFamily="34" charset="0"/>
                        </a:rPr>
                        <a:t>75.0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Calibri" pitchFamily="34" charset="0"/>
                          <a:cs typeface="Calibri" pitchFamily="34" charset="0"/>
                        </a:rPr>
                        <a:t>66.3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7929">
                <a:tc>
                  <a:txBody>
                    <a:bodyPr/>
                    <a:lstStyle/>
                    <a:p>
                      <a:pPr algn="l" fontAlgn="b"/>
                      <a:r>
                        <a:rPr lang="en-US" sz="1400" b="0" i="0" u="none" strike="noStrike">
                          <a:solidFill>
                            <a:srgbClr val="000000"/>
                          </a:solidFill>
                          <a:effectLst/>
                          <a:latin typeface="Calibri" pitchFamily="34" charset="0"/>
                          <a:cs typeface="Calibri" pitchFamily="34" charset="0"/>
                        </a:rPr>
                        <a:t>Multi-Ethnic</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Calibri" pitchFamily="34" charset="0"/>
                          <a:cs typeface="Calibri" pitchFamily="34" charset="0"/>
                        </a:rPr>
                        <a:t>7.5%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Calibri" pitchFamily="34" charset="0"/>
                          <a:cs typeface="Calibri" pitchFamily="34" charset="0"/>
                        </a:rPr>
                        <a:t>82.4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Calibri" pitchFamily="34" charset="0"/>
                          <a:cs typeface="Calibri" pitchFamily="34" charset="0"/>
                        </a:rPr>
                        <a:t>76.6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Calibri" pitchFamily="34" charset="0"/>
                          <a:cs typeface="Calibri" pitchFamily="34" charset="0"/>
                        </a:rPr>
                        <a:t>70.2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7929">
                <a:tc>
                  <a:txBody>
                    <a:bodyPr/>
                    <a:lstStyle/>
                    <a:p>
                      <a:pPr algn="l" fontAlgn="b"/>
                      <a:r>
                        <a:rPr lang="en-US" sz="1400" b="0" i="0" u="none" strike="noStrike">
                          <a:solidFill>
                            <a:srgbClr val="000000"/>
                          </a:solidFill>
                          <a:effectLst/>
                          <a:latin typeface="Calibri" pitchFamily="34" charset="0"/>
                          <a:cs typeface="Calibri" pitchFamily="34" charset="0"/>
                        </a:rPr>
                        <a:t>Low Income</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Calibri" pitchFamily="34" charset="0"/>
                          <a:cs typeface="Calibri" pitchFamily="34" charset="0"/>
                        </a:rPr>
                        <a:t>46.9%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sz="1400" b="0" i="0" u="none" strike="noStrike" dirty="0">
                          <a:solidFill>
                            <a:srgbClr val="000000"/>
                          </a:solidFill>
                          <a:effectLst/>
                          <a:latin typeface="Calibri" pitchFamily="34" charset="0"/>
                          <a:cs typeface="Calibri" pitchFamily="34" charset="0"/>
                        </a:rPr>
                        <a:t>68.9</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sz="1400" b="0" i="0" u="none" strike="noStrike" dirty="0">
                          <a:solidFill>
                            <a:srgbClr val="000000"/>
                          </a:solidFill>
                          <a:effectLst/>
                          <a:latin typeface="Calibri" pitchFamily="34" charset="0"/>
                          <a:cs typeface="Calibri" pitchFamily="34" charset="0"/>
                        </a:rPr>
                        <a:t>62.0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sz="1400" b="0" i="0" u="none" strike="noStrike" dirty="0">
                          <a:solidFill>
                            <a:srgbClr val="000000"/>
                          </a:solidFill>
                          <a:effectLst/>
                          <a:latin typeface="Calibri" pitchFamily="34" charset="0"/>
                          <a:cs typeface="Calibri" pitchFamily="34" charset="0"/>
                        </a:rPr>
                        <a:t>56.4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237929">
                <a:tc>
                  <a:txBody>
                    <a:bodyPr/>
                    <a:lstStyle/>
                    <a:p>
                      <a:pPr algn="l" fontAlgn="b"/>
                      <a:r>
                        <a:rPr lang="en-US" sz="1400" b="0" i="0" u="none" strike="noStrike">
                          <a:solidFill>
                            <a:srgbClr val="000000"/>
                          </a:solidFill>
                          <a:effectLst/>
                          <a:latin typeface="Calibri" pitchFamily="34" charset="0"/>
                          <a:cs typeface="Calibri" pitchFamily="34" charset="0"/>
                        </a:rPr>
                        <a:t>Students with Disabilities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Calibri" pitchFamily="34" charset="0"/>
                          <a:cs typeface="Calibri" pitchFamily="34" charset="0"/>
                        </a:rPr>
                        <a:t>13.1%</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Calibri" pitchFamily="34" charset="0"/>
                          <a:cs typeface="Calibri" pitchFamily="34" charset="0"/>
                        </a:rPr>
                        <a:t>44.0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sz="1400" b="0" i="0" u="none" strike="noStrike" dirty="0">
                          <a:solidFill>
                            <a:srgbClr val="000000"/>
                          </a:solidFill>
                          <a:effectLst/>
                          <a:latin typeface="Calibri" pitchFamily="34" charset="0"/>
                          <a:cs typeface="Calibri" pitchFamily="34" charset="0"/>
                        </a:rPr>
                        <a:t>38.2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sz="1400" b="0" i="0" u="none" strike="noStrike">
                          <a:solidFill>
                            <a:srgbClr val="000000"/>
                          </a:solidFill>
                          <a:effectLst/>
                          <a:latin typeface="Calibri" pitchFamily="34" charset="0"/>
                          <a:cs typeface="Calibri" pitchFamily="34" charset="0"/>
                        </a:rPr>
                        <a:t>32.2</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237929">
                <a:tc>
                  <a:txBody>
                    <a:bodyPr/>
                    <a:lstStyle/>
                    <a:p>
                      <a:pPr algn="l" fontAlgn="b"/>
                      <a:r>
                        <a:rPr lang="en-US" sz="1400" b="0" i="0" u="none" strike="noStrike">
                          <a:solidFill>
                            <a:srgbClr val="000000"/>
                          </a:solidFill>
                          <a:effectLst/>
                          <a:latin typeface="Calibri" pitchFamily="34" charset="0"/>
                          <a:cs typeface="Calibri" pitchFamily="34" charset="0"/>
                        </a:rPr>
                        <a:t>LEP students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Calibri" pitchFamily="34" charset="0"/>
                          <a:cs typeface="Calibri" pitchFamily="34" charset="0"/>
                        </a:rPr>
                        <a:t>10.2%</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Calibri" pitchFamily="34" charset="0"/>
                          <a:cs typeface="Calibri" pitchFamily="34" charset="0"/>
                        </a:rPr>
                        <a:t>31.4</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sz="1400" b="0" i="0" u="none" strike="noStrike" dirty="0">
                          <a:solidFill>
                            <a:srgbClr val="000000"/>
                          </a:solidFill>
                          <a:effectLst/>
                          <a:latin typeface="Calibri" pitchFamily="34" charset="0"/>
                          <a:cs typeface="Calibri" pitchFamily="34" charset="0"/>
                        </a:rPr>
                        <a:t>27.2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sz="1400" b="0" i="0" u="none" strike="noStrike" dirty="0">
                          <a:solidFill>
                            <a:srgbClr val="000000"/>
                          </a:solidFill>
                          <a:effectLst/>
                          <a:latin typeface="Calibri" pitchFamily="34" charset="0"/>
                          <a:cs typeface="Calibri" pitchFamily="34" charset="0"/>
                        </a:rPr>
                        <a:t>26.7</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bl>
          </a:graphicData>
        </a:graphic>
      </p:graphicFrame>
    </p:spTree>
    <p:extLst>
      <p:ext uri="{BB962C8B-B14F-4D97-AF65-F5344CB8AC3E}">
        <p14:creationId xmlns:p14="http://schemas.microsoft.com/office/powerpoint/2010/main" val="285061245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Progress Indicator Example</a:t>
            </a:r>
            <a:br>
              <a:rPr lang="en-US" dirty="0" smtClean="0"/>
            </a:br>
            <a:r>
              <a:rPr lang="en-US" sz="2700" dirty="0" smtClean="0"/>
              <a:t>School with 3 subgroups</a:t>
            </a:r>
            <a:endParaRPr lang="en-US" sz="27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668211569"/>
              </p:ext>
            </p:extLst>
          </p:nvPr>
        </p:nvGraphicFramePr>
        <p:xfrm>
          <a:off x="1295400" y="1752600"/>
          <a:ext cx="6758940" cy="4190999"/>
        </p:xfrm>
        <a:graphic>
          <a:graphicData uri="http://schemas.openxmlformats.org/drawingml/2006/table">
            <a:tbl>
              <a:tblPr firstRow="1" firstCol="1" bandRow="1"/>
              <a:tblGrid>
                <a:gridCol w="2321253"/>
                <a:gridCol w="1536122"/>
                <a:gridCol w="1109422"/>
                <a:gridCol w="1792143"/>
              </a:tblGrid>
              <a:tr h="1197429">
                <a:tc>
                  <a:txBody>
                    <a:bodyPr/>
                    <a:lstStyle/>
                    <a:p>
                      <a:pPr marL="0" marR="0">
                        <a:lnSpc>
                          <a:spcPct val="115000"/>
                        </a:lnSpc>
                        <a:spcBef>
                          <a:spcPts val="0"/>
                        </a:spcBef>
                        <a:spcAft>
                          <a:spcPts val="0"/>
                        </a:spcAft>
                      </a:pPr>
                      <a:r>
                        <a:rPr lang="en-US" sz="1800" dirty="0">
                          <a:effectLst/>
                          <a:latin typeface="Calibri"/>
                          <a:ea typeface="Calibri"/>
                          <a:cs typeface="Times New Roman"/>
                        </a:rPr>
                        <a:t>Group</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800" dirty="0">
                          <a:effectLst/>
                          <a:latin typeface="Calibri"/>
                          <a:ea typeface="Calibri"/>
                          <a:cs typeface="Times New Roman"/>
                        </a:rPr>
                        <a:t>G&amp;P Index Score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800" dirty="0">
                          <a:effectLst/>
                          <a:latin typeface="Calibri"/>
                          <a:ea typeface="Calibri"/>
                          <a:cs typeface="Times New Roman"/>
                        </a:rPr>
                        <a:t>Weighting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800">
                          <a:effectLst/>
                          <a:latin typeface="Calibri"/>
                          <a:ea typeface="Calibri"/>
                          <a:cs typeface="Times New Roman"/>
                        </a:rPr>
                        <a:t>Component of Progress Score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98714">
                <a:tc>
                  <a:txBody>
                    <a:bodyPr/>
                    <a:lstStyle/>
                    <a:p>
                      <a:pPr marL="0" marR="0">
                        <a:lnSpc>
                          <a:spcPct val="115000"/>
                        </a:lnSpc>
                        <a:spcBef>
                          <a:spcPts val="0"/>
                        </a:spcBef>
                        <a:spcAft>
                          <a:spcPts val="0"/>
                        </a:spcAft>
                      </a:pPr>
                      <a:r>
                        <a:rPr lang="en-US" sz="1800" dirty="0">
                          <a:effectLst/>
                          <a:latin typeface="Calibri"/>
                          <a:ea typeface="Calibri"/>
                          <a:cs typeface="Times New Roman"/>
                        </a:rPr>
                        <a:t>All students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a:effectLst/>
                          <a:latin typeface="Calibri"/>
                          <a:ea typeface="Calibri"/>
                          <a:cs typeface="Times New Roman"/>
                        </a:rPr>
                        <a:t>86.11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dirty="0" smtClean="0">
                          <a:effectLst/>
                          <a:latin typeface="Calibri"/>
                          <a:ea typeface="Calibri"/>
                          <a:cs typeface="Times New Roman"/>
                        </a:rPr>
                        <a:t>70%</a:t>
                      </a:r>
                      <a:endParaRPr lang="en-US" sz="1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a:effectLst/>
                          <a:latin typeface="Calibri"/>
                          <a:ea typeface="Calibri"/>
                          <a:cs typeface="Times New Roman"/>
                        </a:rPr>
                        <a:t>60.28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98714">
                <a:tc>
                  <a:txBody>
                    <a:bodyPr/>
                    <a:lstStyle/>
                    <a:p>
                      <a:pPr marL="0" marR="0">
                        <a:lnSpc>
                          <a:spcPct val="115000"/>
                        </a:lnSpc>
                        <a:spcBef>
                          <a:spcPts val="0"/>
                        </a:spcBef>
                        <a:spcAft>
                          <a:spcPts val="0"/>
                        </a:spcAft>
                      </a:pPr>
                      <a:r>
                        <a:rPr lang="en-US" sz="1800" dirty="0">
                          <a:effectLst/>
                          <a:latin typeface="Calibri"/>
                          <a:ea typeface="Calibri"/>
                          <a:cs typeface="Times New Roman"/>
                        </a:rPr>
                        <a:t>Econ Disadvantaged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a:effectLst/>
                          <a:latin typeface="Calibri"/>
                          <a:ea typeface="Calibri"/>
                          <a:cs typeface="Times New Roman"/>
                        </a:rPr>
                        <a:t>83.66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dirty="0" smtClean="0">
                          <a:effectLst/>
                          <a:latin typeface="Calibri"/>
                          <a:ea typeface="Calibri"/>
                          <a:cs typeface="Times New Roman"/>
                        </a:rPr>
                        <a:t>10%</a:t>
                      </a:r>
                      <a:endParaRPr lang="en-US" sz="1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dirty="0">
                          <a:effectLst/>
                          <a:latin typeface="Calibri"/>
                          <a:ea typeface="Calibri"/>
                          <a:cs typeface="Times New Roman"/>
                        </a:rPr>
                        <a:t>8.37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98714">
                <a:tc>
                  <a:txBody>
                    <a:bodyPr/>
                    <a:lstStyle/>
                    <a:p>
                      <a:pPr marL="0" marR="0">
                        <a:lnSpc>
                          <a:spcPct val="115000"/>
                        </a:lnSpc>
                        <a:spcBef>
                          <a:spcPts val="0"/>
                        </a:spcBef>
                        <a:spcAft>
                          <a:spcPts val="0"/>
                        </a:spcAft>
                      </a:pPr>
                      <a:r>
                        <a:rPr lang="en-US" sz="1800" dirty="0">
                          <a:effectLst/>
                          <a:latin typeface="Calibri"/>
                          <a:ea typeface="Calibri"/>
                          <a:cs typeface="Times New Roman"/>
                        </a:rPr>
                        <a:t>SWDs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a:effectLst/>
                          <a:latin typeface="Calibri"/>
                          <a:ea typeface="Calibri"/>
                          <a:cs typeface="Times New Roman"/>
                        </a:rPr>
                        <a:t>73.17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dirty="0" smtClean="0">
                          <a:effectLst/>
                          <a:latin typeface="Calibri"/>
                          <a:ea typeface="Calibri"/>
                          <a:cs typeface="Times New Roman"/>
                        </a:rPr>
                        <a:t>10%</a:t>
                      </a:r>
                      <a:endParaRPr lang="en-US" sz="1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a:effectLst/>
                          <a:latin typeface="Calibri"/>
                          <a:ea typeface="Calibri"/>
                          <a:cs typeface="Times New Roman"/>
                        </a:rPr>
                        <a:t>7.32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98714">
                <a:tc>
                  <a:txBody>
                    <a:bodyPr/>
                    <a:lstStyle/>
                    <a:p>
                      <a:pPr marL="0" marR="0">
                        <a:lnSpc>
                          <a:spcPct val="115000"/>
                        </a:lnSpc>
                        <a:spcBef>
                          <a:spcPts val="0"/>
                        </a:spcBef>
                        <a:spcAft>
                          <a:spcPts val="0"/>
                        </a:spcAft>
                      </a:pPr>
                      <a:r>
                        <a:rPr lang="en-US" sz="1800" dirty="0">
                          <a:effectLst/>
                          <a:latin typeface="Calibri"/>
                          <a:ea typeface="Calibri"/>
                          <a:cs typeface="Times New Roman"/>
                        </a:rPr>
                        <a:t>LEP</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a:effectLst/>
                          <a:latin typeface="Calibri"/>
                          <a:ea typeface="Calibri"/>
                          <a:cs typeface="Times New Roman"/>
                        </a:rPr>
                        <a:t>87.62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dirty="0" smtClean="0">
                          <a:effectLst/>
                          <a:latin typeface="Calibri"/>
                          <a:ea typeface="Calibri"/>
                          <a:cs typeface="Times New Roman"/>
                        </a:rPr>
                        <a:t>10%</a:t>
                      </a:r>
                      <a:endParaRPr lang="en-US" sz="1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dirty="0">
                          <a:effectLst/>
                          <a:latin typeface="Calibri"/>
                          <a:ea typeface="Calibri"/>
                          <a:cs typeface="Times New Roman"/>
                        </a:rPr>
                        <a:t>8.76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98714">
                <a:tc>
                  <a:txBody>
                    <a:bodyPr/>
                    <a:lstStyle/>
                    <a:p>
                      <a:pPr marL="0" marR="0">
                        <a:lnSpc>
                          <a:spcPct val="115000"/>
                        </a:lnSpc>
                        <a:spcBef>
                          <a:spcPts val="0"/>
                        </a:spcBef>
                        <a:spcAft>
                          <a:spcPts val="0"/>
                        </a:spcAft>
                      </a:pPr>
                      <a:r>
                        <a:rPr lang="en-US" sz="1800" dirty="0">
                          <a:effectLst/>
                          <a:latin typeface="Calibri"/>
                          <a:ea typeface="Calibri"/>
                          <a:cs typeface="Times New Roman"/>
                        </a:rPr>
                        <a:t>School Progress Score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dirty="0">
                          <a:effectLst/>
                          <a:latin typeface="Calibri"/>
                          <a:ea typeface="Calibri"/>
                          <a:cs typeface="Times New Roman"/>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dirty="0" smtClean="0">
                          <a:effectLst/>
                          <a:latin typeface="Calibri"/>
                          <a:ea typeface="Calibri"/>
                          <a:cs typeface="Times New Roman"/>
                        </a:rPr>
                        <a:t>100%</a:t>
                      </a:r>
                      <a:endParaRPr lang="en-US" sz="1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b="1" dirty="0">
                          <a:effectLst/>
                          <a:latin typeface="Calibri"/>
                          <a:ea typeface="Calibri"/>
                          <a:cs typeface="Times New Roman"/>
                        </a:rPr>
                        <a:t>84.73</a:t>
                      </a:r>
                      <a:endParaRPr lang="en-US" sz="1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5" name="Slide Number Placeholder 4"/>
          <p:cNvSpPr>
            <a:spLocks noGrp="1"/>
          </p:cNvSpPr>
          <p:nvPr>
            <p:ph type="sldNum" sz="quarter" idx="12"/>
          </p:nvPr>
        </p:nvSpPr>
        <p:spPr/>
        <p:txBody>
          <a:bodyPr/>
          <a:lstStyle/>
          <a:p>
            <a:fld id="{08F394ED-C83B-48CE-BD27-1442A7AEAE53}" type="slidenum">
              <a:rPr lang="en-US" smtClean="0"/>
              <a:t>7</a:t>
            </a:fld>
            <a:endParaRPr lang="en-US"/>
          </a:p>
        </p:txBody>
      </p:sp>
    </p:spTree>
    <p:extLst>
      <p:ext uri="{BB962C8B-B14F-4D97-AF65-F5344CB8AC3E}">
        <p14:creationId xmlns:p14="http://schemas.microsoft.com/office/powerpoint/2010/main" val="10959474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Attendance Rate</a:t>
            </a:r>
            <a:endParaRPr lang="en-US" dirty="0"/>
          </a:p>
        </p:txBody>
      </p:sp>
      <p:sp>
        <p:nvSpPr>
          <p:cNvPr id="3" name="Content Placeholder 2"/>
          <p:cNvSpPr>
            <a:spLocks noGrp="1"/>
          </p:cNvSpPr>
          <p:nvPr>
            <p:ph idx="1"/>
          </p:nvPr>
        </p:nvSpPr>
        <p:spPr/>
        <p:txBody>
          <a:bodyPr/>
          <a:lstStyle/>
          <a:p>
            <a:r>
              <a:rPr lang="en-US" dirty="0" smtClean="0"/>
              <a:t>Weighted at 25% for grades K-8, 10% for grades 9-12</a:t>
            </a:r>
          </a:p>
          <a:p>
            <a:pPr lvl="1"/>
            <a:r>
              <a:rPr lang="en-US" dirty="0" smtClean="0"/>
              <a:t>Incentive for attendance &gt;= 90</a:t>
            </a:r>
          </a:p>
          <a:p>
            <a:endParaRPr lang="en-US" dirty="0" smtClean="0"/>
          </a:p>
        </p:txBody>
      </p:sp>
      <p:sp>
        <p:nvSpPr>
          <p:cNvPr id="6" name="Slide Number Placeholder 5"/>
          <p:cNvSpPr>
            <a:spLocks noGrp="1"/>
          </p:cNvSpPr>
          <p:nvPr>
            <p:ph type="sldNum" sz="quarter" idx="12"/>
          </p:nvPr>
        </p:nvSpPr>
        <p:spPr/>
        <p:txBody>
          <a:bodyPr/>
          <a:lstStyle/>
          <a:p>
            <a:fld id="{08F394ED-C83B-48CE-BD27-1442A7AEAE53}" type="slidenum">
              <a:rPr lang="en-US" smtClean="0"/>
              <a:t>8</a:t>
            </a:fld>
            <a:endParaRPr lang="en-US"/>
          </a:p>
        </p:txBody>
      </p:sp>
      <p:graphicFrame>
        <p:nvGraphicFramePr>
          <p:cNvPr id="4" name="Table 3"/>
          <p:cNvGraphicFramePr>
            <a:graphicFrameLocks noGrp="1"/>
          </p:cNvGraphicFramePr>
          <p:nvPr>
            <p:extLst>
              <p:ext uri="{D42A27DB-BD31-4B8C-83A1-F6EECF244321}">
                <p14:modId xmlns:p14="http://schemas.microsoft.com/office/powerpoint/2010/main" val="1136665782"/>
              </p:ext>
            </p:extLst>
          </p:nvPr>
        </p:nvGraphicFramePr>
        <p:xfrm>
          <a:off x="1905000" y="2819400"/>
          <a:ext cx="4724399" cy="2667000"/>
        </p:xfrm>
        <a:graphic>
          <a:graphicData uri="http://schemas.openxmlformats.org/drawingml/2006/table">
            <a:tbl>
              <a:tblPr firstRow="1" firstCol="1" bandRow="1"/>
              <a:tblGrid>
                <a:gridCol w="3186681"/>
                <a:gridCol w="1537718"/>
              </a:tblGrid>
              <a:tr h="381000">
                <a:tc>
                  <a:txBody>
                    <a:bodyPr/>
                    <a:lstStyle/>
                    <a:p>
                      <a:pPr marL="0" marR="0" algn="ctr">
                        <a:lnSpc>
                          <a:spcPct val="115000"/>
                        </a:lnSpc>
                        <a:spcBef>
                          <a:spcPts val="0"/>
                        </a:spcBef>
                        <a:spcAft>
                          <a:spcPts val="1000"/>
                        </a:spcAft>
                      </a:pPr>
                      <a:r>
                        <a:rPr lang="en-US" sz="1800" dirty="0">
                          <a:effectLst/>
                          <a:latin typeface="Calibri"/>
                          <a:ea typeface="Calibri"/>
                          <a:cs typeface="Calibri"/>
                        </a:rPr>
                        <a:t>Attendance rate</a:t>
                      </a:r>
                      <a:endParaRPr lang="en-US" sz="1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1000"/>
                        </a:spcAft>
                      </a:pPr>
                      <a:r>
                        <a:rPr lang="en-US" sz="1800">
                          <a:effectLst/>
                          <a:latin typeface="Calibri"/>
                          <a:ea typeface="Calibri"/>
                          <a:cs typeface="Calibri"/>
                        </a:rPr>
                        <a:t>Points</a:t>
                      </a:r>
                      <a:endParaRPr lang="en-US" sz="1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1000">
                <a:tc>
                  <a:txBody>
                    <a:bodyPr/>
                    <a:lstStyle/>
                    <a:p>
                      <a:pPr marL="0" marR="0" algn="ctr">
                        <a:lnSpc>
                          <a:spcPct val="115000"/>
                        </a:lnSpc>
                        <a:spcBef>
                          <a:spcPts val="0"/>
                        </a:spcBef>
                        <a:spcAft>
                          <a:spcPts val="1000"/>
                        </a:spcAft>
                      </a:pPr>
                      <a:r>
                        <a:rPr lang="en-US" sz="1800" dirty="0">
                          <a:effectLst/>
                          <a:latin typeface="Calibri"/>
                          <a:ea typeface="Calibri"/>
                          <a:cs typeface="Calibri"/>
                        </a:rPr>
                        <a:t>96% - 100% </a:t>
                      </a:r>
                      <a:endParaRPr lang="en-US" sz="1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1000"/>
                        </a:spcAft>
                      </a:pPr>
                      <a:r>
                        <a:rPr lang="en-US" sz="1800">
                          <a:effectLst/>
                          <a:latin typeface="Calibri"/>
                          <a:ea typeface="Calibri"/>
                          <a:cs typeface="Calibri"/>
                        </a:rPr>
                        <a:t>100</a:t>
                      </a:r>
                      <a:endParaRPr lang="en-US" sz="1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1000">
                <a:tc>
                  <a:txBody>
                    <a:bodyPr/>
                    <a:lstStyle/>
                    <a:p>
                      <a:pPr marL="0" marR="0" algn="ctr">
                        <a:lnSpc>
                          <a:spcPct val="115000"/>
                        </a:lnSpc>
                        <a:spcBef>
                          <a:spcPts val="0"/>
                        </a:spcBef>
                        <a:spcAft>
                          <a:spcPts val="1000"/>
                        </a:spcAft>
                      </a:pPr>
                      <a:r>
                        <a:rPr lang="en-US" sz="1800" dirty="0">
                          <a:effectLst/>
                          <a:latin typeface="Calibri"/>
                          <a:ea typeface="Calibri"/>
                          <a:cs typeface="Calibri"/>
                        </a:rPr>
                        <a:t>93% - 95%</a:t>
                      </a:r>
                      <a:endParaRPr lang="en-US" sz="1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1000"/>
                        </a:spcAft>
                      </a:pPr>
                      <a:r>
                        <a:rPr lang="en-US" sz="1800">
                          <a:effectLst/>
                          <a:latin typeface="Calibri"/>
                          <a:ea typeface="Calibri"/>
                          <a:cs typeface="Calibri"/>
                        </a:rPr>
                        <a:t>95</a:t>
                      </a:r>
                      <a:endParaRPr lang="en-US" sz="1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1000">
                <a:tc>
                  <a:txBody>
                    <a:bodyPr/>
                    <a:lstStyle/>
                    <a:p>
                      <a:pPr marL="0" marR="0" algn="ctr">
                        <a:lnSpc>
                          <a:spcPct val="115000"/>
                        </a:lnSpc>
                        <a:spcBef>
                          <a:spcPts val="0"/>
                        </a:spcBef>
                        <a:spcAft>
                          <a:spcPts val="1000"/>
                        </a:spcAft>
                      </a:pPr>
                      <a:r>
                        <a:rPr lang="en-US" sz="1800" dirty="0">
                          <a:effectLst/>
                          <a:latin typeface="Calibri"/>
                          <a:ea typeface="Calibri"/>
                          <a:cs typeface="Calibri"/>
                        </a:rPr>
                        <a:t>90% - 92%</a:t>
                      </a:r>
                      <a:endParaRPr lang="en-US" sz="1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1000"/>
                        </a:spcAft>
                      </a:pPr>
                      <a:r>
                        <a:rPr lang="en-US" sz="1800">
                          <a:effectLst/>
                          <a:latin typeface="Calibri"/>
                          <a:ea typeface="Calibri"/>
                          <a:cs typeface="Calibri"/>
                        </a:rPr>
                        <a:t>80</a:t>
                      </a:r>
                      <a:endParaRPr lang="en-US" sz="1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1000">
                <a:tc>
                  <a:txBody>
                    <a:bodyPr/>
                    <a:lstStyle/>
                    <a:p>
                      <a:pPr marL="0" marR="0" algn="ctr">
                        <a:lnSpc>
                          <a:spcPct val="115000"/>
                        </a:lnSpc>
                        <a:spcBef>
                          <a:spcPts val="0"/>
                        </a:spcBef>
                        <a:spcAft>
                          <a:spcPts val="1000"/>
                        </a:spcAft>
                      </a:pPr>
                      <a:r>
                        <a:rPr lang="en-US" sz="1800" dirty="0">
                          <a:effectLst/>
                          <a:latin typeface="Calibri"/>
                          <a:ea typeface="Calibri"/>
                          <a:cs typeface="Calibri"/>
                        </a:rPr>
                        <a:t>85% - 89%</a:t>
                      </a:r>
                      <a:endParaRPr lang="en-US" sz="1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1000"/>
                        </a:spcAft>
                      </a:pPr>
                      <a:r>
                        <a:rPr lang="en-US" sz="1800" dirty="0">
                          <a:effectLst/>
                          <a:latin typeface="Calibri"/>
                          <a:ea typeface="Calibri"/>
                          <a:cs typeface="Calibri"/>
                        </a:rPr>
                        <a:t>50</a:t>
                      </a:r>
                      <a:endParaRPr lang="en-US" sz="1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1000">
                <a:tc>
                  <a:txBody>
                    <a:bodyPr/>
                    <a:lstStyle/>
                    <a:p>
                      <a:pPr marL="0" marR="0" algn="ctr">
                        <a:lnSpc>
                          <a:spcPct val="115000"/>
                        </a:lnSpc>
                        <a:spcBef>
                          <a:spcPts val="0"/>
                        </a:spcBef>
                        <a:spcAft>
                          <a:spcPts val="1000"/>
                        </a:spcAft>
                      </a:pPr>
                      <a:r>
                        <a:rPr lang="en-US" sz="1800">
                          <a:effectLst/>
                          <a:latin typeface="Calibri"/>
                          <a:ea typeface="Calibri"/>
                          <a:cs typeface="Calibri"/>
                        </a:rPr>
                        <a:t>70% - 85%</a:t>
                      </a:r>
                      <a:endParaRPr lang="en-US" sz="1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1000"/>
                        </a:spcAft>
                      </a:pPr>
                      <a:r>
                        <a:rPr lang="en-US" sz="1800" dirty="0">
                          <a:effectLst/>
                          <a:latin typeface="Calibri"/>
                          <a:ea typeface="Calibri"/>
                          <a:cs typeface="Calibri"/>
                        </a:rPr>
                        <a:t>25</a:t>
                      </a:r>
                      <a:endParaRPr lang="en-US" sz="1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1000">
                <a:tc>
                  <a:txBody>
                    <a:bodyPr/>
                    <a:lstStyle/>
                    <a:p>
                      <a:pPr marL="0" marR="0" algn="ctr">
                        <a:lnSpc>
                          <a:spcPct val="115000"/>
                        </a:lnSpc>
                        <a:spcBef>
                          <a:spcPts val="0"/>
                        </a:spcBef>
                        <a:spcAft>
                          <a:spcPts val="1000"/>
                        </a:spcAft>
                      </a:pPr>
                      <a:r>
                        <a:rPr lang="en-US" sz="1800" dirty="0">
                          <a:effectLst/>
                          <a:latin typeface="Calibri"/>
                          <a:ea typeface="Calibri"/>
                          <a:cs typeface="Calibri"/>
                        </a:rPr>
                        <a:t>Below </a:t>
                      </a:r>
                      <a:r>
                        <a:rPr lang="en-US" sz="1800" dirty="0" smtClean="0">
                          <a:effectLst/>
                          <a:latin typeface="Calibri"/>
                          <a:ea typeface="Calibri"/>
                          <a:cs typeface="Calibri"/>
                        </a:rPr>
                        <a:t>70%</a:t>
                      </a:r>
                      <a:endParaRPr lang="en-US" sz="1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1000"/>
                        </a:spcAft>
                      </a:pPr>
                      <a:r>
                        <a:rPr lang="en-US" sz="1800" dirty="0">
                          <a:effectLst/>
                          <a:latin typeface="Calibri"/>
                          <a:ea typeface="Calibri"/>
                          <a:cs typeface="Calibri"/>
                        </a:rPr>
                        <a:t>0</a:t>
                      </a:r>
                      <a:endParaRPr lang="en-US" sz="1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12887997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Graduation Rate</a:t>
            </a:r>
            <a:endParaRPr lang="en-US" dirty="0"/>
          </a:p>
        </p:txBody>
      </p:sp>
      <p:sp>
        <p:nvSpPr>
          <p:cNvPr id="3" name="Content Placeholder 2"/>
          <p:cNvSpPr>
            <a:spLocks noGrp="1"/>
          </p:cNvSpPr>
          <p:nvPr>
            <p:ph idx="1"/>
          </p:nvPr>
        </p:nvSpPr>
        <p:spPr/>
        <p:txBody>
          <a:bodyPr/>
          <a:lstStyle/>
          <a:p>
            <a:r>
              <a:rPr lang="en-US" dirty="0" smtClean="0"/>
              <a:t>Use higher of 4-year or 5-year cohort rate (required graduation rate formula)</a:t>
            </a:r>
          </a:p>
          <a:p>
            <a:endParaRPr lang="en-US" dirty="0"/>
          </a:p>
        </p:txBody>
      </p:sp>
      <p:sp>
        <p:nvSpPr>
          <p:cNvPr id="6" name="Slide Number Placeholder 5"/>
          <p:cNvSpPr>
            <a:spLocks noGrp="1"/>
          </p:cNvSpPr>
          <p:nvPr>
            <p:ph type="sldNum" sz="quarter" idx="12"/>
          </p:nvPr>
        </p:nvSpPr>
        <p:spPr/>
        <p:txBody>
          <a:bodyPr/>
          <a:lstStyle/>
          <a:p>
            <a:fld id="{08F394ED-C83B-48CE-BD27-1442A7AEAE53}" type="slidenum">
              <a:rPr lang="en-US" smtClean="0"/>
              <a:t>9</a:t>
            </a:fld>
            <a:endParaRPr lang="en-US"/>
          </a:p>
        </p:txBody>
      </p:sp>
      <p:graphicFrame>
        <p:nvGraphicFramePr>
          <p:cNvPr id="5" name="Table 4"/>
          <p:cNvGraphicFramePr>
            <a:graphicFrameLocks noGrp="1"/>
          </p:cNvGraphicFramePr>
          <p:nvPr>
            <p:extLst>
              <p:ext uri="{D42A27DB-BD31-4B8C-83A1-F6EECF244321}">
                <p14:modId xmlns:p14="http://schemas.microsoft.com/office/powerpoint/2010/main" val="1045494465"/>
              </p:ext>
            </p:extLst>
          </p:nvPr>
        </p:nvGraphicFramePr>
        <p:xfrm>
          <a:off x="1371600" y="2514600"/>
          <a:ext cx="6248400" cy="3581406"/>
        </p:xfrm>
        <a:graphic>
          <a:graphicData uri="http://schemas.openxmlformats.org/drawingml/2006/table">
            <a:tbl>
              <a:tblPr firstRow="1" firstCol="1" bandRow="1"/>
              <a:tblGrid>
                <a:gridCol w="2372064"/>
                <a:gridCol w="2324652"/>
                <a:gridCol w="1551684"/>
              </a:tblGrid>
              <a:tr h="397934">
                <a:tc>
                  <a:txBody>
                    <a:bodyPr/>
                    <a:lstStyle/>
                    <a:p>
                      <a:pPr marL="112395" marR="0" algn="ctr">
                        <a:lnSpc>
                          <a:spcPct val="115000"/>
                        </a:lnSpc>
                        <a:spcBef>
                          <a:spcPts val="0"/>
                        </a:spcBef>
                        <a:spcAft>
                          <a:spcPts val="0"/>
                        </a:spcAft>
                      </a:pPr>
                      <a:r>
                        <a:rPr lang="en-US" sz="1800">
                          <a:effectLst/>
                          <a:latin typeface="Calibri"/>
                          <a:ea typeface="Calibri"/>
                          <a:cs typeface="Times New Roman"/>
                        </a:rPr>
                        <a:t>4 year rate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2710" marR="0" algn="ctr">
                        <a:lnSpc>
                          <a:spcPct val="115000"/>
                        </a:lnSpc>
                        <a:spcBef>
                          <a:spcPts val="0"/>
                        </a:spcBef>
                        <a:spcAft>
                          <a:spcPts val="0"/>
                        </a:spcAft>
                      </a:pPr>
                      <a:r>
                        <a:rPr lang="en-US" sz="1800">
                          <a:effectLst/>
                          <a:latin typeface="Calibri"/>
                          <a:ea typeface="Calibri"/>
                          <a:cs typeface="Times New Roman"/>
                        </a:rPr>
                        <a:t>5 year rate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08585" marR="0" indent="3810" algn="ctr">
                        <a:lnSpc>
                          <a:spcPct val="115000"/>
                        </a:lnSpc>
                        <a:spcBef>
                          <a:spcPts val="0"/>
                        </a:spcBef>
                        <a:spcAft>
                          <a:spcPts val="0"/>
                        </a:spcAft>
                      </a:pPr>
                      <a:r>
                        <a:rPr lang="en-US" sz="1800">
                          <a:effectLst/>
                          <a:latin typeface="Calibri"/>
                          <a:ea typeface="Calibri"/>
                          <a:cs typeface="Times New Roman"/>
                        </a:rPr>
                        <a:t>Points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7934">
                <a:tc>
                  <a:txBody>
                    <a:bodyPr/>
                    <a:lstStyle/>
                    <a:p>
                      <a:pPr marL="112395" marR="0" algn="ctr">
                        <a:lnSpc>
                          <a:spcPct val="115000"/>
                        </a:lnSpc>
                        <a:spcBef>
                          <a:spcPts val="0"/>
                        </a:spcBef>
                        <a:spcAft>
                          <a:spcPts val="0"/>
                        </a:spcAft>
                      </a:pPr>
                      <a:r>
                        <a:rPr lang="en-US" sz="1800">
                          <a:effectLst/>
                          <a:latin typeface="Calibri"/>
                          <a:ea typeface="Calibri"/>
                          <a:cs typeface="Times New Roman"/>
                        </a:rPr>
                        <a:t>98-100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2710" marR="0" algn="ctr">
                        <a:lnSpc>
                          <a:spcPct val="115000"/>
                        </a:lnSpc>
                        <a:spcBef>
                          <a:spcPts val="0"/>
                        </a:spcBef>
                        <a:spcAft>
                          <a:spcPts val="0"/>
                        </a:spcAft>
                      </a:pPr>
                      <a:r>
                        <a:rPr lang="en-US" sz="1800">
                          <a:effectLst/>
                          <a:latin typeface="Calibri"/>
                          <a:ea typeface="Calibri"/>
                          <a:cs typeface="Times New Roman"/>
                        </a:rPr>
                        <a:t>98-100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08585" marR="0" algn="ctr">
                        <a:lnSpc>
                          <a:spcPct val="115000"/>
                        </a:lnSpc>
                        <a:spcBef>
                          <a:spcPts val="0"/>
                        </a:spcBef>
                        <a:spcAft>
                          <a:spcPts val="0"/>
                        </a:spcAft>
                      </a:pPr>
                      <a:r>
                        <a:rPr lang="en-US" sz="1800">
                          <a:effectLst/>
                          <a:latin typeface="Calibri"/>
                          <a:ea typeface="Calibri"/>
                          <a:cs typeface="Times New Roman"/>
                        </a:rPr>
                        <a:t>100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7934">
                <a:tc>
                  <a:txBody>
                    <a:bodyPr/>
                    <a:lstStyle/>
                    <a:p>
                      <a:pPr marL="112395" marR="0" algn="ctr">
                        <a:lnSpc>
                          <a:spcPct val="115000"/>
                        </a:lnSpc>
                        <a:spcBef>
                          <a:spcPts val="0"/>
                        </a:spcBef>
                        <a:spcAft>
                          <a:spcPts val="0"/>
                        </a:spcAft>
                      </a:pPr>
                      <a:r>
                        <a:rPr lang="en-US" sz="1800">
                          <a:effectLst/>
                          <a:latin typeface="Calibri"/>
                          <a:ea typeface="Calibri"/>
                          <a:cs typeface="Times New Roman"/>
                        </a:rPr>
                        <a:t>90-97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2710" marR="0" algn="ctr">
                        <a:lnSpc>
                          <a:spcPct val="115000"/>
                        </a:lnSpc>
                        <a:spcBef>
                          <a:spcPts val="0"/>
                        </a:spcBef>
                        <a:spcAft>
                          <a:spcPts val="0"/>
                        </a:spcAft>
                      </a:pPr>
                      <a:r>
                        <a:rPr lang="en-US" sz="1800">
                          <a:effectLst/>
                          <a:latin typeface="Calibri"/>
                          <a:ea typeface="Calibri"/>
                          <a:cs typeface="Times New Roman"/>
                        </a:rPr>
                        <a:t>93-97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08585" marR="0" algn="ctr">
                        <a:lnSpc>
                          <a:spcPct val="115000"/>
                        </a:lnSpc>
                        <a:spcBef>
                          <a:spcPts val="0"/>
                        </a:spcBef>
                        <a:spcAft>
                          <a:spcPts val="0"/>
                        </a:spcAft>
                      </a:pPr>
                      <a:r>
                        <a:rPr lang="en-US" sz="1800">
                          <a:effectLst/>
                          <a:latin typeface="Calibri"/>
                          <a:ea typeface="Calibri"/>
                          <a:cs typeface="Times New Roman"/>
                        </a:rPr>
                        <a:t>95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7934">
                <a:tc>
                  <a:txBody>
                    <a:bodyPr/>
                    <a:lstStyle/>
                    <a:p>
                      <a:pPr marL="112395" marR="0" algn="ctr">
                        <a:lnSpc>
                          <a:spcPct val="115000"/>
                        </a:lnSpc>
                        <a:spcBef>
                          <a:spcPts val="0"/>
                        </a:spcBef>
                        <a:spcAft>
                          <a:spcPts val="0"/>
                        </a:spcAft>
                      </a:pPr>
                      <a:r>
                        <a:rPr lang="en-US" sz="1800">
                          <a:effectLst/>
                          <a:latin typeface="Calibri"/>
                          <a:ea typeface="Calibri"/>
                          <a:cs typeface="Times New Roman"/>
                        </a:rPr>
                        <a:t>85-89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2710" marR="0" algn="ctr">
                        <a:lnSpc>
                          <a:spcPct val="115000"/>
                        </a:lnSpc>
                        <a:spcBef>
                          <a:spcPts val="0"/>
                        </a:spcBef>
                        <a:spcAft>
                          <a:spcPts val="0"/>
                        </a:spcAft>
                      </a:pPr>
                      <a:r>
                        <a:rPr lang="en-US" sz="1800">
                          <a:effectLst/>
                          <a:latin typeface="Calibri"/>
                          <a:ea typeface="Calibri"/>
                          <a:cs typeface="Times New Roman"/>
                        </a:rPr>
                        <a:t>89-92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08585" marR="0" algn="ctr">
                        <a:lnSpc>
                          <a:spcPct val="115000"/>
                        </a:lnSpc>
                        <a:spcBef>
                          <a:spcPts val="0"/>
                        </a:spcBef>
                        <a:spcAft>
                          <a:spcPts val="0"/>
                        </a:spcAft>
                      </a:pPr>
                      <a:r>
                        <a:rPr lang="en-US" sz="1800">
                          <a:effectLst/>
                          <a:latin typeface="Calibri"/>
                          <a:ea typeface="Calibri"/>
                          <a:cs typeface="Times New Roman"/>
                        </a:rPr>
                        <a:t>90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7934">
                <a:tc>
                  <a:txBody>
                    <a:bodyPr/>
                    <a:lstStyle/>
                    <a:p>
                      <a:pPr marL="112395" marR="0" algn="ctr">
                        <a:lnSpc>
                          <a:spcPct val="115000"/>
                        </a:lnSpc>
                        <a:spcBef>
                          <a:spcPts val="0"/>
                        </a:spcBef>
                        <a:spcAft>
                          <a:spcPts val="0"/>
                        </a:spcAft>
                      </a:pPr>
                      <a:r>
                        <a:rPr lang="en-US" sz="1800">
                          <a:effectLst/>
                          <a:latin typeface="Calibri"/>
                          <a:ea typeface="Calibri"/>
                          <a:cs typeface="Times New Roman"/>
                        </a:rPr>
                        <a:t>80-84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2710" marR="0" algn="ctr">
                        <a:lnSpc>
                          <a:spcPct val="115000"/>
                        </a:lnSpc>
                        <a:spcBef>
                          <a:spcPts val="0"/>
                        </a:spcBef>
                        <a:spcAft>
                          <a:spcPts val="0"/>
                        </a:spcAft>
                      </a:pPr>
                      <a:r>
                        <a:rPr lang="en-US" sz="1800">
                          <a:effectLst/>
                          <a:latin typeface="Calibri"/>
                          <a:ea typeface="Calibri"/>
                          <a:cs typeface="Times New Roman"/>
                        </a:rPr>
                        <a:t>85-88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08585" marR="0" algn="ctr">
                        <a:lnSpc>
                          <a:spcPct val="115000"/>
                        </a:lnSpc>
                        <a:spcBef>
                          <a:spcPts val="0"/>
                        </a:spcBef>
                        <a:spcAft>
                          <a:spcPts val="0"/>
                        </a:spcAft>
                      </a:pPr>
                      <a:r>
                        <a:rPr lang="en-US" sz="1800">
                          <a:effectLst/>
                          <a:latin typeface="Calibri"/>
                          <a:ea typeface="Calibri"/>
                          <a:cs typeface="Times New Roman"/>
                        </a:rPr>
                        <a:t>70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7934">
                <a:tc>
                  <a:txBody>
                    <a:bodyPr/>
                    <a:lstStyle/>
                    <a:p>
                      <a:pPr marL="112395" marR="0" algn="ctr">
                        <a:lnSpc>
                          <a:spcPct val="115000"/>
                        </a:lnSpc>
                        <a:spcBef>
                          <a:spcPts val="0"/>
                        </a:spcBef>
                        <a:spcAft>
                          <a:spcPts val="0"/>
                        </a:spcAft>
                      </a:pPr>
                      <a:r>
                        <a:rPr lang="en-US" sz="1800">
                          <a:effectLst/>
                          <a:latin typeface="Calibri"/>
                          <a:ea typeface="Calibri"/>
                          <a:cs typeface="Times New Roman"/>
                        </a:rPr>
                        <a:t>70-79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2710" marR="0" algn="ctr">
                        <a:lnSpc>
                          <a:spcPct val="115000"/>
                        </a:lnSpc>
                        <a:spcBef>
                          <a:spcPts val="0"/>
                        </a:spcBef>
                        <a:spcAft>
                          <a:spcPts val="0"/>
                        </a:spcAft>
                      </a:pPr>
                      <a:r>
                        <a:rPr lang="en-US" sz="1800">
                          <a:effectLst/>
                          <a:latin typeface="Calibri"/>
                          <a:ea typeface="Calibri"/>
                          <a:cs typeface="Times New Roman"/>
                        </a:rPr>
                        <a:t>80-84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08585" marR="0" algn="ctr">
                        <a:lnSpc>
                          <a:spcPct val="115000"/>
                        </a:lnSpc>
                        <a:spcBef>
                          <a:spcPts val="0"/>
                        </a:spcBef>
                        <a:spcAft>
                          <a:spcPts val="0"/>
                        </a:spcAft>
                      </a:pPr>
                      <a:r>
                        <a:rPr lang="en-US" sz="1800">
                          <a:effectLst/>
                          <a:latin typeface="Calibri"/>
                          <a:ea typeface="Calibri"/>
                          <a:cs typeface="Times New Roman"/>
                        </a:rPr>
                        <a:t>50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7934">
                <a:tc>
                  <a:txBody>
                    <a:bodyPr/>
                    <a:lstStyle/>
                    <a:p>
                      <a:pPr marL="112395" marR="0" algn="ctr">
                        <a:lnSpc>
                          <a:spcPct val="115000"/>
                        </a:lnSpc>
                        <a:spcBef>
                          <a:spcPts val="0"/>
                        </a:spcBef>
                        <a:spcAft>
                          <a:spcPts val="0"/>
                        </a:spcAft>
                      </a:pPr>
                      <a:r>
                        <a:rPr lang="en-US" sz="1800">
                          <a:effectLst/>
                          <a:latin typeface="Calibri"/>
                          <a:ea typeface="Calibri"/>
                          <a:cs typeface="Times New Roman"/>
                        </a:rPr>
                        <a:t>60-69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2710" marR="0" algn="ctr">
                        <a:lnSpc>
                          <a:spcPct val="115000"/>
                        </a:lnSpc>
                        <a:spcBef>
                          <a:spcPts val="0"/>
                        </a:spcBef>
                        <a:spcAft>
                          <a:spcPts val="0"/>
                        </a:spcAft>
                      </a:pPr>
                      <a:r>
                        <a:rPr lang="en-US" sz="1800">
                          <a:effectLst/>
                          <a:latin typeface="Calibri"/>
                          <a:ea typeface="Calibri"/>
                          <a:cs typeface="Times New Roman"/>
                        </a:rPr>
                        <a:t>70-79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08585" marR="0" algn="ctr">
                        <a:lnSpc>
                          <a:spcPct val="115000"/>
                        </a:lnSpc>
                        <a:spcBef>
                          <a:spcPts val="0"/>
                        </a:spcBef>
                        <a:spcAft>
                          <a:spcPts val="0"/>
                        </a:spcAft>
                      </a:pPr>
                      <a:r>
                        <a:rPr lang="en-US" sz="1800">
                          <a:effectLst/>
                          <a:latin typeface="Calibri"/>
                          <a:ea typeface="Calibri"/>
                          <a:cs typeface="Times New Roman"/>
                        </a:rPr>
                        <a:t>25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7934">
                <a:tc>
                  <a:txBody>
                    <a:bodyPr/>
                    <a:lstStyle/>
                    <a:p>
                      <a:pPr marL="112395" marR="0" algn="ctr">
                        <a:lnSpc>
                          <a:spcPct val="115000"/>
                        </a:lnSpc>
                        <a:spcBef>
                          <a:spcPts val="0"/>
                        </a:spcBef>
                        <a:spcAft>
                          <a:spcPts val="0"/>
                        </a:spcAft>
                      </a:pPr>
                      <a:r>
                        <a:rPr lang="en-US" sz="1800">
                          <a:effectLst/>
                          <a:latin typeface="Calibri"/>
                          <a:ea typeface="Calibri"/>
                          <a:cs typeface="Times New Roman"/>
                        </a:rPr>
                        <a:t>50-59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2710" marR="0" algn="ctr">
                        <a:lnSpc>
                          <a:spcPct val="115000"/>
                        </a:lnSpc>
                        <a:spcBef>
                          <a:spcPts val="0"/>
                        </a:spcBef>
                        <a:spcAft>
                          <a:spcPts val="0"/>
                        </a:spcAft>
                      </a:pPr>
                      <a:r>
                        <a:rPr lang="en-US" sz="1800">
                          <a:effectLst/>
                          <a:latin typeface="Calibri"/>
                          <a:ea typeface="Calibri"/>
                          <a:cs typeface="Times New Roman"/>
                        </a:rPr>
                        <a:t>60-69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08585" marR="0" algn="ctr">
                        <a:lnSpc>
                          <a:spcPct val="115000"/>
                        </a:lnSpc>
                        <a:spcBef>
                          <a:spcPts val="0"/>
                        </a:spcBef>
                        <a:spcAft>
                          <a:spcPts val="0"/>
                        </a:spcAft>
                      </a:pPr>
                      <a:r>
                        <a:rPr lang="en-US" sz="1800">
                          <a:effectLst/>
                          <a:latin typeface="Calibri"/>
                          <a:ea typeface="Calibri"/>
                          <a:cs typeface="Times New Roman"/>
                        </a:rPr>
                        <a:t>10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7934">
                <a:tc>
                  <a:txBody>
                    <a:bodyPr/>
                    <a:lstStyle/>
                    <a:p>
                      <a:pPr marL="112395" marR="0" algn="ctr">
                        <a:lnSpc>
                          <a:spcPct val="115000"/>
                        </a:lnSpc>
                        <a:spcBef>
                          <a:spcPts val="0"/>
                        </a:spcBef>
                        <a:spcAft>
                          <a:spcPts val="0"/>
                        </a:spcAft>
                      </a:pPr>
                      <a:r>
                        <a:rPr lang="en-US" sz="1800">
                          <a:effectLst/>
                          <a:latin typeface="Calibri"/>
                          <a:ea typeface="Calibri"/>
                          <a:cs typeface="Times New Roman"/>
                        </a:rPr>
                        <a:t>Below 50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2710" marR="0" algn="ctr">
                        <a:lnSpc>
                          <a:spcPct val="115000"/>
                        </a:lnSpc>
                        <a:spcBef>
                          <a:spcPts val="0"/>
                        </a:spcBef>
                        <a:spcAft>
                          <a:spcPts val="0"/>
                        </a:spcAft>
                      </a:pPr>
                      <a:r>
                        <a:rPr lang="en-US" sz="1800">
                          <a:effectLst/>
                          <a:latin typeface="Calibri"/>
                          <a:ea typeface="Calibri"/>
                          <a:cs typeface="Times New Roman"/>
                        </a:rPr>
                        <a:t>Below 60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08585" marR="0" algn="ctr">
                        <a:lnSpc>
                          <a:spcPct val="115000"/>
                        </a:lnSpc>
                        <a:spcBef>
                          <a:spcPts val="0"/>
                        </a:spcBef>
                        <a:spcAft>
                          <a:spcPts val="0"/>
                        </a:spcAft>
                      </a:pPr>
                      <a:r>
                        <a:rPr lang="en-US" sz="1800" dirty="0">
                          <a:effectLst/>
                          <a:latin typeface="Calibri"/>
                          <a:ea typeface="Calibri"/>
                          <a:cs typeface="Times New Roman"/>
                        </a:rPr>
                        <a:t>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74442575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453</TotalTime>
  <Words>3703</Words>
  <Application>Microsoft Office PowerPoint</Application>
  <PresentationFormat>On-screen Show (4:3)</PresentationFormat>
  <Paragraphs>1074</Paragraphs>
  <Slides>40</Slides>
  <Notes>0</Notes>
  <HiddenSlides>0</HiddenSlides>
  <MMClips>0</MMClips>
  <ScaleCrop>false</ScaleCrop>
  <HeadingPairs>
    <vt:vector size="4" baseType="variant">
      <vt:variant>
        <vt:lpstr>Theme</vt:lpstr>
      </vt:variant>
      <vt:variant>
        <vt:i4>1</vt:i4>
      </vt:variant>
      <vt:variant>
        <vt:lpstr>Slide Titles</vt:lpstr>
      </vt:variant>
      <vt:variant>
        <vt:i4>40</vt:i4>
      </vt:variant>
    </vt:vector>
  </HeadingPairs>
  <TitlesOfParts>
    <vt:vector size="41" baseType="lpstr">
      <vt:lpstr>Clarity</vt:lpstr>
      <vt:lpstr>ESEA FLEXIBILITY WAIVER</vt:lpstr>
      <vt:lpstr>Principle 2 - Accountability &amp; Support</vt:lpstr>
      <vt:lpstr>Alaska School Performance Index</vt:lpstr>
      <vt:lpstr>Academic Achievement Indicator</vt:lpstr>
      <vt:lpstr>Progress Indicator</vt:lpstr>
      <vt:lpstr>Primary Subgroups</vt:lpstr>
      <vt:lpstr>Progress Indicator Example School with 3 subgroups</vt:lpstr>
      <vt:lpstr>Attendance Rate</vt:lpstr>
      <vt:lpstr>Graduation Rate</vt:lpstr>
      <vt:lpstr>Graduation Rate for Small Schools</vt:lpstr>
      <vt:lpstr>College &amp; Career Ready Indicator</vt:lpstr>
      <vt:lpstr>Participation Rate</vt:lpstr>
      <vt:lpstr>Indicators for Elementary/Middle Grades K-8</vt:lpstr>
      <vt:lpstr>Indicators for High School Grades 9-12</vt:lpstr>
      <vt:lpstr>Sample ASPI Chart K-8 School</vt:lpstr>
      <vt:lpstr>Sample ASPI Chart High School</vt:lpstr>
      <vt:lpstr>Sample ASPI Chart K-12 grades</vt:lpstr>
      <vt:lpstr>Summary of ASPI Scores &amp; Ratings</vt:lpstr>
      <vt:lpstr>Comparison of Stars and AYP</vt:lpstr>
      <vt:lpstr>AMO Targets</vt:lpstr>
      <vt:lpstr>AMO Calculation Example</vt:lpstr>
      <vt:lpstr>State AMO Targets</vt:lpstr>
      <vt:lpstr>State AMO Targets</vt:lpstr>
      <vt:lpstr>Incentives &amp; Supports - All Schools</vt:lpstr>
      <vt:lpstr>Highest Performing Reward Schools</vt:lpstr>
      <vt:lpstr>High Progress Reward Schools</vt:lpstr>
      <vt:lpstr>Recognition for Reward Schools</vt:lpstr>
      <vt:lpstr>Title I Reward Schools</vt:lpstr>
      <vt:lpstr>Lowest Performing Schools</vt:lpstr>
      <vt:lpstr>Consult with districts</vt:lpstr>
      <vt:lpstr>Title I Priority Schools</vt:lpstr>
      <vt:lpstr>Turnaround Principles</vt:lpstr>
      <vt:lpstr>Consequences &amp; Supports for Priority Schools</vt:lpstr>
      <vt:lpstr>Exiting Priority Status</vt:lpstr>
      <vt:lpstr>Title I Focus Schools</vt:lpstr>
      <vt:lpstr>Consequences &amp; Supports</vt:lpstr>
      <vt:lpstr>Exiting Focus Status</vt:lpstr>
      <vt:lpstr>NCLB Provisions Waived</vt:lpstr>
      <vt:lpstr>NCLB Provisions Waived</vt:lpstr>
      <vt:lpstr>More Information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ESEA FLEXIBILITY WAIVER</dc:title>
  <dc:creator>MacKinnon</dc:creator>
  <cp:lastModifiedBy>kbquinto</cp:lastModifiedBy>
  <cp:revision>39</cp:revision>
  <cp:lastPrinted>2012-08-02T17:59:15Z</cp:lastPrinted>
  <dcterms:created xsi:type="dcterms:W3CDTF">2012-07-29T02:43:14Z</dcterms:created>
  <dcterms:modified xsi:type="dcterms:W3CDTF">2013-08-16T22:35:00Z</dcterms:modified>
</cp:coreProperties>
</file>