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55"/>
  </p:notesMasterIdLst>
  <p:handoutMasterIdLst>
    <p:handoutMasterId r:id="rId56"/>
  </p:handoutMasterIdLst>
  <p:sldIdLst>
    <p:sldId id="256" r:id="rId2"/>
    <p:sldId id="275" r:id="rId3"/>
    <p:sldId id="276" r:id="rId4"/>
    <p:sldId id="278" r:id="rId5"/>
    <p:sldId id="277" r:id="rId6"/>
    <p:sldId id="306" r:id="rId7"/>
    <p:sldId id="298" r:id="rId8"/>
    <p:sldId id="280" r:id="rId9"/>
    <p:sldId id="279" r:id="rId10"/>
    <p:sldId id="317" r:id="rId11"/>
    <p:sldId id="296" r:id="rId12"/>
    <p:sldId id="337" r:id="rId13"/>
    <p:sldId id="318" r:id="rId14"/>
    <p:sldId id="315" r:id="rId15"/>
    <p:sldId id="309" r:id="rId16"/>
    <p:sldId id="310" r:id="rId17"/>
    <p:sldId id="311" r:id="rId18"/>
    <p:sldId id="312" r:id="rId19"/>
    <p:sldId id="319" r:id="rId20"/>
    <p:sldId id="295" r:id="rId21"/>
    <p:sldId id="297" r:id="rId22"/>
    <p:sldId id="284" r:id="rId23"/>
    <p:sldId id="292" r:id="rId24"/>
    <p:sldId id="291" r:id="rId25"/>
    <p:sldId id="339" r:id="rId26"/>
    <p:sldId id="281" r:id="rId27"/>
    <p:sldId id="327" r:id="rId28"/>
    <p:sldId id="320" r:id="rId29"/>
    <p:sldId id="323" r:id="rId30"/>
    <p:sldId id="324" r:id="rId31"/>
    <p:sldId id="326" r:id="rId32"/>
    <p:sldId id="340" r:id="rId33"/>
    <p:sldId id="346" r:id="rId34"/>
    <p:sldId id="330" r:id="rId35"/>
    <p:sldId id="329" r:id="rId36"/>
    <p:sldId id="288" r:id="rId37"/>
    <p:sldId id="345" r:id="rId38"/>
    <p:sldId id="260" r:id="rId39"/>
    <p:sldId id="331" r:id="rId40"/>
    <p:sldId id="341" r:id="rId41"/>
    <p:sldId id="272" r:id="rId42"/>
    <p:sldId id="342" r:id="rId43"/>
    <p:sldId id="332" r:id="rId44"/>
    <p:sldId id="333" r:id="rId45"/>
    <p:sldId id="334" r:id="rId46"/>
    <p:sldId id="343" r:id="rId47"/>
    <p:sldId id="262" r:id="rId48"/>
    <p:sldId id="268" r:id="rId49"/>
    <p:sldId id="267" r:id="rId50"/>
    <p:sldId id="274" r:id="rId51"/>
    <p:sldId id="273" r:id="rId52"/>
    <p:sldId id="335" r:id="rId53"/>
    <p:sldId id="336"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50" autoAdjust="0"/>
  </p:normalViewPr>
  <p:slideViewPr>
    <p:cSldViewPr snapToGrid="0" snapToObjects="1">
      <p:cViewPr>
        <p:scale>
          <a:sx n="100" d="100"/>
          <a:sy n="100" d="100"/>
        </p:scale>
        <p:origin x="-1632"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150" d="100"/>
          <a:sy n="150" d="100"/>
        </p:scale>
        <p:origin x="-1512" y="25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79076653879803"/>
          <c:y val="0.0515873015873016"/>
          <c:w val="0.712286997779124"/>
          <c:h val="0.847884014498191"/>
        </c:manualLayout>
      </c:layout>
      <c:barChart>
        <c:barDir val="col"/>
        <c:grouping val="clustered"/>
        <c:varyColors val="0"/>
        <c:ser>
          <c:idx val="0"/>
          <c:order val="0"/>
          <c:tx>
            <c:strRef>
              <c:f>Sheet1!$B$1</c:f>
              <c:strCache>
                <c:ptCount val="1"/>
                <c:pt idx="0">
                  <c:v>Expectations Defined</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Sheet1!$B$2</c:f>
              <c:numCache>
                <c:formatCode>General</c:formatCode>
                <c:ptCount val="1"/>
                <c:pt idx="0">
                  <c:v>91.0</c:v>
                </c:pt>
              </c:numCache>
            </c:numRef>
          </c:val>
        </c:ser>
        <c:ser>
          <c:idx val="1"/>
          <c:order val="1"/>
          <c:tx>
            <c:strRef>
              <c:f>Sheet1!$C$1</c:f>
              <c:strCache>
                <c:ptCount val="1"/>
                <c:pt idx="0">
                  <c:v>Expectations Taught</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Sheet1!$C$2</c:f>
              <c:numCache>
                <c:formatCode>General</c:formatCode>
                <c:ptCount val="1"/>
                <c:pt idx="0">
                  <c:v>63.0</c:v>
                </c:pt>
              </c:numCache>
            </c:numRef>
          </c:val>
        </c:ser>
        <c:ser>
          <c:idx val="2"/>
          <c:order val="2"/>
          <c:tx>
            <c:strRef>
              <c:f>Sheet1!$D$1</c:f>
              <c:strCache>
                <c:ptCount val="1"/>
                <c:pt idx="0">
                  <c:v>Reward System</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Sheet1!$D$2</c:f>
              <c:numCache>
                <c:formatCode>General</c:formatCode>
                <c:ptCount val="1"/>
                <c:pt idx="0">
                  <c:v>53.0</c:v>
                </c:pt>
              </c:numCache>
            </c:numRef>
          </c:val>
        </c:ser>
        <c:ser>
          <c:idx val="3"/>
          <c:order val="3"/>
          <c:tx>
            <c:strRef>
              <c:f>Sheet1!$E$1</c:f>
              <c:strCache>
                <c:ptCount val="1"/>
                <c:pt idx="0">
                  <c:v>Violations System</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Sheet1!$E$2</c:f>
              <c:numCache>
                <c:formatCode>General</c:formatCode>
                <c:ptCount val="1"/>
                <c:pt idx="0">
                  <c:v>53.0</c:v>
                </c:pt>
              </c:numCache>
            </c:numRef>
          </c:val>
        </c:ser>
        <c:ser>
          <c:idx val="4"/>
          <c:order val="4"/>
          <c:tx>
            <c:strRef>
              <c:f>Sheet1!$F$1</c:f>
              <c:strCache>
                <c:ptCount val="1"/>
                <c:pt idx="0">
                  <c:v>Monitoring</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Sheet1!$F$2</c:f>
              <c:numCache>
                <c:formatCode>General</c:formatCode>
                <c:ptCount val="1"/>
                <c:pt idx="0">
                  <c:v>63.0</c:v>
                </c:pt>
              </c:numCache>
            </c:numRef>
          </c:val>
        </c:ser>
        <c:ser>
          <c:idx val="5"/>
          <c:order val="5"/>
          <c:tx>
            <c:strRef>
              <c:f>Sheet1!$G$1</c:f>
              <c:strCache>
                <c:ptCount val="1"/>
                <c:pt idx="0">
                  <c:v>Management</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Sheet1!$G$2</c:f>
              <c:numCache>
                <c:formatCode>General</c:formatCode>
                <c:ptCount val="1"/>
                <c:pt idx="0">
                  <c:v>56.0</c:v>
                </c:pt>
              </c:numCache>
            </c:numRef>
          </c:val>
        </c:ser>
        <c:ser>
          <c:idx val="6"/>
          <c:order val="6"/>
          <c:tx>
            <c:strRef>
              <c:f>Sheet1!$H$1</c:f>
              <c:strCache>
                <c:ptCount val="1"/>
                <c:pt idx="0">
                  <c:v>District Support</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Sheet1!$H$2</c:f>
              <c:numCache>
                <c:formatCode>General</c:formatCode>
                <c:ptCount val="1"/>
                <c:pt idx="0">
                  <c:v>58.0</c:v>
                </c:pt>
              </c:numCache>
            </c:numRef>
          </c:val>
        </c:ser>
        <c:ser>
          <c:idx val="7"/>
          <c:order val="7"/>
          <c:tx>
            <c:strRef>
              <c:f>Sheet1!$I$1</c:f>
              <c:strCache>
                <c:ptCount val="1"/>
                <c:pt idx="0">
                  <c:v>Implementation Average</c:v>
                </c:pt>
              </c:strCache>
            </c:strRef>
          </c:tx>
          <c:invertIfNegative val="0"/>
          <c:dLbls>
            <c:dLblPos val="inEnd"/>
            <c:showLegendKey val="0"/>
            <c:showVal val="1"/>
            <c:showCatName val="0"/>
            <c:showSerName val="0"/>
            <c:showPercent val="0"/>
            <c:showBubbleSize val="0"/>
            <c:showLeaderLines val="0"/>
          </c:dLbls>
          <c:cat>
            <c:strRef>
              <c:f>Sheet1!$A$2</c:f>
              <c:strCache>
                <c:ptCount val="1"/>
                <c:pt idx="0">
                  <c:v>2011-2012</c:v>
                </c:pt>
              </c:strCache>
            </c:strRef>
          </c:cat>
          <c:val>
            <c:numRef>
              <c:f>Sheet1!$I$2</c:f>
              <c:numCache>
                <c:formatCode>General</c:formatCode>
                <c:ptCount val="1"/>
                <c:pt idx="0">
                  <c:v>52.0</c:v>
                </c:pt>
              </c:numCache>
            </c:numRef>
          </c:val>
        </c:ser>
        <c:dLbls>
          <c:showLegendKey val="0"/>
          <c:showVal val="0"/>
          <c:showCatName val="0"/>
          <c:showSerName val="0"/>
          <c:showPercent val="0"/>
          <c:showBubbleSize val="0"/>
        </c:dLbls>
        <c:gapWidth val="150"/>
        <c:axId val="2128700952"/>
        <c:axId val="-2112332952"/>
      </c:barChart>
      <c:catAx>
        <c:axId val="2128700952"/>
        <c:scaling>
          <c:orientation val="minMax"/>
        </c:scaling>
        <c:delete val="0"/>
        <c:axPos val="b"/>
        <c:majorTickMark val="out"/>
        <c:minorTickMark val="none"/>
        <c:tickLblPos val="nextTo"/>
        <c:crossAx val="-2112332952"/>
        <c:crosses val="autoZero"/>
        <c:auto val="1"/>
        <c:lblAlgn val="ctr"/>
        <c:lblOffset val="100"/>
        <c:noMultiLvlLbl val="0"/>
      </c:catAx>
      <c:valAx>
        <c:axId val="-2112332952"/>
        <c:scaling>
          <c:orientation val="minMax"/>
          <c:max val="100.0"/>
        </c:scaling>
        <c:delete val="0"/>
        <c:axPos val="l"/>
        <c:majorGridlines/>
        <c:numFmt formatCode="General" sourceLinked="1"/>
        <c:majorTickMark val="out"/>
        <c:minorTickMark val="none"/>
        <c:tickLblPos val="nextTo"/>
        <c:crossAx val="2128700952"/>
        <c:crosses val="autoZero"/>
        <c:crossBetween val="between"/>
      </c:valAx>
    </c:plotArea>
    <c:legend>
      <c:legendPos val="r"/>
      <c:layout>
        <c:manualLayout>
          <c:xMode val="edge"/>
          <c:yMode val="edge"/>
          <c:x val="0.783269863917712"/>
          <c:y val="0.00163449378793935"/>
          <c:w val="0.215711049690627"/>
          <c:h val="0.997499364204777"/>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Risk Ratio</c:v>
                </c:pt>
              </c:strCache>
            </c:strRef>
          </c:tx>
          <c:invertIfNegative val="0"/>
          <c:cat>
            <c:strRef>
              <c:f>Sheet1!$A$2</c:f>
              <c:strCache>
                <c:ptCount val="1"/>
                <c:pt idx="0">
                  <c:v>2010-2011</c:v>
                </c:pt>
              </c:strCache>
            </c:strRef>
          </c:cat>
          <c:val>
            <c:numRef>
              <c:f>Sheet1!$B$2</c:f>
              <c:numCache>
                <c:formatCode>General</c:formatCode>
                <c:ptCount val="1"/>
                <c:pt idx="0">
                  <c:v>20.0</c:v>
                </c:pt>
              </c:numCache>
            </c:numRef>
          </c:val>
        </c:ser>
        <c:ser>
          <c:idx val="1"/>
          <c:order val="1"/>
          <c:tx>
            <c:strRef>
              <c:f>Sheet1!$C$1</c:f>
              <c:strCache>
                <c:ptCount val="1"/>
                <c:pt idx="0">
                  <c:v>Protection Ratio</c:v>
                </c:pt>
              </c:strCache>
            </c:strRef>
          </c:tx>
          <c:invertIfNegative val="0"/>
          <c:cat>
            <c:strRef>
              <c:f>Sheet1!$A$2</c:f>
              <c:strCache>
                <c:ptCount val="1"/>
                <c:pt idx="0">
                  <c:v>2010-2011</c:v>
                </c:pt>
              </c:strCache>
            </c:strRef>
          </c:cat>
          <c:val>
            <c:numRef>
              <c:f>Sheet1!$C$2</c:f>
              <c:numCache>
                <c:formatCode>General</c:formatCode>
                <c:ptCount val="1"/>
                <c:pt idx="0">
                  <c:v>80.0</c:v>
                </c:pt>
              </c:numCache>
            </c:numRef>
          </c:val>
        </c:ser>
        <c:dLbls>
          <c:showLegendKey val="0"/>
          <c:showVal val="0"/>
          <c:showCatName val="0"/>
          <c:showSerName val="0"/>
          <c:showPercent val="0"/>
          <c:showBubbleSize val="0"/>
        </c:dLbls>
        <c:gapWidth val="150"/>
        <c:axId val="-2130072392"/>
        <c:axId val="-2129322664"/>
      </c:barChart>
      <c:catAx>
        <c:axId val="-2130072392"/>
        <c:scaling>
          <c:orientation val="minMax"/>
        </c:scaling>
        <c:delete val="0"/>
        <c:axPos val="b"/>
        <c:numFmt formatCode="General" sourceLinked="1"/>
        <c:majorTickMark val="out"/>
        <c:minorTickMark val="none"/>
        <c:tickLblPos val="nextTo"/>
        <c:crossAx val="-2129322664"/>
        <c:crosses val="autoZero"/>
        <c:auto val="1"/>
        <c:lblAlgn val="ctr"/>
        <c:lblOffset val="100"/>
        <c:noMultiLvlLbl val="0"/>
      </c:catAx>
      <c:valAx>
        <c:axId val="-2129322664"/>
        <c:scaling>
          <c:orientation val="minMax"/>
        </c:scaling>
        <c:delete val="0"/>
        <c:axPos val="l"/>
        <c:majorGridlines/>
        <c:numFmt formatCode="General" sourceLinked="1"/>
        <c:majorTickMark val="out"/>
        <c:minorTickMark val="none"/>
        <c:tickLblPos val="nextTo"/>
        <c:crossAx val="-2130072392"/>
        <c:crosses val="autoZero"/>
        <c:crossBetween val="between"/>
      </c:valAx>
    </c:plotArea>
    <c:legend>
      <c:legendPos val="r"/>
      <c:layout/>
      <c:overlay val="0"/>
    </c:legend>
    <c:plotVisOnly val="1"/>
    <c:dispBlanksAs val="gap"/>
    <c:showDLblsOverMax val="0"/>
  </c:chart>
  <c:txPr>
    <a:bodyPr/>
    <a:lstStyle/>
    <a:p>
      <a:pPr algn="just">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089BD4-33FA-4807-8158-689BEB477F6D}" type="doc">
      <dgm:prSet loTypeId="urn:microsoft.com/office/officeart/2005/8/layout/venn1" loCatId="relationship" qsTypeId="urn:microsoft.com/office/officeart/2005/8/quickstyle/simple1" qsCatId="simple" csTypeId="urn:microsoft.com/office/officeart/2005/8/colors/accent1_2" csCatId="accent1" phldr="1"/>
      <dgm:spPr/>
    </dgm:pt>
    <dgm:pt modelId="{99DC0B8D-9099-45FE-8F35-001EA14A194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charset="0"/>
            </a:rPr>
            <a:t>IMPLEMENTATION WITH </a:t>
          </a:r>
          <a:r>
            <a:rPr kumimoji="0" lang="en-US" sz="3000" b="0" i="0" u="none" strike="noStrike" cap="none" normalizeH="0" baseline="0" dirty="0" smtClean="0">
              <a:ln>
                <a:noFill/>
              </a:ln>
              <a:solidFill>
                <a:srgbClr val="FF0000"/>
              </a:solidFill>
              <a:effectLst/>
              <a:latin typeface="Arial" charset="0"/>
            </a:rPr>
            <a:t>FIDELITY</a:t>
          </a:r>
        </a:p>
      </dgm:t>
    </dgm:pt>
    <dgm:pt modelId="{0FC70B06-D922-4CD8-BF61-05737241C9C2}" type="parTrans" cxnId="{E15257CA-3854-417D-868A-E39A11249D6F}">
      <dgm:prSet/>
      <dgm:spPr/>
      <dgm:t>
        <a:bodyPr/>
        <a:lstStyle/>
        <a:p>
          <a:endParaRPr lang="en-US"/>
        </a:p>
      </dgm:t>
    </dgm:pt>
    <dgm:pt modelId="{3E6FDA9C-5175-4D75-8950-6F2768EF6CF4}" type="sibTrans" cxnId="{E15257CA-3854-417D-868A-E39A11249D6F}">
      <dgm:prSet/>
      <dgm:spPr/>
      <dgm:t>
        <a:bodyPr/>
        <a:lstStyle/>
        <a:p>
          <a:endParaRPr lang="en-US"/>
        </a:p>
      </dgm:t>
    </dgm:pt>
    <dgm:pt modelId="{B5D70863-521B-49BF-A7C6-4C27BE670C21}">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FF0000"/>
              </a:solidFill>
              <a:effectLst/>
              <a:latin typeface="Arial" charset="0"/>
            </a:rPr>
            <a:t>PREVENTION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charset="0"/>
            </a:rPr>
            <a:t> &amp; EARLY INTERVENTION</a:t>
          </a:r>
        </a:p>
      </dgm:t>
    </dgm:pt>
    <dgm:pt modelId="{9C32EA79-B087-4389-97E8-7920BD9DC741}" type="parTrans" cxnId="{1E2C80B5-8778-450A-B2B5-A1040D4397C6}">
      <dgm:prSet/>
      <dgm:spPr/>
      <dgm:t>
        <a:bodyPr/>
        <a:lstStyle/>
        <a:p>
          <a:endParaRPr lang="en-US"/>
        </a:p>
      </dgm:t>
    </dgm:pt>
    <dgm:pt modelId="{2251B1A4-B317-4875-B95C-D72D03D30E80}" type="sibTrans" cxnId="{1E2C80B5-8778-450A-B2B5-A1040D4397C6}">
      <dgm:prSet/>
      <dgm:spPr/>
      <dgm:t>
        <a:bodyPr/>
        <a:lstStyle/>
        <a:p>
          <a:endParaRPr lang="en-US"/>
        </a:p>
      </dgm:t>
    </dgm:pt>
    <dgm:pt modelId="{EB95D29C-3A1C-4D3F-94D7-D51F954A849D}">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charset="0"/>
            </a:rPr>
            <a:t>CONTINUOUS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FF0000"/>
              </a:solidFill>
              <a:effectLst/>
              <a:latin typeface="Arial" charset="0"/>
            </a:rPr>
            <a:t>PROGRESS</a:t>
          </a:r>
          <a:r>
            <a:rPr kumimoji="0" lang="en-US" sz="3000" b="0" i="0" u="none" strike="noStrike" cap="none" normalizeH="0" baseline="0" dirty="0" smtClean="0">
              <a:ln>
                <a:noFill/>
              </a:ln>
              <a:solidFill>
                <a:schemeClr val="tx1"/>
              </a:solidFill>
              <a:effectLst/>
              <a:latin typeface="Arial" charset="0"/>
            </a:rPr>
            <a:t> MONITORING</a:t>
          </a:r>
        </a:p>
      </dgm:t>
    </dgm:pt>
    <dgm:pt modelId="{28D11E9B-DA1D-4811-9710-FF770E7ED38D}" type="parTrans" cxnId="{C5EA01B2-6627-4441-9ED7-749371C1D0F0}">
      <dgm:prSet/>
      <dgm:spPr/>
      <dgm:t>
        <a:bodyPr/>
        <a:lstStyle/>
        <a:p>
          <a:endParaRPr lang="en-US"/>
        </a:p>
      </dgm:t>
    </dgm:pt>
    <dgm:pt modelId="{E3520DA9-6A17-4530-8A68-726970940C3A}" type="sibTrans" cxnId="{C5EA01B2-6627-4441-9ED7-749371C1D0F0}">
      <dgm:prSet/>
      <dgm:spPr/>
      <dgm:t>
        <a:bodyPr/>
        <a:lstStyle/>
        <a:p>
          <a:endParaRPr lang="en-US"/>
        </a:p>
      </dgm:t>
    </dgm:pt>
    <dgm:pt modelId="{DCDD6BD5-11E6-470F-8771-83CB5C946879}">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FF0000"/>
              </a:solidFill>
              <a:effectLst/>
              <a:latin typeface="Arial" charset="0"/>
            </a:rPr>
            <a:t>DATA-BASED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charset="0"/>
            </a:rPr>
            <a:t>DECISION MAKING &amp; PROBLEM SOLVING</a:t>
          </a:r>
        </a:p>
      </dgm:t>
    </dgm:pt>
    <dgm:pt modelId="{9986E81C-7D60-4070-9FED-EF270B273601}" type="parTrans" cxnId="{4C632AC3-9A7F-4996-BCA5-213A05FCB633}">
      <dgm:prSet/>
      <dgm:spPr/>
      <dgm:t>
        <a:bodyPr/>
        <a:lstStyle/>
        <a:p>
          <a:endParaRPr lang="en-US"/>
        </a:p>
      </dgm:t>
    </dgm:pt>
    <dgm:pt modelId="{8E6FC061-C7CB-4FAA-A178-DADE84EC1D9D}" type="sibTrans" cxnId="{4C632AC3-9A7F-4996-BCA5-213A05FCB633}">
      <dgm:prSet/>
      <dgm:spPr/>
      <dgm:t>
        <a:bodyPr/>
        <a:lstStyle/>
        <a:p>
          <a:endParaRPr lang="en-US"/>
        </a:p>
      </dgm:t>
    </dgm:pt>
    <dgm:pt modelId="{20080E07-185E-48E0-A8E3-AA8EE6C3F9D4}">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charset="0"/>
            </a:rPr>
            <a:t>CONTINUUM OF </a:t>
          </a:r>
          <a:r>
            <a:rPr kumimoji="0" lang="en-US" sz="3000" b="0" i="0" u="none" strike="noStrike" cap="none" normalizeH="0" baseline="0" dirty="0" smtClean="0">
              <a:ln>
                <a:noFill/>
              </a:ln>
              <a:solidFill>
                <a:srgbClr val="FF0000"/>
              </a:solidFill>
              <a:effectLst/>
              <a:latin typeface="Arial" charset="0"/>
            </a:rPr>
            <a:t>EVIDENCE-BASED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charset="0"/>
            </a:rPr>
            <a:t>INTERVENTIONS</a:t>
          </a:r>
        </a:p>
      </dgm:t>
    </dgm:pt>
    <dgm:pt modelId="{6007BD51-B30B-4A97-9DAC-1BD580C24471}" type="parTrans" cxnId="{5AC20DE2-C48D-4298-AE12-6142AC367951}">
      <dgm:prSet/>
      <dgm:spPr/>
      <dgm:t>
        <a:bodyPr/>
        <a:lstStyle/>
        <a:p>
          <a:endParaRPr lang="en-US"/>
        </a:p>
      </dgm:t>
    </dgm:pt>
    <dgm:pt modelId="{8E525912-8BF1-4BAC-92D4-C974FB0DBB8F}" type="sibTrans" cxnId="{5AC20DE2-C48D-4298-AE12-6142AC367951}">
      <dgm:prSet/>
      <dgm:spPr/>
      <dgm:t>
        <a:bodyPr/>
        <a:lstStyle/>
        <a:p>
          <a:endParaRPr lang="en-US"/>
        </a:p>
      </dgm:t>
    </dgm:pt>
    <dgm:pt modelId="{F4F328EF-694A-9845-9611-41C0B0618F8A}">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rgbClr val="FF0000"/>
              </a:solidFill>
              <a:effectLst/>
              <a:latin typeface="Arial" charset="0"/>
            </a:rPr>
            <a:t>CONTENT EXPERTISE </a:t>
          </a:r>
          <a:r>
            <a:rPr kumimoji="0" lang="en-US" sz="3000" b="0" i="0" u="none" strike="noStrike" cap="none" normalizeH="0" baseline="0" dirty="0" smtClean="0">
              <a:ln>
                <a:noFill/>
              </a:ln>
              <a:solidFill>
                <a:schemeClr val="tx1"/>
              </a:solidFill>
              <a:effectLst/>
              <a:latin typeface="Arial" charset="0"/>
            </a:rPr>
            <a:t>&amp; FLUENCY</a:t>
          </a:r>
        </a:p>
      </dgm:t>
    </dgm:pt>
    <dgm:pt modelId="{0FAC0BC6-DE41-5744-BDDD-DC9A599EA4DA}" type="parTrans" cxnId="{83E0FC53-DC8F-5A46-8AEA-CD081557636D}">
      <dgm:prSet/>
      <dgm:spPr/>
      <dgm:t>
        <a:bodyPr/>
        <a:lstStyle/>
        <a:p>
          <a:endParaRPr lang="en-US"/>
        </a:p>
      </dgm:t>
    </dgm:pt>
    <dgm:pt modelId="{10F6B4D6-83A8-7144-B939-532D99983DC6}" type="sibTrans" cxnId="{83E0FC53-DC8F-5A46-8AEA-CD081557636D}">
      <dgm:prSet/>
      <dgm:spPr/>
      <dgm:t>
        <a:bodyPr/>
        <a:lstStyle/>
        <a:p>
          <a:endParaRPr lang="en-US"/>
        </a:p>
      </dgm:t>
    </dgm:pt>
    <dgm:pt modelId="{BCC2D826-AB19-804D-99B7-E826015B8224}">
      <dgm:prSet custT="1"/>
      <dgm:spPr/>
      <dgm: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cap="none" normalizeH="0" baseline="0" dirty="0" smtClean="0">
              <a:ln>
                <a:noFill/>
              </a:ln>
              <a:solidFill>
                <a:schemeClr val="tx1"/>
              </a:solidFill>
              <a:effectLst/>
              <a:latin typeface="Arial" charset="0"/>
            </a:rPr>
            <a:t>UNIVERSAL </a:t>
          </a:r>
          <a:r>
            <a:rPr kumimoji="0" lang="en-US" sz="3000" b="0" i="0" u="none" strike="noStrike" cap="none" normalizeH="0" baseline="0" dirty="0" smtClean="0">
              <a:ln>
                <a:noFill/>
              </a:ln>
              <a:solidFill>
                <a:srgbClr val="FF0000"/>
              </a:solidFill>
              <a:effectLst/>
              <a:latin typeface="Arial" charset="0"/>
            </a:rPr>
            <a:t>SCREENING</a:t>
          </a:r>
        </a:p>
      </dgm:t>
    </dgm:pt>
    <dgm:pt modelId="{400EBADC-7210-CA41-B773-8A848D4C9B01}" type="parTrans" cxnId="{2353C544-4914-D942-B4FA-AE83C0832CD3}">
      <dgm:prSet/>
      <dgm:spPr/>
      <dgm:t>
        <a:bodyPr/>
        <a:lstStyle/>
        <a:p>
          <a:endParaRPr lang="en-US"/>
        </a:p>
      </dgm:t>
    </dgm:pt>
    <dgm:pt modelId="{C03DAC11-D019-A848-8350-1677B5D6FC9B}" type="sibTrans" cxnId="{2353C544-4914-D942-B4FA-AE83C0832CD3}">
      <dgm:prSet/>
      <dgm:spPr/>
      <dgm:t>
        <a:bodyPr/>
        <a:lstStyle/>
        <a:p>
          <a:endParaRPr lang="en-US"/>
        </a:p>
      </dgm:t>
    </dgm:pt>
    <dgm:pt modelId="{C726C6E6-3DBA-452C-9C19-F10D1AABBA66}" type="pres">
      <dgm:prSet presAssocID="{B0089BD4-33FA-4807-8158-689BEB477F6D}" presName="compositeShape" presStyleCnt="0">
        <dgm:presLayoutVars>
          <dgm:chMax val="7"/>
          <dgm:dir/>
          <dgm:resizeHandles val="exact"/>
        </dgm:presLayoutVars>
      </dgm:prSet>
      <dgm:spPr/>
    </dgm:pt>
    <dgm:pt modelId="{65EF4905-A8B2-4889-AD78-D4A0CFDA8EE9}" type="pres">
      <dgm:prSet presAssocID="{99DC0B8D-9099-45FE-8F35-001EA14A194C}" presName="circ1" presStyleLbl="vennNode1" presStyleIdx="0" presStyleCnt="7"/>
      <dgm:spPr>
        <a:ln>
          <a:noFill/>
        </a:ln>
      </dgm:spPr>
      <dgm:t>
        <a:bodyPr/>
        <a:lstStyle/>
        <a:p>
          <a:endParaRPr lang="en-US"/>
        </a:p>
      </dgm:t>
    </dgm:pt>
    <dgm:pt modelId="{D1A44BB7-08CD-4CD7-BF6C-E6A905A08E45}" type="pres">
      <dgm:prSet presAssocID="{99DC0B8D-9099-45FE-8F35-001EA14A194C}" presName="circ1Tx" presStyleLbl="revTx" presStyleIdx="0" presStyleCnt="0" custScaleX="159172" custScaleY="82040" custLinFactNeighborX="-5145" custLinFactNeighborY="-5476">
        <dgm:presLayoutVars>
          <dgm:chMax val="0"/>
          <dgm:chPref val="0"/>
          <dgm:bulletEnabled val="1"/>
        </dgm:presLayoutVars>
      </dgm:prSet>
      <dgm:spPr/>
      <dgm:t>
        <a:bodyPr/>
        <a:lstStyle/>
        <a:p>
          <a:endParaRPr lang="en-US"/>
        </a:p>
      </dgm:t>
    </dgm:pt>
    <dgm:pt modelId="{A1C36E5A-D27D-4848-8130-DBC6AD83F4F6}" type="pres">
      <dgm:prSet presAssocID="{20080E07-185E-48E0-A8E3-AA8EE6C3F9D4}" presName="circ2" presStyleLbl="vennNode1" presStyleIdx="1" presStyleCnt="7"/>
      <dgm:spPr>
        <a:ln>
          <a:noFill/>
        </a:ln>
      </dgm:spPr>
    </dgm:pt>
    <dgm:pt modelId="{782A3A61-337A-4AA6-A988-DEB8FABAED9A}" type="pres">
      <dgm:prSet presAssocID="{20080E07-185E-48E0-A8E3-AA8EE6C3F9D4}" presName="circ2Tx" presStyleLbl="revTx" presStyleIdx="0" presStyleCnt="0" custScaleX="190453" custScaleY="96289" custLinFactNeighborX="3629" custLinFactNeighborY="8645">
        <dgm:presLayoutVars>
          <dgm:chMax val="0"/>
          <dgm:chPref val="0"/>
          <dgm:bulletEnabled val="1"/>
        </dgm:presLayoutVars>
      </dgm:prSet>
      <dgm:spPr/>
      <dgm:t>
        <a:bodyPr/>
        <a:lstStyle/>
        <a:p>
          <a:endParaRPr lang="en-US"/>
        </a:p>
      </dgm:t>
    </dgm:pt>
    <dgm:pt modelId="{12C92DE4-14B0-2F45-8533-6BEE1258CA1B}" type="pres">
      <dgm:prSet presAssocID="{F4F328EF-694A-9845-9611-41C0B0618F8A}" presName="circ3" presStyleLbl="vennNode1" presStyleIdx="2" presStyleCnt="7"/>
      <dgm:spPr/>
    </dgm:pt>
    <dgm:pt modelId="{D9C51CED-40D8-0A4B-A9AC-6E49453790E7}" type="pres">
      <dgm:prSet presAssocID="{F4F328EF-694A-9845-9611-41C0B0618F8A}" presName="circ3Tx" presStyleLbl="revTx" presStyleIdx="0" presStyleCnt="0" custScaleX="123671" custLinFactNeighborX="-2944" custLinFactNeighborY="2188">
        <dgm:presLayoutVars>
          <dgm:chMax val="0"/>
          <dgm:chPref val="0"/>
          <dgm:bulletEnabled val="1"/>
        </dgm:presLayoutVars>
      </dgm:prSet>
      <dgm:spPr/>
      <dgm:t>
        <a:bodyPr/>
        <a:lstStyle/>
        <a:p>
          <a:endParaRPr lang="en-US"/>
        </a:p>
      </dgm:t>
    </dgm:pt>
    <dgm:pt modelId="{F53F0CCA-CC82-5047-97B2-AB7EF163904A}" type="pres">
      <dgm:prSet presAssocID="{B5D70863-521B-49BF-A7C6-4C27BE670C21}" presName="circ4" presStyleLbl="vennNode1" presStyleIdx="3" presStyleCnt="7"/>
      <dgm:spPr/>
    </dgm:pt>
    <dgm:pt modelId="{43F4AC73-64CB-964F-AFC9-D6C7BB5EE2BD}" type="pres">
      <dgm:prSet presAssocID="{B5D70863-521B-49BF-A7C6-4C27BE670C21}" presName="circ4Tx" presStyleLbl="revTx" presStyleIdx="0" presStyleCnt="0" custScaleX="147764" custLinFactNeighborX="12935" custLinFactNeighborY="-15185">
        <dgm:presLayoutVars>
          <dgm:chMax val="0"/>
          <dgm:chPref val="0"/>
          <dgm:bulletEnabled val="1"/>
        </dgm:presLayoutVars>
      </dgm:prSet>
      <dgm:spPr/>
      <dgm:t>
        <a:bodyPr/>
        <a:lstStyle/>
        <a:p>
          <a:endParaRPr lang="en-US"/>
        </a:p>
      </dgm:t>
    </dgm:pt>
    <dgm:pt modelId="{F2173F2A-E6D4-514D-918D-EEDC142831CA}" type="pres">
      <dgm:prSet presAssocID="{EB95D29C-3A1C-4D3F-94D7-D51F954A849D}" presName="circ5" presStyleLbl="vennNode1" presStyleIdx="4" presStyleCnt="7"/>
      <dgm:spPr/>
    </dgm:pt>
    <dgm:pt modelId="{326830E8-6DA7-AD41-82D3-A21C88C30B96}" type="pres">
      <dgm:prSet presAssocID="{EB95D29C-3A1C-4D3F-94D7-D51F954A849D}" presName="circ5Tx" presStyleLbl="revTx" presStyleIdx="0" presStyleCnt="0" custScaleX="127388" custLinFactY="-100000" custLinFactNeighborX="-7300" custLinFactNeighborY="-166000">
        <dgm:presLayoutVars>
          <dgm:chMax val="0"/>
          <dgm:chPref val="0"/>
          <dgm:bulletEnabled val="1"/>
        </dgm:presLayoutVars>
      </dgm:prSet>
      <dgm:spPr/>
      <dgm:t>
        <a:bodyPr/>
        <a:lstStyle/>
        <a:p>
          <a:endParaRPr lang="en-US"/>
        </a:p>
      </dgm:t>
    </dgm:pt>
    <dgm:pt modelId="{EB9E706B-914C-114D-ACBB-D82DFF00DB5B}" type="pres">
      <dgm:prSet presAssocID="{BCC2D826-AB19-804D-99B7-E826015B8224}" presName="circ6" presStyleLbl="vennNode1" presStyleIdx="5" presStyleCnt="7"/>
      <dgm:spPr/>
    </dgm:pt>
    <dgm:pt modelId="{CCD4183F-7263-AF47-85D7-E6556BD95620}" type="pres">
      <dgm:prSet presAssocID="{BCC2D826-AB19-804D-99B7-E826015B8224}" presName="circ6Tx" presStyleLbl="revTx" presStyleIdx="0" presStyleCnt="0" custScaleX="136115" custLinFactNeighborX="30619" custLinFactNeighborY="-7363">
        <dgm:presLayoutVars>
          <dgm:chMax val="0"/>
          <dgm:chPref val="0"/>
          <dgm:bulletEnabled val="1"/>
        </dgm:presLayoutVars>
      </dgm:prSet>
      <dgm:spPr/>
      <dgm:t>
        <a:bodyPr/>
        <a:lstStyle/>
        <a:p>
          <a:endParaRPr lang="en-US"/>
        </a:p>
      </dgm:t>
    </dgm:pt>
    <dgm:pt modelId="{B18C3DA2-E8EE-E041-9914-27032D924265}" type="pres">
      <dgm:prSet presAssocID="{DCDD6BD5-11E6-470F-8771-83CB5C946879}" presName="circ7" presStyleLbl="vennNode1" presStyleIdx="6" presStyleCnt="7"/>
      <dgm:spPr/>
    </dgm:pt>
    <dgm:pt modelId="{2B674277-D84F-A849-B487-F598001EB831}" type="pres">
      <dgm:prSet presAssocID="{DCDD6BD5-11E6-470F-8771-83CB5C946879}" presName="circ7Tx" presStyleLbl="revTx" presStyleIdx="0" presStyleCnt="0" custScaleX="173152" custLinFactY="100000" custLinFactNeighborX="40237" custLinFactNeighborY="155366">
        <dgm:presLayoutVars>
          <dgm:chMax val="0"/>
          <dgm:chPref val="0"/>
          <dgm:bulletEnabled val="1"/>
        </dgm:presLayoutVars>
      </dgm:prSet>
      <dgm:spPr/>
      <dgm:t>
        <a:bodyPr/>
        <a:lstStyle/>
        <a:p>
          <a:endParaRPr lang="en-US"/>
        </a:p>
      </dgm:t>
    </dgm:pt>
  </dgm:ptLst>
  <dgm:cxnLst>
    <dgm:cxn modelId="{84B8D4B9-5901-4208-913A-AF563BC11903}" type="presOf" srcId="{B5D70863-521B-49BF-A7C6-4C27BE670C21}" destId="{43F4AC73-64CB-964F-AFC9-D6C7BB5EE2BD}" srcOrd="0" destOrd="0" presId="urn:microsoft.com/office/officeart/2005/8/layout/venn1"/>
    <dgm:cxn modelId="{DEA6E269-8D5A-41CD-88BD-A2F9F474458C}" type="presOf" srcId="{B0089BD4-33FA-4807-8158-689BEB477F6D}" destId="{C726C6E6-3DBA-452C-9C19-F10D1AABBA66}" srcOrd="0" destOrd="0" presId="urn:microsoft.com/office/officeart/2005/8/layout/venn1"/>
    <dgm:cxn modelId="{C5EA01B2-6627-4441-9ED7-749371C1D0F0}" srcId="{B0089BD4-33FA-4807-8158-689BEB477F6D}" destId="{EB95D29C-3A1C-4D3F-94D7-D51F954A849D}" srcOrd="4" destOrd="0" parTransId="{28D11E9B-DA1D-4811-9710-FF770E7ED38D}" sibTransId="{E3520DA9-6A17-4530-8A68-726970940C3A}"/>
    <dgm:cxn modelId="{5C627A7D-0156-40C1-85C4-7F0DC9086084}" type="presOf" srcId="{F4F328EF-694A-9845-9611-41C0B0618F8A}" destId="{D9C51CED-40D8-0A4B-A9AC-6E49453790E7}" srcOrd="0" destOrd="0" presId="urn:microsoft.com/office/officeart/2005/8/layout/venn1"/>
    <dgm:cxn modelId="{1E771DE1-5741-4121-BCC8-A90C213FAD6A}" type="presOf" srcId="{EB95D29C-3A1C-4D3F-94D7-D51F954A849D}" destId="{326830E8-6DA7-AD41-82D3-A21C88C30B96}" srcOrd="0" destOrd="0" presId="urn:microsoft.com/office/officeart/2005/8/layout/venn1"/>
    <dgm:cxn modelId="{6D6823C8-C2A3-4AD3-BD71-3F0718F6138C}" type="presOf" srcId="{DCDD6BD5-11E6-470F-8771-83CB5C946879}" destId="{2B674277-D84F-A849-B487-F598001EB831}" srcOrd="0" destOrd="0" presId="urn:microsoft.com/office/officeart/2005/8/layout/venn1"/>
    <dgm:cxn modelId="{E15257CA-3854-417D-868A-E39A11249D6F}" srcId="{B0089BD4-33FA-4807-8158-689BEB477F6D}" destId="{99DC0B8D-9099-45FE-8F35-001EA14A194C}" srcOrd="0" destOrd="0" parTransId="{0FC70B06-D922-4CD8-BF61-05737241C9C2}" sibTransId="{3E6FDA9C-5175-4D75-8950-6F2768EF6CF4}"/>
    <dgm:cxn modelId="{C5D81F42-7F82-4592-9ADD-510FFA4E8EDC}" type="presOf" srcId="{99DC0B8D-9099-45FE-8F35-001EA14A194C}" destId="{D1A44BB7-08CD-4CD7-BF6C-E6A905A08E45}" srcOrd="0" destOrd="0" presId="urn:microsoft.com/office/officeart/2005/8/layout/venn1"/>
    <dgm:cxn modelId="{C4483726-05C3-421B-A5EE-4021B6946A3A}" type="presOf" srcId="{BCC2D826-AB19-804D-99B7-E826015B8224}" destId="{CCD4183F-7263-AF47-85D7-E6556BD95620}" srcOrd="0" destOrd="0" presId="urn:microsoft.com/office/officeart/2005/8/layout/venn1"/>
    <dgm:cxn modelId="{2353C544-4914-D942-B4FA-AE83C0832CD3}" srcId="{B0089BD4-33FA-4807-8158-689BEB477F6D}" destId="{BCC2D826-AB19-804D-99B7-E826015B8224}" srcOrd="5" destOrd="0" parTransId="{400EBADC-7210-CA41-B773-8A848D4C9B01}" sibTransId="{C03DAC11-D019-A848-8350-1677B5D6FC9B}"/>
    <dgm:cxn modelId="{4C632AC3-9A7F-4996-BCA5-213A05FCB633}" srcId="{B0089BD4-33FA-4807-8158-689BEB477F6D}" destId="{DCDD6BD5-11E6-470F-8771-83CB5C946879}" srcOrd="6" destOrd="0" parTransId="{9986E81C-7D60-4070-9FED-EF270B273601}" sibTransId="{8E6FC061-C7CB-4FAA-A178-DADE84EC1D9D}"/>
    <dgm:cxn modelId="{83E0FC53-DC8F-5A46-8AEA-CD081557636D}" srcId="{B0089BD4-33FA-4807-8158-689BEB477F6D}" destId="{F4F328EF-694A-9845-9611-41C0B0618F8A}" srcOrd="2" destOrd="0" parTransId="{0FAC0BC6-DE41-5744-BDDD-DC9A599EA4DA}" sibTransId="{10F6B4D6-83A8-7144-B939-532D99983DC6}"/>
    <dgm:cxn modelId="{1E2C80B5-8778-450A-B2B5-A1040D4397C6}" srcId="{B0089BD4-33FA-4807-8158-689BEB477F6D}" destId="{B5D70863-521B-49BF-A7C6-4C27BE670C21}" srcOrd="3" destOrd="0" parTransId="{9C32EA79-B087-4389-97E8-7920BD9DC741}" sibTransId="{2251B1A4-B317-4875-B95C-D72D03D30E80}"/>
    <dgm:cxn modelId="{CC1B64AC-CA27-4573-B6E9-43046C168497}" type="presOf" srcId="{20080E07-185E-48E0-A8E3-AA8EE6C3F9D4}" destId="{782A3A61-337A-4AA6-A988-DEB8FABAED9A}" srcOrd="0" destOrd="0" presId="urn:microsoft.com/office/officeart/2005/8/layout/venn1"/>
    <dgm:cxn modelId="{5AC20DE2-C48D-4298-AE12-6142AC367951}" srcId="{B0089BD4-33FA-4807-8158-689BEB477F6D}" destId="{20080E07-185E-48E0-A8E3-AA8EE6C3F9D4}" srcOrd="1" destOrd="0" parTransId="{6007BD51-B30B-4A97-9DAC-1BD580C24471}" sibTransId="{8E525912-8BF1-4BAC-92D4-C974FB0DBB8F}"/>
    <dgm:cxn modelId="{FAC3BE24-1CC3-4005-80AD-97DB3D336E81}" type="presParOf" srcId="{C726C6E6-3DBA-452C-9C19-F10D1AABBA66}" destId="{65EF4905-A8B2-4889-AD78-D4A0CFDA8EE9}" srcOrd="0" destOrd="0" presId="urn:microsoft.com/office/officeart/2005/8/layout/venn1"/>
    <dgm:cxn modelId="{BF4A8ACF-926A-4C41-9BC4-54E076A2DD68}" type="presParOf" srcId="{C726C6E6-3DBA-452C-9C19-F10D1AABBA66}" destId="{D1A44BB7-08CD-4CD7-BF6C-E6A905A08E45}" srcOrd="1" destOrd="0" presId="urn:microsoft.com/office/officeart/2005/8/layout/venn1"/>
    <dgm:cxn modelId="{9E6628CF-FBB6-4AD9-AA53-2C05F9F60A43}" type="presParOf" srcId="{C726C6E6-3DBA-452C-9C19-F10D1AABBA66}" destId="{A1C36E5A-D27D-4848-8130-DBC6AD83F4F6}" srcOrd="2" destOrd="0" presId="urn:microsoft.com/office/officeart/2005/8/layout/venn1"/>
    <dgm:cxn modelId="{B6FF6821-FA31-4A07-9272-7D8A06DA5162}" type="presParOf" srcId="{C726C6E6-3DBA-452C-9C19-F10D1AABBA66}" destId="{782A3A61-337A-4AA6-A988-DEB8FABAED9A}" srcOrd="3" destOrd="0" presId="urn:microsoft.com/office/officeart/2005/8/layout/venn1"/>
    <dgm:cxn modelId="{9F3656B5-2E23-4BE9-99F9-DF7E13C8094F}" type="presParOf" srcId="{C726C6E6-3DBA-452C-9C19-F10D1AABBA66}" destId="{12C92DE4-14B0-2F45-8533-6BEE1258CA1B}" srcOrd="4" destOrd="0" presId="urn:microsoft.com/office/officeart/2005/8/layout/venn1"/>
    <dgm:cxn modelId="{32C69856-D8E5-406E-9BFC-3A613EF7BACA}" type="presParOf" srcId="{C726C6E6-3DBA-452C-9C19-F10D1AABBA66}" destId="{D9C51CED-40D8-0A4B-A9AC-6E49453790E7}" srcOrd="5" destOrd="0" presId="urn:microsoft.com/office/officeart/2005/8/layout/venn1"/>
    <dgm:cxn modelId="{9B16D22F-3BFA-4F42-82B8-0CBEBFAB5ABE}" type="presParOf" srcId="{C726C6E6-3DBA-452C-9C19-F10D1AABBA66}" destId="{F53F0CCA-CC82-5047-97B2-AB7EF163904A}" srcOrd="6" destOrd="0" presId="urn:microsoft.com/office/officeart/2005/8/layout/venn1"/>
    <dgm:cxn modelId="{9C619D81-3DFC-4724-818C-052C42D83355}" type="presParOf" srcId="{C726C6E6-3DBA-452C-9C19-F10D1AABBA66}" destId="{43F4AC73-64CB-964F-AFC9-D6C7BB5EE2BD}" srcOrd="7" destOrd="0" presId="urn:microsoft.com/office/officeart/2005/8/layout/venn1"/>
    <dgm:cxn modelId="{E10298DC-F09D-44AC-A3B3-F3D94BDFAD32}" type="presParOf" srcId="{C726C6E6-3DBA-452C-9C19-F10D1AABBA66}" destId="{F2173F2A-E6D4-514D-918D-EEDC142831CA}" srcOrd="8" destOrd="0" presId="urn:microsoft.com/office/officeart/2005/8/layout/venn1"/>
    <dgm:cxn modelId="{CE36BB16-3046-452B-B6D6-761AEF99EB2F}" type="presParOf" srcId="{C726C6E6-3DBA-452C-9C19-F10D1AABBA66}" destId="{326830E8-6DA7-AD41-82D3-A21C88C30B96}" srcOrd="9" destOrd="0" presId="urn:microsoft.com/office/officeart/2005/8/layout/venn1"/>
    <dgm:cxn modelId="{2993B83F-7FF0-4EF7-B8F4-705E2ED2A20D}" type="presParOf" srcId="{C726C6E6-3DBA-452C-9C19-F10D1AABBA66}" destId="{EB9E706B-914C-114D-ACBB-D82DFF00DB5B}" srcOrd="10" destOrd="0" presId="urn:microsoft.com/office/officeart/2005/8/layout/venn1"/>
    <dgm:cxn modelId="{34B04E6F-6BE7-4B60-9728-B484BC322F2F}" type="presParOf" srcId="{C726C6E6-3DBA-452C-9C19-F10D1AABBA66}" destId="{CCD4183F-7263-AF47-85D7-E6556BD95620}" srcOrd="11" destOrd="0" presId="urn:microsoft.com/office/officeart/2005/8/layout/venn1"/>
    <dgm:cxn modelId="{CB395AD8-F950-4F10-AE28-867EB991F84F}" type="presParOf" srcId="{C726C6E6-3DBA-452C-9C19-F10D1AABBA66}" destId="{B18C3DA2-E8EE-E041-9914-27032D924265}" srcOrd="12" destOrd="0" presId="urn:microsoft.com/office/officeart/2005/8/layout/venn1"/>
    <dgm:cxn modelId="{34DF4F8F-408E-4367-AB35-E77350DBD157}" type="presParOf" srcId="{C726C6E6-3DBA-452C-9C19-F10D1AABBA66}" destId="{2B674277-D84F-A849-B487-F598001EB831}"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F4905-A8B2-4889-AD78-D4A0CFDA8EE9}">
      <dsp:nvSpPr>
        <dsp:cNvPr id="0" name=""/>
        <dsp:cNvSpPr/>
      </dsp:nvSpPr>
      <dsp:spPr>
        <a:xfrm>
          <a:off x="3118998" y="1540979"/>
          <a:ext cx="2029968" cy="2030216"/>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D1A44BB7-08CD-4CD7-BF6C-E6A905A08E45}">
      <dsp:nvSpPr>
        <dsp:cNvPr id="0" name=""/>
        <dsp:cNvSpPr/>
      </dsp:nvSpPr>
      <dsp:spPr>
        <a:xfrm>
          <a:off x="2163134" y="6"/>
          <a:ext cx="3702348" cy="10212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chemeClr val="tx1"/>
              </a:solidFill>
              <a:effectLst/>
              <a:latin typeface="Arial" charset="0"/>
            </a:rPr>
            <a:t>IMPLEMENTATION WITH </a:t>
          </a:r>
          <a:r>
            <a:rPr kumimoji="0" lang="en-US" sz="3000" b="0" i="0" u="none" strike="noStrike" kern="1200" cap="none" normalizeH="0" baseline="0" dirty="0" smtClean="0">
              <a:ln>
                <a:noFill/>
              </a:ln>
              <a:solidFill>
                <a:srgbClr val="FF0000"/>
              </a:solidFill>
              <a:effectLst/>
              <a:latin typeface="Arial" charset="0"/>
            </a:rPr>
            <a:t>FIDELITY</a:t>
          </a:r>
        </a:p>
      </dsp:txBody>
      <dsp:txXfrm>
        <a:off x="2163134" y="6"/>
        <a:ext cx="3702348" cy="1021207"/>
      </dsp:txXfrm>
    </dsp:sp>
    <dsp:sp modelId="{A1C36E5A-D27D-4848-8130-DBC6AD83F4F6}">
      <dsp:nvSpPr>
        <dsp:cNvPr id="0" name=""/>
        <dsp:cNvSpPr/>
      </dsp:nvSpPr>
      <dsp:spPr>
        <a:xfrm>
          <a:off x="3714455" y="1827276"/>
          <a:ext cx="2029968" cy="2030216"/>
        </a:xfrm>
        <a:prstGeom prst="ellipse">
          <a:avLst/>
        </a:prstGeom>
        <a:solidFill>
          <a:schemeClr val="accent1">
            <a:alpha val="50000"/>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tx1"/>
        </a:fontRef>
      </dsp:style>
    </dsp:sp>
    <dsp:sp modelId="{782A3A61-337A-4AA6-A988-DEB8FABAED9A}">
      <dsp:nvSpPr>
        <dsp:cNvPr id="0" name=""/>
        <dsp:cNvSpPr/>
      </dsp:nvSpPr>
      <dsp:spPr>
        <a:xfrm>
          <a:off x="5000195" y="1282696"/>
          <a:ext cx="4188312" cy="13184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chemeClr val="tx1"/>
              </a:solidFill>
              <a:effectLst/>
              <a:latin typeface="Arial" charset="0"/>
            </a:rPr>
            <a:t>CONTINUUM OF </a:t>
          </a:r>
          <a:r>
            <a:rPr kumimoji="0" lang="en-US" sz="3000" b="0" i="0" u="none" strike="noStrike" kern="1200" cap="none" normalizeH="0" baseline="0" dirty="0" smtClean="0">
              <a:ln>
                <a:noFill/>
              </a:ln>
              <a:solidFill>
                <a:srgbClr val="FF0000"/>
              </a:solidFill>
              <a:effectLst/>
              <a:latin typeface="Arial" charset="0"/>
            </a:rPr>
            <a:t>EVIDENCE-BASED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chemeClr val="tx1"/>
              </a:solidFill>
              <a:effectLst/>
              <a:latin typeface="Arial" charset="0"/>
            </a:rPr>
            <a:t>INTERVENTIONS</a:t>
          </a:r>
        </a:p>
      </dsp:txBody>
      <dsp:txXfrm>
        <a:off x="5000195" y="1282696"/>
        <a:ext cx="4188312" cy="1318432"/>
      </dsp:txXfrm>
    </dsp:sp>
    <dsp:sp modelId="{12C92DE4-14B0-2F45-8533-6BEE1258CA1B}">
      <dsp:nvSpPr>
        <dsp:cNvPr id="0" name=""/>
        <dsp:cNvSpPr/>
      </dsp:nvSpPr>
      <dsp:spPr>
        <a:xfrm>
          <a:off x="3860782" y="2471443"/>
          <a:ext cx="2029968" cy="2030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9C51CED-40D8-0A4B-A9AC-6E49453790E7}">
      <dsp:nvSpPr>
        <dsp:cNvPr id="0" name=""/>
        <dsp:cNvSpPr/>
      </dsp:nvSpPr>
      <dsp:spPr>
        <a:xfrm>
          <a:off x="5887470" y="2913596"/>
          <a:ext cx="2667386" cy="14626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rgbClr val="FF0000"/>
              </a:solidFill>
              <a:effectLst/>
              <a:latin typeface="Arial" charset="0"/>
            </a:rPr>
            <a:t>CONTENT EXPERTISE </a:t>
          </a:r>
          <a:r>
            <a:rPr kumimoji="0" lang="en-US" sz="3000" b="0" i="0" u="none" strike="noStrike" kern="1200" cap="none" normalizeH="0" baseline="0" dirty="0" smtClean="0">
              <a:ln>
                <a:noFill/>
              </a:ln>
              <a:solidFill>
                <a:schemeClr val="tx1"/>
              </a:solidFill>
              <a:effectLst/>
              <a:latin typeface="Arial" charset="0"/>
            </a:rPr>
            <a:t>&amp; FLUENCY</a:t>
          </a:r>
        </a:p>
      </dsp:txBody>
      <dsp:txXfrm>
        <a:off x="5887470" y="2913596"/>
        <a:ext cx="2667386" cy="1462602"/>
      </dsp:txXfrm>
    </dsp:sp>
    <dsp:sp modelId="{F53F0CCA-CC82-5047-97B2-AB7EF163904A}">
      <dsp:nvSpPr>
        <dsp:cNvPr id="0" name=""/>
        <dsp:cNvSpPr/>
      </dsp:nvSpPr>
      <dsp:spPr>
        <a:xfrm>
          <a:off x="3448867" y="2988022"/>
          <a:ext cx="2029968" cy="2030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3F4AC73-64CB-964F-AFC9-D6C7BB5EE2BD}">
      <dsp:nvSpPr>
        <dsp:cNvPr id="0" name=""/>
        <dsp:cNvSpPr/>
      </dsp:nvSpPr>
      <dsp:spPr>
        <a:xfrm>
          <a:off x="5021201" y="4638910"/>
          <a:ext cx="3436998" cy="13381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rgbClr val="FF0000"/>
              </a:solidFill>
              <a:effectLst/>
              <a:latin typeface="Arial" charset="0"/>
            </a:rPr>
            <a:t>PREVENTION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chemeClr val="tx1"/>
              </a:solidFill>
              <a:effectLst/>
              <a:latin typeface="Arial" charset="0"/>
            </a:rPr>
            <a:t> &amp; EARLY INTERVENTION</a:t>
          </a:r>
        </a:p>
      </dsp:txBody>
      <dsp:txXfrm>
        <a:off x="5021201" y="4638910"/>
        <a:ext cx="3436998" cy="1338125"/>
      </dsp:txXfrm>
    </dsp:sp>
    <dsp:sp modelId="{F2173F2A-E6D4-514D-918D-EEDC142831CA}">
      <dsp:nvSpPr>
        <dsp:cNvPr id="0" name=""/>
        <dsp:cNvSpPr/>
      </dsp:nvSpPr>
      <dsp:spPr>
        <a:xfrm>
          <a:off x="2789128" y="2988022"/>
          <a:ext cx="2029968" cy="2030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26830E8-6DA7-AD41-82D3-A21C88C30B96}">
      <dsp:nvSpPr>
        <dsp:cNvPr id="0" name=""/>
        <dsp:cNvSpPr/>
      </dsp:nvSpPr>
      <dsp:spPr>
        <a:xfrm>
          <a:off x="177798" y="1282689"/>
          <a:ext cx="2963051" cy="133812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chemeClr val="tx1"/>
              </a:solidFill>
              <a:effectLst/>
              <a:latin typeface="Arial" charset="0"/>
            </a:rPr>
            <a:t>CONTINUOUS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rgbClr val="FF0000"/>
              </a:solidFill>
              <a:effectLst/>
              <a:latin typeface="Arial" charset="0"/>
            </a:rPr>
            <a:t>PROGRESS</a:t>
          </a:r>
          <a:r>
            <a:rPr kumimoji="0" lang="en-US" sz="3000" b="0" i="0" u="none" strike="noStrike" kern="1200" cap="none" normalizeH="0" baseline="0" dirty="0" smtClean="0">
              <a:ln>
                <a:noFill/>
              </a:ln>
              <a:solidFill>
                <a:schemeClr val="tx1"/>
              </a:solidFill>
              <a:effectLst/>
              <a:latin typeface="Arial" charset="0"/>
            </a:rPr>
            <a:t> MONITORING</a:t>
          </a:r>
        </a:p>
      </dsp:txBody>
      <dsp:txXfrm>
        <a:off x="177798" y="1282689"/>
        <a:ext cx="2963051" cy="1338125"/>
      </dsp:txXfrm>
    </dsp:sp>
    <dsp:sp modelId="{EB9E706B-914C-114D-ACBB-D82DFF00DB5B}">
      <dsp:nvSpPr>
        <dsp:cNvPr id="0" name=""/>
        <dsp:cNvSpPr/>
      </dsp:nvSpPr>
      <dsp:spPr>
        <a:xfrm>
          <a:off x="2377213" y="2471443"/>
          <a:ext cx="2029968" cy="2030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CD4183F-7263-AF47-85D7-E6556BD95620}">
      <dsp:nvSpPr>
        <dsp:cNvPr id="0" name=""/>
        <dsp:cNvSpPr/>
      </dsp:nvSpPr>
      <dsp:spPr>
        <a:xfrm>
          <a:off x="175813" y="2773903"/>
          <a:ext cx="2935784" cy="146260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chemeClr val="tx1"/>
              </a:solidFill>
              <a:effectLst/>
              <a:latin typeface="Arial" charset="0"/>
            </a:rPr>
            <a:t>UNIVERSAL </a:t>
          </a:r>
          <a:r>
            <a:rPr kumimoji="0" lang="en-US" sz="3000" b="0" i="0" u="none" strike="noStrike" kern="1200" cap="none" normalizeH="0" baseline="0" dirty="0" smtClean="0">
              <a:ln>
                <a:noFill/>
              </a:ln>
              <a:solidFill>
                <a:srgbClr val="FF0000"/>
              </a:solidFill>
              <a:effectLst/>
              <a:latin typeface="Arial" charset="0"/>
            </a:rPr>
            <a:t>SCREENING</a:t>
          </a:r>
        </a:p>
      </dsp:txBody>
      <dsp:txXfrm>
        <a:off x="175813" y="2773903"/>
        <a:ext cx="2935784" cy="1462602"/>
      </dsp:txXfrm>
    </dsp:sp>
    <dsp:sp modelId="{B18C3DA2-E8EE-E041-9914-27032D924265}">
      <dsp:nvSpPr>
        <dsp:cNvPr id="0" name=""/>
        <dsp:cNvSpPr/>
      </dsp:nvSpPr>
      <dsp:spPr>
        <a:xfrm>
          <a:off x="2523540" y="1827276"/>
          <a:ext cx="2029968" cy="2030216"/>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B674277-D84F-A849-B487-F598001EB831}">
      <dsp:nvSpPr>
        <dsp:cNvPr id="0" name=""/>
        <dsp:cNvSpPr/>
      </dsp:nvSpPr>
      <dsp:spPr>
        <a:xfrm>
          <a:off x="154556" y="4635505"/>
          <a:ext cx="3807841" cy="136924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rgbClr val="FF0000"/>
              </a:solidFill>
              <a:effectLst/>
              <a:latin typeface="Arial" charset="0"/>
            </a:rPr>
            <a:t>DATA-BASED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000" b="0" i="0" u="none" strike="noStrike" kern="1200" cap="none" normalizeH="0" baseline="0" dirty="0" smtClean="0">
              <a:ln>
                <a:noFill/>
              </a:ln>
              <a:solidFill>
                <a:schemeClr val="tx1"/>
              </a:solidFill>
              <a:effectLst/>
              <a:latin typeface="Arial" charset="0"/>
            </a:rPr>
            <a:t>DECISION MAKING &amp; PROBLEM SOLVING</a:t>
          </a:r>
        </a:p>
      </dsp:txBody>
      <dsp:txXfrm>
        <a:off x="154556" y="4635505"/>
        <a:ext cx="3807841" cy="136924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C5D41118-AAEB-DC4D-99AB-1CEFB8562550}" type="datetimeFigureOut">
              <a:rPr lang="en-US" smtClean="0"/>
              <a:pPr/>
              <a:t>10/4/12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37E4DA9D-7E17-964C-93C5-CA71010F4977}" type="slidenum">
              <a:rPr lang="en-US" smtClean="0"/>
              <a:pPr/>
              <a:t>‹#›</a:t>
            </a:fld>
            <a:endParaRPr lang="en-US" dirty="0"/>
          </a:p>
        </p:txBody>
      </p:sp>
    </p:spTree>
    <p:extLst>
      <p:ext uri="{BB962C8B-B14F-4D97-AF65-F5344CB8AC3E}">
        <p14:creationId xmlns:p14="http://schemas.microsoft.com/office/powerpoint/2010/main" val="2559443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C3C8BBDF-4A60-A84F-891E-5AC389DDDCDE}" type="datetimeFigureOut">
              <a:rPr lang="en-US" smtClean="0"/>
              <a:pPr/>
              <a:t>10/4/12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C4E88FB6-94A8-EC47-A1A6-406AEAFA860F}" type="slidenum">
              <a:rPr lang="en-US" smtClean="0"/>
              <a:pPr/>
              <a:t>‹#›</a:t>
            </a:fld>
            <a:endParaRPr lang="en-US" dirty="0"/>
          </a:p>
        </p:txBody>
      </p:sp>
    </p:spTree>
    <p:extLst>
      <p:ext uri="{BB962C8B-B14F-4D97-AF65-F5344CB8AC3E}">
        <p14:creationId xmlns:p14="http://schemas.microsoft.com/office/powerpoint/2010/main" val="231119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1</a:t>
            </a:fld>
            <a:endParaRPr lang="en-US" dirty="0"/>
          </a:p>
        </p:txBody>
      </p:sp>
    </p:spTree>
    <p:extLst>
      <p:ext uri="{BB962C8B-B14F-4D97-AF65-F5344CB8AC3E}">
        <p14:creationId xmlns:p14="http://schemas.microsoft.com/office/powerpoint/2010/main" val="4048212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10</a:t>
            </a:fld>
            <a:endParaRPr lang="en-US" dirty="0"/>
          </a:p>
        </p:txBody>
      </p:sp>
    </p:spTree>
    <p:extLst>
      <p:ext uri="{BB962C8B-B14F-4D97-AF65-F5344CB8AC3E}">
        <p14:creationId xmlns:p14="http://schemas.microsoft.com/office/powerpoint/2010/main" val="1792734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 enough time to collect all the things students do right.</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11</a:t>
            </a:fld>
            <a:endParaRPr lang="en-US" dirty="0"/>
          </a:p>
        </p:txBody>
      </p:sp>
    </p:spTree>
    <p:extLst>
      <p:ext uri="{BB962C8B-B14F-4D97-AF65-F5344CB8AC3E}">
        <p14:creationId xmlns:p14="http://schemas.microsoft.com/office/powerpoint/2010/main" val="4278390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u="sng" smtClean="0"/>
              <a:t>Establish ground rules</a:t>
            </a:r>
          </a:p>
          <a:p>
            <a:pPr marL="628650" lvl="1" indent="-171450">
              <a:buFont typeface="Arial"/>
              <a:buChar char="•"/>
            </a:pPr>
            <a:r>
              <a:rPr lang="en-US" smtClean="0"/>
              <a:t>Nothing sacred / Everything is important</a:t>
            </a:r>
          </a:p>
          <a:p>
            <a:pPr marL="628650" lvl="1" indent="-171450">
              <a:buFont typeface="Arial"/>
              <a:buChar char="•"/>
            </a:pPr>
            <a:r>
              <a:rPr lang="en-US" smtClean="0"/>
              <a:t>Not about “philosophy” or “theory"</a:t>
            </a:r>
          </a:p>
          <a:p>
            <a:pPr marL="628650" lvl="1" indent="-171450">
              <a:buFont typeface="Arial"/>
              <a:buChar char="•"/>
            </a:pPr>
            <a:r>
              <a:rPr lang="en-US" smtClean="0"/>
              <a:t>Keep focus on outcomes</a:t>
            </a:r>
          </a:p>
          <a:p>
            <a:pPr marL="628650" lvl="1" indent="-171450">
              <a:buFont typeface="Arial"/>
              <a:buChar char="•"/>
            </a:pPr>
            <a:r>
              <a:rPr lang="en-US" smtClean="0"/>
              <a:t>Remember, if what we are doing now was meeting the needs of all students we wouldn’t be having the conversation</a:t>
            </a:r>
          </a:p>
          <a:p>
            <a:pPr marL="628650" lvl="1" indent="-171450">
              <a:buFont typeface="Arial"/>
              <a:buChar char="•"/>
            </a:pPr>
            <a:r>
              <a:rPr lang="en-US" smtClean="0"/>
              <a:t>Allow for a transition period (</a:t>
            </a:r>
            <a:r>
              <a:rPr lang="en-US" i="1" smtClean="0"/>
              <a:t>Phase of Implementation</a:t>
            </a:r>
            <a:r>
              <a:rPr lang="en-US" smtClean="0"/>
              <a:t>)</a:t>
            </a:r>
            <a:r>
              <a:rPr lang="en-US" baseline="0" smtClean="0"/>
              <a:t> </a:t>
            </a:r>
            <a:r>
              <a:rPr lang="en-US" smtClean="0"/>
              <a:t>2-3 years</a:t>
            </a:r>
          </a:p>
          <a:p>
            <a:pPr>
              <a:buNone/>
            </a:pPr>
            <a:r>
              <a:rPr lang="en-US" u="sng" smtClean="0">
                <a:solidFill>
                  <a:srgbClr val="FF0000"/>
                </a:solidFill>
              </a:rPr>
              <a:t>Start with Data</a:t>
            </a:r>
          </a:p>
          <a:p>
            <a:pPr marL="628650" lvl="1" indent="-171450">
              <a:buFont typeface="Arial"/>
              <a:buChar char="•"/>
            </a:pPr>
            <a:r>
              <a:rPr lang="en-US" smtClean="0"/>
              <a:t>Be prepared for the “examination &amp; explanation”</a:t>
            </a:r>
          </a:p>
          <a:p>
            <a:pPr marL="628650" lvl="1" indent="-171450">
              <a:buFont typeface="Arial"/>
              <a:buChar char="•"/>
            </a:pPr>
            <a:r>
              <a:rPr lang="en-US" smtClean="0"/>
              <a:t>Understand that data are simply a “sample” of what is going on</a:t>
            </a:r>
          </a:p>
          <a:p>
            <a:pPr marL="628650" lvl="1" indent="-171450">
              <a:buFont typeface="Arial"/>
              <a:buChar char="•"/>
            </a:pPr>
            <a:r>
              <a:rPr lang="en-US" smtClean="0"/>
              <a:t>Data must be contextualized</a:t>
            </a:r>
          </a:p>
          <a:p>
            <a:pPr marL="628650" lvl="1" indent="-171450">
              <a:buFont typeface="Arial"/>
              <a:buChar char="•"/>
            </a:pPr>
            <a:r>
              <a:rPr lang="en-US" smtClean="0"/>
              <a:t>Don’t drown in the data</a:t>
            </a:r>
          </a:p>
          <a:p>
            <a:pPr marL="628650" lvl="1" indent="-171450">
              <a:buFont typeface="Arial"/>
              <a:buChar char="•"/>
            </a:pPr>
            <a:r>
              <a:rPr lang="en-US" smtClean="0"/>
              <a:t>Assess the integrity of the data (plan to correct)</a:t>
            </a:r>
          </a:p>
          <a:p>
            <a:pPr marL="628650" lvl="1" indent="-171450">
              <a:buFont typeface="Arial"/>
              <a:buChar char="•"/>
            </a:pPr>
            <a:r>
              <a:rPr lang="en-US" smtClean="0"/>
              <a:t>Keep the conversation focused on data that are “in your control”</a:t>
            </a:r>
          </a:p>
          <a:p>
            <a:pPr marL="628650" lvl="1" indent="-171450">
              <a:buFont typeface="Arial"/>
              <a:buChar char="•"/>
            </a:pPr>
            <a:r>
              <a:rPr lang="en-US" smtClean="0"/>
              <a:t>Be prepared with a draft action plan</a:t>
            </a:r>
          </a:p>
          <a:p>
            <a:pPr>
              <a:buNone/>
            </a:pPr>
            <a:r>
              <a:rPr lang="en-US" u="sng" smtClean="0">
                <a:solidFill>
                  <a:srgbClr val="FF0000"/>
                </a:solidFill>
              </a:rPr>
              <a:t>Match Practices to Data</a:t>
            </a:r>
          </a:p>
          <a:p>
            <a:pPr marL="628650" lvl="1" indent="-171450">
              <a:buFont typeface="Arial"/>
              <a:buChar char="•"/>
            </a:pPr>
            <a:r>
              <a:rPr lang="en-US" smtClean="0"/>
              <a:t>Strategies, curricula, and resources independent of what is currently in place</a:t>
            </a:r>
          </a:p>
          <a:p>
            <a:pPr marL="628650" lvl="1" indent="-171450">
              <a:buFont typeface="Arial"/>
              <a:buChar char="•"/>
            </a:pPr>
            <a:r>
              <a:rPr lang="en-US" smtClean="0"/>
              <a:t>Don’t limit to what you currently know – outside resources</a:t>
            </a:r>
          </a:p>
          <a:p>
            <a:pPr marL="628650" lvl="1" indent="-171450">
              <a:buFont typeface="Arial"/>
              <a:buChar char="•"/>
            </a:pPr>
            <a:r>
              <a:rPr lang="en-US" i="1" smtClean="0">
                <a:solidFill>
                  <a:srgbClr val="008000"/>
                </a:solidFill>
              </a:rPr>
              <a:t>Build your daily schedule around priorities</a:t>
            </a:r>
          </a:p>
          <a:p>
            <a:pPr>
              <a:buNone/>
            </a:pPr>
            <a:r>
              <a:rPr lang="en-US" u="sng" smtClean="0">
                <a:solidFill>
                  <a:srgbClr val="FF0000"/>
                </a:solidFill>
              </a:rPr>
              <a:t>Align Resources to Implement Practices</a:t>
            </a:r>
          </a:p>
          <a:p>
            <a:pPr lvl="1"/>
            <a:r>
              <a:rPr lang="en-US" smtClean="0"/>
              <a:t>New roles to reach outcomes will require training and on-going technical assistance (systems)</a:t>
            </a:r>
          </a:p>
          <a:p>
            <a:pPr marL="628650" lvl="1" indent="-171450">
              <a:buFont typeface="Arial"/>
              <a:buChar char="•"/>
            </a:pPr>
            <a:endParaRPr lang="en-US" i="1" smtClean="0">
              <a:solidFill>
                <a:srgbClr val="008000"/>
              </a:solidFill>
            </a:endParaRPr>
          </a:p>
          <a:p>
            <a:pPr marL="628650" lvl="1" indent="-171450">
              <a:buFont typeface="Arial"/>
              <a:buChar char="•"/>
            </a:pPr>
            <a:endParaRPr lang="en-US" smtClean="0"/>
          </a:p>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12</a:t>
            </a:fld>
            <a:endParaRPr lang="en-US" dirty="0"/>
          </a:p>
        </p:txBody>
      </p:sp>
    </p:spTree>
    <p:extLst>
      <p:ext uri="{BB962C8B-B14F-4D97-AF65-F5344CB8AC3E}">
        <p14:creationId xmlns:p14="http://schemas.microsoft.com/office/powerpoint/2010/main" val="623271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13</a:t>
            </a:fld>
            <a:endParaRPr lang="en-US" dirty="0"/>
          </a:p>
        </p:txBody>
      </p:sp>
    </p:spTree>
    <p:extLst>
      <p:ext uri="{BB962C8B-B14F-4D97-AF65-F5344CB8AC3E}">
        <p14:creationId xmlns:p14="http://schemas.microsoft.com/office/powerpoint/2010/main" val="505135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assessment versus survey</a:t>
            </a:r>
          </a:p>
          <a:p>
            <a:r>
              <a:rPr lang="en-US" dirty="0" smtClean="0"/>
              <a:t>Surveys/</a:t>
            </a:r>
            <a:r>
              <a:rPr lang="en-US" baseline="0" dirty="0" smtClean="0"/>
              <a:t> assesses the system being implemented. Provides information for improving the school wide system. Not student specific information</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14</a:t>
            </a:fld>
            <a:endParaRPr lang="en-US" dirty="0"/>
          </a:p>
        </p:txBody>
      </p:sp>
    </p:spTree>
    <p:extLst>
      <p:ext uri="{BB962C8B-B14F-4D97-AF65-F5344CB8AC3E}">
        <p14:creationId xmlns:p14="http://schemas.microsoft.com/office/powerpoint/2010/main" val="227186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15</a:t>
            </a:fld>
            <a:endParaRPr lang="en-US" dirty="0"/>
          </a:p>
        </p:txBody>
      </p:sp>
    </p:spTree>
    <p:extLst>
      <p:ext uri="{BB962C8B-B14F-4D97-AF65-F5344CB8AC3E}">
        <p14:creationId xmlns:p14="http://schemas.microsoft.com/office/powerpoint/2010/main" val="1466020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16</a:t>
            </a:fld>
            <a:endParaRPr lang="en-US" dirty="0"/>
          </a:p>
        </p:txBody>
      </p:sp>
    </p:spTree>
    <p:extLst>
      <p:ext uri="{BB962C8B-B14F-4D97-AF65-F5344CB8AC3E}">
        <p14:creationId xmlns:p14="http://schemas.microsoft.com/office/powerpoint/2010/main" val="583252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17</a:t>
            </a:fld>
            <a:endParaRPr lang="en-US" dirty="0"/>
          </a:p>
        </p:txBody>
      </p:sp>
    </p:spTree>
    <p:extLst>
      <p:ext uri="{BB962C8B-B14F-4D97-AF65-F5344CB8AC3E}">
        <p14:creationId xmlns:p14="http://schemas.microsoft.com/office/powerpoint/2010/main" val="3338908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18</a:t>
            </a:fld>
            <a:endParaRPr lang="en-US" dirty="0"/>
          </a:p>
        </p:txBody>
      </p:sp>
    </p:spTree>
    <p:extLst>
      <p:ext uri="{BB962C8B-B14F-4D97-AF65-F5344CB8AC3E}">
        <p14:creationId xmlns:p14="http://schemas.microsoft.com/office/powerpoint/2010/main" val="186945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19</a:t>
            </a:fld>
            <a:endParaRPr lang="en-US" dirty="0"/>
          </a:p>
        </p:txBody>
      </p:sp>
    </p:spTree>
    <p:extLst>
      <p:ext uri="{BB962C8B-B14F-4D97-AF65-F5344CB8AC3E}">
        <p14:creationId xmlns:p14="http://schemas.microsoft.com/office/powerpoint/2010/main" val="251013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5E3D61-ECD2-4DE1-866E-D923846DE2C9}" type="slidenum">
              <a:rPr lang="en-US" smtClean="0"/>
              <a:pPr/>
              <a:t>2</a:t>
            </a:fld>
            <a:endParaRPr lang="en-US"/>
          </a:p>
        </p:txBody>
      </p:sp>
    </p:spTree>
    <p:extLst>
      <p:ext uri="{BB962C8B-B14F-4D97-AF65-F5344CB8AC3E}">
        <p14:creationId xmlns:p14="http://schemas.microsoft.com/office/powerpoint/2010/main" val="1113136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if data not easy to collect?...won’t do it.</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20</a:t>
            </a:fld>
            <a:endParaRPr lang="en-US" dirty="0"/>
          </a:p>
        </p:txBody>
      </p:sp>
    </p:spTree>
    <p:extLst>
      <p:ext uri="{BB962C8B-B14F-4D97-AF65-F5344CB8AC3E}">
        <p14:creationId xmlns:p14="http://schemas.microsoft.com/office/powerpoint/2010/main" val="258248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0DF5F057-2835-4457-A730-99D6FC829767}" type="slidenum">
              <a:rPr lang="en-US"/>
              <a:pPr/>
              <a:t>22</a:t>
            </a:fld>
            <a:endParaRPr lang="en-US"/>
          </a:p>
        </p:txBody>
      </p:sp>
      <p:sp>
        <p:nvSpPr>
          <p:cNvPr id="272386" name="Rectangle 2"/>
          <p:cNvSpPr>
            <a:spLocks noGrp="1" noRot="1" noChangeAspect="1" noChangeArrowheads="1" noTextEdit="1"/>
          </p:cNvSpPr>
          <p:nvPr>
            <p:ph type="sldImg"/>
          </p:nvPr>
        </p:nvSpPr>
        <p:spPr>
          <a:xfrm>
            <a:off x="1143000" y="711200"/>
            <a:ext cx="4572000" cy="3429000"/>
          </a:xfrm>
          <a:ln/>
          <a:extLst>
            <a:ext uri="{FAA26D3D-D897-4be2-8F04-BA451C77F1D7}">
              <ma14:placeholderFlag xmlns:ma14="http://schemas.microsoft.com/office/mac/drawingml/2011/main" val="1"/>
            </a:ext>
          </a:extLst>
        </p:spPr>
      </p:sp>
      <p:sp>
        <p:nvSpPr>
          <p:cNvPr id="272387" name="Rectangle 3"/>
          <p:cNvSpPr>
            <a:spLocks noGrp="1" noChangeArrowheads="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accent1">
                    <a:lumMod val="75000"/>
                  </a:schemeClr>
                </a:solidFill>
              </a:rPr>
              <a:t>Group questions: what</a:t>
            </a:r>
            <a:r>
              <a:rPr lang="en-US" sz="1200" baseline="0" dirty="0" smtClean="0">
                <a:solidFill>
                  <a:schemeClr val="accent1">
                    <a:lumMod val="75000"/>
                  </a:schemeClr>
                </a:solidFill>
              </a:rPr>
              <a:t> makes a minor behavior become major (office referral)?</a:t>
            </a:r>
            <a:endParaRPr lang="en-US" sz="1200" dirty="0" smtClean="0">
              <a:solidFill>
                <a:schemeClr val="accent1">
                  <a:lumMod val="75000"/>
                </a:schemeClr>
              </a:solidFill>
            </a:endParaRPr>
          </a:p>
          <a:p>
            <a:pPr marL="628650" lvl="1" indent="-171450" eaLnBrk="1" hangingPunct="1">
              <a:buFont typeface="Arial"/>
              <a:buChar char="•"/>
              <a:defRPr/>
            </a:pPr>
            <a:r>
              <a:rPr lang="en-US" dirty="0" smtClean="0"/>
              <a:t>For some behaviors major/minor defined based on level of intensity.</a:t>
            </a:r>
            <a:endParaRPr lang="en-US" dirty="0"/>
          </a:p>
          <a:p>
            <a:pPr marL="628650" lvl="1" indent="-171450" eaLnBrk="1" hangingPunct="1">
              <a:buFont typeface="Arial"/>
              <a:buChar char="•"/>
              <a:defRPr/>
            </a:pPr>
            <a:r>
              <a:rPr lang="en-US" dirty="0" smtClean="0"/>
              <a:t>Minor behaviors may be tracked for repeated offenses leading to a major intervention strategy.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B996309-C0CF-4351-A5D3-B2363851DBB4}" type="slidenum">
              <a:rPr lang="en-US"/>
              <a:pPr/>
              <a:t>23</a:t>
            </a:fld>
            <a:endParaRPr lang="en-US"/>
          </a:p>
        </p:txBody>
      </p:sp>
      <p:sp>
        <p:nvSpPr>
          <p:cNvPr id="334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4F1B1C23-4A7D-4B7E-8158-4580EFDDBCF0}" type="slidenum">
              <a:rPr lang="en-US"/>
              <a:pPr/>
              <a:t>24</a:t>
            </a:fld>
            <a:endParaRPr lang="en-US"/>
          </a:p>
        </p:txBody>
      </p:sp>
      <p:sp>
        <p:nvSpPr>
          <p:cNvPr id="332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2803" name="Rectangle 3"/>
          <p:cNvSpPr>
            <a:spLocks noGrp="1" noChangeArrowheads="1"/>
          </p:cNvSpPr>
          <p:nvPr>
            <p:ph type="body" idx="1"/>
          </p:nvPr>
        </p:nvSpPr>
        <p:spPr/>
        <p:txBody>
          <a:bodyPr/>
          <a:lstStyle/>
          <a:p>
            <a:pPr eaLnBrk="1" hangingPunct="1">
              <a:defRPr/>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27</a:t>
            </a:fld>
            <a:endParaRPr lang="en-US" dirty="0"/>
          </a:p>
        </p:txBody>
      </p:sp>
    </p:spTree>
    <p:extLst>
      <p:ext uri="{BB962C8B-B14F-4D97-AF65-F5344CB8AC3E}">
        <p14:creationId xmlns:p14="http://schemas.microsoft.com/office/powerpoint/2010/main" val="2632460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Major:</a:t>
            </a:r>
          </a:p>
          <a:p>
            <a:pPr marL="0" lvl="1"/>
            <a:r>
              <a:rPr lang="en-US" dirty="0"/>
              <a:t>Once problem behaviors are operationally defined, it is essential that the team distinguish the major discipline incidents from the minor to determine the </a:t>
            </a:r>
            <a:r>
              <a:rPr lang="en-US" b="1" i="1" dirty="0">
                <a:solidFill>
                  <a:srgbClr val="E75C01"/>
                </a:solidFill>
              </a:rPr>
              <a:t>appropriate consequence</a:t>
            </a:r>
            <a:r>
              <a:rPr lang="en-US" dirty="0">
                <a:solidFill>
                  <a:srgbClr val="E75C01"/>
                </a:solidFill>
              </a:rPr>
              <a:t>  </a:t>
            </a:r>
          </a:p>
          <a:p>
            <a:endParaRPr lang="en-US" dirty="0"/>
          </a:p>
          <a:p>
            <a:r>
              <a:rPr lang="en-US" dirty="0" smtClean="0"/>
              <a:t>Minor:</a:t>
            </a:r>
          </a:p>
          <a:p>
            <a:pPr>
              <a:lnSpc>
                <a:spcPct val="80000"/>
              </a:lnSpc>
              <a:buClr>
                <a:srgbClr val="003082"/>
              </a:buClr>
              <a:defRPr/>
            </a:pPr>
            <a:r>
              <a:rPr lang="en-US" b="1" dirty="0"/>
              <a:t>Purpose</a:t>
            </a:r>
          </a:p>
          <a:p>
            <a:pPr>
              <a:lnSpc>
                <a:spcPct val="80000"/>
              </a:lnSpc>
              <a:buClr>
                <a:srgbClr val="003082"/>
              </a:buClr>
              <a:defRPr/>
            </a:pPr>
            <a:r>
              <a:rPr lang="en-US" dirty="0"/>
              <a:t>To determine </a:t>
            </a:r>
            <a:r>
              <a:rPr lang="en-US" b="1" i="1" dirty="0">
                <a:solidFill>
                  <a:srgbClr val="0000FF"/>
                </a:solidFill>
              </a:rPr>
              <a:t>appropriate consequence</a:t>
            </a:r>
            <a:r>
              <a:rPr lang="en-US" dirty="0"/>
              <a:t> and where the consequence should be delivered</a:t>
            </a:r>
          </a:p>
          <a:p>
            <a:pPr>
              <a:lnSpc>
                <a:spcPct val="80000"/>
              </a:lnSpc>
              <a:buClr>
                <a:srgbClr val="003082"/>
              </a:buClr>
              <a:defRPr/>
            </a:pPr>
            <a:endParaRPr lang="en-US" sz="2000" b="1" dirty="0"/>
          </a:p>
          <a:p>
            <a:pPr>
              <a:lnSpc>
                <a:spcPct val="80000"/>
              </a:lnSpc>
              <a:buClr>
                <a:srgbClr val="003082"/>
              </a:buClr>
              <a:defRPr/>
            </a:pPr>
            <a:r>
              <a:rPr lang="en-US" sz="1100" b="1" dirty="0"/>
              <a:t>*</a:t>
            </a:r>
            <a:r>
              <a:rPr lang="en-US" sz="1100" i="1" dirty="0"/>
              <a:t> These incidences are still tracked but the consequence is delivered in the classroom</a:t>
            </a:r>
          </a:p>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28</a:t>
            </a:fld>
            <a:endParaRPr lang="en-US" dirty="0"/>
          </a:p>
        </p:txBody>
      </p:sp>
    </p:spTree>
    <p:extLst>
      <p:ext uri="{BB962C8B-B14F-4D97-AF65-F5344CB8AC3E}">
        <p14:creationId xmlns:p14="http://schemas.microsoft.com/office/powerpoint/2010/main" val="2945504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 Break into groups of 2-3 (4 if a lot of people). Take 5 minutes to write 1 operational definition of fighting. Share definitions in large group.</a:t>
            </a:r>
          </a:p>
          <a:p>
            <a:endParaRPr lang="en-US" dirty="0"/>
          </a:p>
          <a:p>
            <a:r>
              <a:rPr lang="en-US" dirty="0" smtClean="0"/>
              <a:t>Operational definition of fighting: student is involved in mutual participation in an incident involving </a:t>
            </a:r>
            <a:r>
              <a:rPr lang="en-US" dirty="0"/>
              <a:t>p</a:t>
            </a:r>
            <a:r>
              <a:rPr lang="en-US" dirty="0" smtClean="0"/>
              <a:t>hysical violence.</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31</a:t>
            </a:fld>
            <a:endParaRPr lang="en-US" dirty="0"/>
          </a:p>
        </p:txBody>
      </p:sp>
    </p:spTree>
    <p:extLst>
      <p:ext uri="{BB962C8B-B14F-4D97-AF65-F5344CB8AC3E}">
        <p14:creationId xmlns:p14="http://schemas.microsoft.com/office/powerpoint/2010/main" val="3689009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train staff in the new definitions and system for collecting and reporting data.</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35</a:t>
            </a:fld>
            <a:endParaRPr lang="en-US" dirty="0"/>
          </a:p>
        </p:txBody>
      </p:sp>
    </p:spTree>
    <p:extLst>
      <p:ext uri="{BB962C8B-B14F-4D97-AF65-F5344CB8AC3E}">
        <p14:creationId xmlns:p14="http://schemas.microsoft.com/office/powerpoint/2010/main" val="35851116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98D1BD0-C3BC-4965-818E-6B676638FD3F}" type="slidenum">
              <a:rPr lang="en-US"/>
              <a:pPr/>
              <a:t>36</a:t>
            </a:fld>
            <a:endParaRPr lang="en-US"/>
          </a:p>
        </p:txBody>
      </p:sp>
      <p:sp>
        <p:nvSpPr>
          <p:cNvPr id="289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89795" name="Rectangle 3"/>
          <p:cNvSpPr>
            <a:spLocks noGrp="1" noChangeArrowheads="1"/>
          </p:cNvSpPr>
          <p:nvPr>
            <p:ph type="body" idx="1"/>
          </p:nvPr>
        </p:nvSpPr>
        <p:spPr/>
        <p:txBody>
          <a:bodyPr/>
          <a:lstStyle/>
          <a:p>
            <a:pPr>
              <a:buClr>
                <a:srgbClr val="003082"/>
              </a:buClr>
            </a:pPr>
            <a:r>
              <a:rPr lang="en-US" b="1" dirty="0"/>
              <a:t>Purpose</a:t>
            </a:r>
          </a:p>
          <a:p>
            <a:pPr lvl="1">
              <a:buClr>
                <a:srgbClr val="003082"/>
              </a:buClr>
              <a:buFontTx/>
              <a:buChar char="•"/>
            </a:pPr>
            <a:r>
              <a:rPr lang="en-US" dirty="0">
                <a:solidFill>
                  <a:srgbClr val="000000"/>
                </a:solidFill>
              </a:rPr>
              <a:t>Maintain </a:t>
            </a:r>
            <a:r>
              <a:rPr lang="en-US" b="1" i="1" dirty="0">
                <a:solidFill>
                  <a:srgbClr val="000000"/>
                </a:solidFill>
              </a:rPr>
              <a:t>order and safety</a:t>
            </a:r>
            <a:r>
              <a:rPr lang="en-US" dirty="0">
                <a:solidFill>
                  <a:srgbClr val="000000"/>
                </a:solidFill>
              </a:rPr>
              <a:t> during emergency situations </a:t>
            </a:r>
            <a:endParaRPr lang="en-US" i="1" dirty="0">
              <a:solidFill>
                <a:srgbClr val="000000"/>
              </a:solidFill>
            </a:endParaRPr>
          </a:p>
          <a:p>
            <a:pPr lvl="1">
              <a:buClr>
                <a:srgbClr val="003082"/>
              </a:buClr>
            </a:pPr>
            <a:r>
              <a:rPr lang="en-US" b="1" dirty="0">
                <a:solidFill>
                  <a:srgbClr val="000000"/>
                </a:solidFill>
              </a:rPr>
              <a:t>* </a:t>
            </a:r>
            <a:r>
              <a:rPr lang="en-US" i="1" dirty="0">
                <a:solidFill>
                  <a:srgbClr val="000000"/>
                </a:solidFill>
              </a:rPr>
              <a:t>Each school is urged to consult their district and school policies for emergency/crisis incidents</a:t>
            </a:r>
          </a:p>
          <a:p>
            <a:pPr eaLnBrk="1" hangingPunct="1">
              <a:defRPr/>
            </a:pPr>
            <a:endParaRPr lang="en-US" dirty="0"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What is SWIS:</a:t>
            </a:r>
          </a:p>
          <a:p>
            <a:r>
              <a:rPr lang="en-US" dirty="0" smtClean="0"/>
              <a:t>Collects and summarize student discipline</a:t>
            </a:r>
            <a:r>
              <a:rPr lang="en-US" baseline="0" dirty="0" smtClean="0"/>
              <a:t> data</a:t>
            </a:r>
          </a:p>
          <a:p>
            <a:r>
              <a:rPr lang="en-US" baseline="0" dirty="0" smtClean="0"/>
              <a:t>Developed by University of Oregon with middle, elementary, and high school personnel</a:t>
            </a:r>
          </a:p>
          <a:p>
            <a:r>
              <a:rPr lang="en-US" baseline="0" dirty="0" smtClean="0"/>
              <a:t>Confidential (managed by the Positive Behavior Intervention and Supports Technical Assistance Center)</a:t>
            </a:r>
          </a:p>
          <a:p>
            <a:r>
              <a:rPr lang="en-US" dirty="0" smtClean="0"/>
              <a:t>Used by over 8,400 schools to date</a:t>
            </a:r>
            <a:endParaRPr lang="en-US" baseline="0" dirty="0" smtClean="0"/>
          </a:p>
          <a:p>
            <a:endParaRPr lang="en-US" baseline="0" dirty="0" smtClean="0"/>
          </a:p>
          <a:p>
            <a:r>
              <a:rPr lang="en-US" u="sng" dirty="0" smtClean="0"/>
              <a:t>Major area to Monitor: (Big 5)</a:t>
            </a:r>
          </a:p>
          <a:p>
            <a:pPr marL="171441" indent="-171441">
              <a:buFont typeface="Arial"/>
              <a:buChar char="•"/>
            </a:pPr>
            <a:r>
              <a:rPr lang="en-US" u="none" dirty="0" smtClean="0"/>
              <a:t>Number of ODR’s per month</a:t>
            </a:r>
          </a:p>
          <a:p>
            <a:pPr marL="171441" indent="-171441">
              <a:buFont typeface="Arial"/>
              <a:buChar char="•"/>
            </a:pPr>
            <a:r>
              <a:rPr lang="en-US" u="none" dirty="0" smtClean="0"/>
              <a:t>Type of problem behaviors leading to the referral</a:t>
            </a:r>
          </a:p>
          <a:p>
            <a:pPr marL="171441" indent="-171441">
              <a:buFont typeface="Arial"/>
              <a:buChar char="•"/>
            </a:pPr>
            <a:r>
              <a:rPr lang="en-US" u="none" dirty="0" smtClean="0"/>
              <a:t>Location</a:t>
            </a:r>
            <a:r>
              <a:rPr lang="en-US" u="none" baseline="0" dirty="0" smtClean="0"/>
              <a:t> of problem behavior</a:t>
            </a:r>
          </a:p>
          <a:p>
            <a:pPr marL="171441" indent="-171441">
              <a:buFont typeface="Arial"/>
              <a:buChar char="•"/>
            </a:pPr>
            <a:r>
              <a:rPr lang="en-US" u="none" baseline="0" dirty="0" smtClean="0"/>
              <a:t>Time of day of behavior</a:t>
            </a:r>
          </a:p>
          <a:p>
            <a:pPr marL="171441" indent="-171441">
              <a:buFont typeface="Arial"/>
              <a:buChar char="•"/>
            </a:pPr>
            <a:r>
              <a:rPr lang="en-US" u="none" baseline="0" dirty="0" smtClean="0"/>
              <a:t>Students receiving ODR</a:t>
            </a:r>
            <a:endParaRPr lang="en-US" u="none" dirty="0" smtClean="0"/>
          </a:p>
          <a:p>
            <a:endParaRPr lang="en-US" u="sng" dirty="0" smtClean="0"/>
          </a:p>
          <a:p>
            <a:r>
              <a:rPr lang="en-US" dirty="0" smtClean="0"/>
              <a:t>Purpose:</a:t>
            </a:r>
          </a:p>
          <a:p>
            <a:r>
              <a:rPr lang="en-US" dirty="0" smtClean="0"/>
              <a:t>Provide schools accurate, efficient, practical information</a:t>
            </a:r>
            <a:r>
              <a:rPr lang="en-US" baseline="0" dirty="0" smtClean="0"/>
              <a:t> for decision-making about school-wide discipline.</a:t>
            </a:r>
          </a:p>
          <a:p>
            <a:pPr marL="171441" indent="-171441">
              <a:buFont typeface="Arial"/>
              <a:buChar char="•"/>
            </a:pPr>
            <a:r>
              <a:rPr lang="en-US" baseline="0" dirty="0" smtClean="0"/>
              <a:t>Internal decision-making</a:t>
            </a:r>
          </a:p>
          <a:p>
            <a:pPr marL="171441" indent="-171441">
              <a:buFont typeface="Arial"/>
              <a:buChar char="•"/>
            </a:pPr>
            <a:r>
              <a:rPr lang="en-US" baseline="0" dirty="0" smtClean="0"/>
              <a:t>Designed for individual students and families</a:t>
            </a:r>
          </a:p>
          <a:p>
            <a:pPr marL="171441" indent="-171441">
              <a:buFont typeface="Arial"/>
              <a:buChar char="•"/>
            </a:pPr>
            <a:r>
              <a:rPr lang="en-US" baseline="0" dirty="0" smtClean="0"/>
              <a:t>Generate reports for schools, state, and feds.</a:t>
            </a:r>
          </a:p>
          <a:p>
            <a:pPr marL="171441" indent="-171441">
              <a:buFont typeface="Arial"/>
              <a:buChar char="•"/>
            </a:pPr>
            <a:r>
              <a:rPr lang="en-US" baseline="0" dirty="0" smtClean="0"/>
              <a:t>Used as a method to collect aggregate data across schools</a:t>
            </a:r>
          </a:p>
          <a:p>
            <a:endParaRPr lang="en-US" baseline="0" dirty="0" smtClean="0"/>
          </a:p>
          <a:p>
            <a:r>
              <a:rPr lang="en-US" u="sng" dirty="0" smtClean="0"/>
              <a:t>Why use SWIS</a:t>
            </a:r>
          </a:p>
          <a:p>
            <a:r>
              <a:rPr lang="en-US" dirty="0" smtClean="0"/>
              <a:t>Facilitates data based decision-making based on the “Big 5”.</a:t>
            </a:r>
          </a:p>
          <a:p>
            <a:endParaRPr lang="en-US" u="sng" dirty="0" smtClean="0"/>
          </a:p>
          <a:p>
            <a:r>
              <a:rPr lang="en-US" u="sng" dirty="0" smtClean="0"/>
              <a:t>How does it work</a:t>
            </a:r>
          </a:p>
          <a:p>
            <a:r>
              <a:rPr lang="en-US" dirty="0" smtClean="0"/>
              <a:t>Specialized computer software to summarize,</a:t>
            </a:r>
            <a:r>
              <a:rPr lang="en-US" baseline="0" dirty="0" smtClean="0"/>
              <a:t> collect, and house</a:t>
            </a:r>
            <a:r>
              <a:rPr lang="en-US" dirty="0" smtClean="0"/>
              <a:t> data.</a:t>
            </a:r>
          </a:p>
          <a:p>
            <a:r>
              <a:rPr lang="en-US" dirty="0" smtClean="0"/>
              <a:t>Creates systems of school-wide meetings, data summary, and communication through</a:t>
            </a:r>
            <a:r>
              <a:rPr lang="en-US" baseline="0" dirty="0" smtClean="0"/>
              <a:t> data based processes.</a:t>
            </a:r>
            <a:endParaRPr lang="en-US" dirty="0" smtClean="0"/>
          </a:p>
          <a:p>
            <a:endParaRPr lang="en-US" dirty="0" smtClean="0"/>
          </a:p>
          <a:p>
            <a:r>
              <a:rPr lang="en-US" u="sng" dirty="0" smtClean="0"/>
              <a:t>Confidentiality:</a:t>
            </a:r>
          </a:p>
          <a:p>
            <a:r>
              <a:rPr lang="en-US" dirty="0" smtClean="0"/>
              <a:t>Controlled at the school level</a:t>
            </a:r>
            <a:r>
              <a:rPr lang="en-US" baseline="0" dirty="0" smtClean="0"/>
              <a:t> though passwords</a:t>
            </a:r>
            <a:endParaRPr lang="en-US" dirty="0" smtClean="0"/>
          </a:p>
          <a:p>
            <a:pPr marL="171441" indent="-171441">
              <a:buFont typeface="Arial"/>
              <a:buChar char="•"/>
            </a:pPr>
            <a:r>
              <a:rPr lang="en-US" dirty="0" smtClean="0"/>
              <a:t>Full access</a:t>
            </a:r>
          </a:p>
          <a:p>
            <a:pPr marL="171441" indent="-171441">
              <a:buFont typeface="Arial"/>
              <a:buChar char="•"/>
            </a:pPr>
            <a:r>
              <a:rPr lang="en-US" dirty="0" smtClean="0"/>
              <a:t>Read only</a:t>
            </a:r>
          </a:p>
          <a:p>
            <a:pPr marL="171441" indent="-171441">
              <a:buFont typeface="Arial"/>
              <a:buChar char="•"/>
            </a:pPr>
            <a:endParaRPr lang="en-US" dirty="0" smtClean="0"/>
          </a:p>
          <a:p>
            <a:r>
              <a:rPr lang="en-US" u="sng" dirty="0" smtClean="0"/>
              <a:t>Where is SWIS</a:t>
            </a:r>
          </a:p>
          <a:p>
            <a:pPr marL="171441" indent="-171441">
              <a:buFont typeface="Arial"/>
              <a:buChar char="•"/>
            </a:pPr>
            <a:r>
              <a:rPr lang="en-US" u="none" dirty="0" smtClean="0"/>
              <a:t>Austria, Canada, Iceland, New Zealand, United States</a:t>
            </a:r>
          </a:p>
          <a:p>
            <a:pPr marL="171441" indent="-171441">
              <a:buFont typeface="Arial"/>
              <a:buChar char="•"/>
            </a:pPr>
            <a:r>
              <a:rPr lang="en-US" u="none" dirty="0" smtClean="0"/>
              <a:t>8,343 Schools</a:t>
            </a:r>
          </a:p>
          <a:p>
            <a:pPr marL="171441" indent="-171441">
              <a:buFont typeface="Arial"/>
              <a:buChar char="•"/>
            </a:pPr>
            <a:r>
              <a:rPr lang="en-US" u="none" dirty="0" smtClean="0"/>
              <a:t>Over 1,000,000 students</a:t>
            </a:r>
          </a:p>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38</a:t>
            </a:fld>
            <a:endParaRPr lang="en-US" dirty="0"/>
          </a:p>
        </p:txBody>
      </p:sp>
    </p:spTree>
    <p:extLst>
      <p:ext uri="{BB962C8B-B14F-4D97-AF65-F5344CB8AC3E}">
        <p14:creationId xmlns:p14="http://schemas.microsoft.com/office/powerpoint/2010/main" val="151656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Sharon Slide:</a:t>
            </a:r>
          </a:p>
          <a:p>
            <a:r>
              <a:rPr lang="en-US" smtClean="0"/>
              <a:t>Points to cover.</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3</a:t>
            </a:fld>
            <a:endParaRPr lang="en-US" dirty="0"/>
          </a:p>
        </p:txBody>
      </p:sp>
    </p:spTree>
    <p:extLst>
      <p:ext uri="{BB962C8B-B14F-4D97-AF65-F5344CB8AC3E}">
        <p14:creationId xmlns:p14="http://schemas.microsoft.com/office/powerpoint/2010/main" val="157066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problem?</a:t>
            </a:r>
          </a:p>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43</a:t>
            </a:fld>
            <a:endParaRPr lang="en-US" dirty="0"/>
          </a:p>
        </p:txBody>
      </p:sp>
    </p:spTree>
    <p:extLst>
      <p:ext uri="{BB962C8B-B14F-4D97-AF65-F5344CB8AC3E}">
        <p14:creationId xmlns:p14="http://schemas.microsoft.com/office/powerpoint/2010/main" val="33415204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behaviors are occurring. Is there a problem?</a:t>
            </a:r>
          </a:p>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44</a:t>
            </a:fld>
            <a:endParaRPr lang="en-US" dirty="0"/>
          </a:p>
        </p:txBody>
      </p:sp>
    </p:spTree>
    <p:extLst>
      <p:ext uri="{BB962C8B-B14F-4D97-AF65-F5344CB8AC3E}">
        <p14:creationId xmlns:p14="http://schemas.microsoft.com/office/powerpoint/2010/main" val="3877999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 problem?</a:t>
            </a:r>
          </a:p>
        </p:txBody>
      </p:sp>
      <p:sp>
        <p:nvSpPr>
          <p:cNvPr id="4" name="Slide Number Placeholder 3"/>
          <p:cNvSpPr>
            <a:spLocks noGrp="1"/>
          </p:cNvSpPr>
          <p:nvPr>
            <p:ph type="sldNum" sz="quarter" idx="10"/>
          </p:nvPr>
        </p:nvSpPr>
        <p:spPr/>
        <p:txBody>
          <a:bodyPr/>
          <a:lstStyle/>
          <a:p>
            <a:fld id="{C4E88FB6-94A8-EC47-A1A6-406AEAFA860F}" type="slidenum">
              <a:rPr lang="en-US" smtClean="0"/>
              <a:pPr/>
              <a:t>45</a:t>
            </a:fld>
            <a:endParaRPr lang="en-US" dirty="0"/>
          </a:p>
        </p:txBody>
      </p:sp>
    </p:spTree>
    <p:extLst>
      <p:ext uri="{BB962C8B-B14F-4D97-AF65-F5344CB8AC3E}">
        <p14:creationId xmlns:p14="http://schemas.microsoft.com/office/powerpoint/2010/main" val="21921882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50</a:t>
            </a:fld>
            <a:endParaRPr lang="en-US" dirty="0"/>
          </a:p>
        </p:txBody>
      </p:sp>
    </p:spTree>
    <p:extLst>
      <p:ext uri="{BB962C8B-B14F-4D97-AF65-F5344CB8AC3E}">
        <p14:creationId xmlns:p14="http://schemas.microsoft.com/office/powerpoint/2010/main" val="2535516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Local users input data</a:t>
            </a:r>
          </a:p>
          <a:p>
            <a:r>
              <a:rPr lang="en-US" u="none" baseline="0" dirty="0" smtClean="0"/>
              <a:t>No more than 3</a:t>
            </a:r>
          </a:p>
          <a:p>
            <a:r>
              <a:rPr lang="en-US" u="none" baseline="0" dirty="0" smtClean="0"/>
              <a:t>Trained by facilitator</a:t>
            </a:r>
          </a:p>
          <a:p>
            <a:endParaRPr lang="en-US" u="sng" baseline="0" dirty="0" smtClean="0"/>
          </a:p>
          <a:p>
            <a:r>
              <a:rPr lang="en-US" u="sng" baseline="0" dirty="0" smtClean="0"/>
              <a:t>External support (facilitator)</a:t>
            </a:r>
          </a:p>
          <a:p>
            <a:endParaRPr lang="en-US" u="sng" baseline="0" dirty="0" smtClean="0"/>
          </a:p>
          <a:p>
            <a:r>
              <a:rPr lang="en-US" u="sng" baseline="0" dirty="0" smtClean="0"/>
              <a:t>Data collection &amp; decision-making</a:t>
            </a:r>
          </a:p>
          <a:p>
            <a:r>
              <a:rPr lang="en-US" u="none" baseline="0" dirty="0" smtClean="0"/>
              <a:t>Real time data, develop  fluent and consistent system. Data for decision-making not data sake.</a:t>
            </a:r>
            <a:endParaRPr lang="en-US" u="none" dirty="0" smtClean="0"/>
          </a:p>
        </p:txBody>
      </p:sp>
      <p:sp>
        <p:nvSpPr>
          <p:cNvPr id="4" name="Slide Number Placeholder 3"/>
          <p:cNvSpPr>
            <a:spLocks noGrp="1"/>
          </p:cNvSpPr>
          <p:nvPr>
            <p:ph type="sldNum" sz="quarter" idx="10"/>
          </p:nvPr>
        </p:nvSpPr>
        <p:spPr/>
        <p:txBody>
          <a:bodyPr/>
          <a:lstStyle/>
          <a:p>
            <a:fld id="{C4E88FB6-94A8-EC47-A1A6-406AEAFA860F}" type="slidenum">
              <a:rPr lang="en-US" smtClean="0"/>
              <a:pPr/>
              <a:t>51</a:t>
            </a:fld>
            <a:endParaRPr lang="en-US" dirty="0"/>
          </a:p>
        </p:txBody>
      </p:sp>
    </p:spTree>
    <p:extLst>
      <p:ext uri="{BB962C8B-B14F-4D97-AF65-F5344CB8AC3E}">
        <p14:creationId xmlns:p14="http://schemas.microsoft.com/office/powerpoint/2010/main" val="215931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9" charset="0"/>
                <a:ea typeface="MS PGothic" pitchFamily="34" charset="-128"/>
                <a:cs typeface="MS PGothic" pitchFamily="34" charset="-128"/>
              </a:rPr>
              <a:t>Sharon slide</a:t>
            </a:r>
          </a:p>
          <a:p>
            <a:pPr eaLnBrk="1" hangingPunct="1">
              <a:spcBef>
                <a:spcPct val="0"/>
              </a:spcBef>
            </a:pPr>
            <a:r>
              <a:rPr lang="en-US" smtClean="0">
                <a:latin typeface="Times" pitchFamily="29" charset="0"/>
                <a:ea typeface="MS PGothic" pitchFamily="34" charset="-128"/>
                <a:cs typeface="MS PGothic" pitchFamily="34" charset="-128"/>
              </a:rPr>
              <a:t>Points to cover:</a:t>
            </a:r>
            <a:endParaRPr lang="en-US" dirty="0">
              <a:latin typeface="Times" pitchFamily="29" charset="0"/>
              <a:ea typeface="MS PGothic" pitchFamily="34" charset="-128"/>
              <a:cs typeface="MS PGothic" pitchFamily="34" charset="-128"/>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9E7D3823-4271-F84D-BD65-D6F5BCD8F497}" type="slidenum">
              <a:rPr lang="en-US">
                <a:latin typeface="Times" pitchFamily="29" charset="0"/>
                <a:ea typeface="MS PGothic" pitchFamily="34" charset="-128"/>
                <a:cs typeface="MS PGothic" pitchFamily="34" charset="-128"/>
              </a:rPr>
              <a:pPr/>
              <a:t>4</a:t>
            </a:fld>
            <a:endParaRPr lang="en-US">
              <a:latin typeface="Times" pitchFamily="29" charset="0"/>
              <a:ea typeface="MS PGothic" pitchFamily="34" charset="-128"/>
              <a:cs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Lori &amp; Sharon</a:t>
            </a:r>
          </a:p>
          <a:p>
            <a:r>
              <a:rPr lang="en-US" smtClean="0"/>
              <a:t>Points to cover:</a:t>
            </a:r>
          </a:p>
          <a:p>
            <a:r>
              <a:rPr lang="en-US" smtClean="0"/>
              <a:t>Sharon:</a:t>
            </a:r>
          </a:p>
          <a:p>
            <a:r>
              <a:rPr lang="en-US" smtClean="0"/>
              <a:t>National Steps</a:t>
            </a:r>
          </a:p>
          <a:p>
            <a:endParaRPr lang="en-US" smtClean="0"/>
          </a:p>
          <a:p>
            <a:r>
              <a:rPr lang="en-US" smtClean="0"/>
              <a:t>Lori:</a:t>
            </a:r>
          </a:p>
          <a:p>
            <a:r>
              <a:rPr lang="en-US" smtClean="0"/>
              <a:t>Alaska steps</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Sharon Slide</a:t>
            </a:r>
          </a:p>
          <a:p>
            <a:r>
              <a:rPr lang="en-US" smtClean="0"/>
              <a:t>Points to cover:</a:t>
            </a:r>
            <a:endParaRPr lang="en-US" dirty="0"/>
          </a:p>
        </p:txBody>
      </p:sp>
      <p:sp>
        <p:nvSpPr>
          <p:cNvPr id="4" name="Slide Number Placeholder 3"/>
          <p:cNvSpPr>
            <a:spLocks noGrp="1"/>
          </p:cNvSpPr>
          <p:nvPr>
            <p:ph type="sldNum" sz="quarter" idx="10"/>
          </p:nvPr>
        </p:nvSpPr>
        <p:spPr/>
        <p:txBody>
          <a:bodyPr/>
          <a:lstStyle/>
          <a:p>
            <a:fld id="{C4E88FB6-94A8-EC47-A1A6-406AEAFA860F}" type="slidenum">
              <a:rPr lang="en-US" smtClean="0"/>
              <a:pPr/>
              <a:t>6</a:t>
            </a:fld>
            <a:endParaRPr lang="en-US" dirty="0"/>
          </a:p>
        </p:txBody>
      </p:sp>
    </p:spTree>
    <p:extLst>
      <p:ext uri="{BB962C8B-B14F-4D97-AF65-F5344CB8AC3E}">
        <p14:creationId xmlns:p14="http://schemas.microsoft.com/office/powerpoint/2010/main" val="1727187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47E08-59AF-2348-8110-1DD453C1FA40}" type="slidenum">
              <a:rPr lang="en-US" smtClean="0">
                <a:ea typeface="ＭＳ Ｐゴシック" pitchFamily="-112" charset="-128"/>
                <a:cs typeface="ＭＳ Ｐゴシック" pitchFamily="-112" charset="-128"/>
              </a:rPr>
              <a:pPr fontAlgn="base">
                <a:spcBef>
                  <a:spcPct val="0"/>
                </a:spcBef>
                <a:spcAft>
                  <a:spcPct val="0"/>
                </a:spcAft>
                <a:defRPr/>
              </a:pPr>
              <a:t>7</a:t>
            </a:fld>
            <a:endParaRPr lang="en-US" smtClean="0">
              <a:ea typeface="ＭＳ Ｐゴシック" pitchFamily="-112" charset="-128"/>
              <a:cs typeface="ＭＳ Ｐゴシック" pitchFamily="-112" charset="-128"/>
            </a:endParaRPr>
          </a:p>
        </p:txBody>
      </p:sp>
      <p:sp>
        <p:nvSpPr>
          <p:cNvPr id="174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7412"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E88FB6-94A8-EC47-A1A6-406AEAFA860F}" type="slidenum">
              <a:rPr lang="en-US" smtClean="0"/>
              <a:pPr/>
              <a:t>8</a:t>
            </a:fld>
            <a:endParaRPr lang="en-US" dirty="0"/>
          </a:p>
        </p:txBody>
      </p:sp>
    </p:spTree>
    <p:extLst>
      <p:ext uri="{BB962C8B-B14F-4D97-AF65-F5344CB8AC3E}">
        <p14:creationId xmlns:p14="http://schemas.microsoft.com/office/powerpoint/2010/main" val="332069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r>
              <a:rPr lang="en-US" smtClean="0"/>
              <a:t>Sharon Slide</a:t>
            </a:r>
          </a:p>
          <a:p>
            <a:pPr eaLnBrk="1" hangingPunct="1"/>
            <a:r>
              <a:rPr lang="en-US" smtClean="0"/>
              <a:t>Points to cover:</a:t>
            </a:r>
          </a:p>
          <a:p>
            <a:pPr eaLnBrk="1" hangingPunct="1">
              <a:buFontTx/>
              <a:buChar char="•"/>
            </a:pPr>
            <a:r>
              <a:rPr lang="en-US" smtClean="0"/>
              <a:t>Academic engaged time is the smallest amount of time, but is the time when there are the least amount of behaviors.</a:t>
            </a: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BFD324AC-0600-4232-961D-451BA6346CBD}"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B43C3B74-8A0D-2243-A7C6-7209C3DDC287}" type="datetime1">
              <a:rPr lang="en-US" smtClean="0"/>
              <a:pPr/>
              <a:t>10/4/12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AB4C0CB-05FB-B141-B231-58633475314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723AAC-0656-054E-A582-593E94880D2E}" type="datetime1">
              <a:rPr lang="en-US" smtClean="0"/>
              <a:pPr/>
              <a:t>10/4/12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4C0CB-05FB-B141-B231-58633475314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DC0966-8FD4-AD4E-811F-41E46E71FCD4}" type="datetime1">
              <a:rPr lang="en-US" smtClean="0"/>
              <a:pPr/>
              <a:t>10/4/12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B4C0CB-05FB-B141-B231-58633475314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984A532-F64E-4063-8EDE-09E6103B02D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08EC74F-8D6B-2843-AC6F-1E66E710427A}" type="datetime1">
              <a:rPr lang="en-US" smtClean="0"/>
              <a:pPr/>
              <a:t>10/4/12</a:t>
            </a:fld>
            <a:endParaRPr lang="en-US" dirty="0"/>
          </a:p>
        </p:txBody>
      </p:sp>
      <p:sp>
        <p:nvSpPr>
          <p:cNvPr id="9" name="Slide Number Placeholder 8"/>
          <p:cNvSpPr>
            <a:spLocks noGrp="1"/>
          </p:cNvSpPr>
          <p:nvPr>
            <p:ph type="sldNum" sz="quarter" idx="15"/>
          </p:nvPr>
        </p:nvSpPr>
        <p:spPr/>
        <p:txBody>
          <a:bodyPr rtlCol="0"/>
          <a:lstStyle/>
          <a:p>
            <a:fld id="{FAB4C0CB-05FB-B141-B231-58633475314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B0127E9-E867-284F-818E-D2EC83112672}" type="datetime1">
              <a:rPr lang="en-US" smtClean="0"/>
              <a:pPr/>
              <a:t>10/4/12</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AB4C0CB-05FB-B141-B231-58633475314E}"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70532C-4C69-104F-8685-9F5D71750131}" type="datetime1">
              <a:rPr lang="en-US" smtClean="0"/>
              <a:pPr/>
              <a:t>10/4/12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B4C0CB-05FB-B141-B231-58633475314E}"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5683143-2FDA-7343-A224-8CF9B896B55E}" type="datetime1">
              <a:rPr lang="en-US" smtClean="0"/>
              <a:pPr/>
              <a:t>10/4/12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B4C0CB-05FB-B141-B231-58633475314E}"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37DA4A5D-1973-6D43-AFBA-07DF44E7E99D}" type="datetime1">
              <a:rPr lang="en-US" smtClean="0"/>
              <a:pPr/>
              <a:t>10/4/12</a:t>
            </a:fld>
            <a:endParaRPr lang="en-US" dirty="0"/>
          </a:p>
        </p:txBody>
      </p:sp>
      <p:sp>
        <p:nvSpPr>
          <p:cNvPr id="7" name="Slide Number Placeholder 6"/>
          <p:cNvSpPr>
            <a:spLocks noGrp="1"/>
          </p:cNvSpPr>
          <p:nvPr>
            <p:ph type="sldNum" sz="quarter" idx="11"/>
          </p:nvPr>
        </p:nvSpPr>
        <p:spPr/>
        <p:txBody>
          <a:bodyPr rtlCol="0"/>
          <a:lstStyle/>
          <a:p>
            <a:fld id="{FAB4C0CB-05FB-B141-B231-58633475314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E761CA-1F02-A147-9261-79480C75D306}" type="datetime1">
              <a:rPr lang="en-US" smtClean="0"/>
              <a:pPr/>
              <a:t>10/4/12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B4C0CB-05FB-B141-B231-58633475314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937E3F8-F64A-C243-92C6-7196DC89597B}" type="datetime1">
              <a:rPr lang="en-US" smtClean="0"/>
              <a:pPr/>
              <a:t>10/4/12</a:t>
            </a:fld>
            <a:endParaRPr lang="en-US" dirty="0"/>
          </a:p>
        </p:txBody>
      </p:sp>
      <p:sp>
        <p:nvSpPr>
          <p:cNvPr id="22" name="Slide Number Placeholder 21"/>
          <p:cNvSpPr>
            <a:spLocks noGrp="1"/>
          </p:cNvSpPr>
          <p:nvPr>
            <p:ph type="sldNum" sz="quarter" idx="15"/>
          </p:nvPr>
        </p:nvSpPr>
        <p:spPr/>
        <p:txBody>
          <a:bodyPr rtlCol="0"/>
          <a:lstStyle/>
          <a:p>
            <a:fld id="{FAB4C0CB-05FB-B141-B231-58633475314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2E6EE5A-D112-F440-A7A2-48631C16FF5C}" type="datetime1">
              <a:rPr lang="en-US" smtClean="0"/>
              <a:pPr/>
              <a:t>10/4/12</a:t>
            </a:fld>
            <a:endParaRPr lang="en-US" dirty="0"/>
          </a:p>
        </p:txBody>
      </p:sp>
      <p:sp>
        <p:nvSpPr>
          <p:cNvPr id="18" name="Slide Number Placeholder 17"/>
          <p:cNvSpPr>
            <a:spLocks noGrp="1"/>
          </p:cNvSpPr>
          <p:nvPr>
            <p:ph type="sldNum" sz="quarter" idx="11"/>
          </p:nvPr>
        </p:nvSpPr>
        <p:spPr/>
        <p:txBody>
          <a:bodyPr rtlCol="0"/>
          <a:lstStyle/>
          <a:p>
            <a:fld id="{FAB4C0CB-05FB-B141-B231-58633475314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D6478D7-E8E6-F54B-BBD4-FE474D199522}" type="datetime1">
              <a:rPr lang="en-US" smtClean="0"/>
              <a:pPr/>
              <a:t>10/4/12</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AB4C0CB-05FB-B141-B231-58633475314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4" r:id="rId12"/>
  </p:sldLayoutIdLst>
  <p:hf sldNum="0"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3.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package" Target="../embeddings/Microsoft_Word_Document3.docx"/><Relationship Id="rId5"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package" Target="../embeddings/Microsoft_Word_Document4.docx"/><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package" Target="../embeddings/Microsoft_Word_Document5.docx"/><Relationship Id="rId5" Type="http://schemas.openxmlformats.org/officeDocument/2006/relationships/image" Target="../media/image1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swis.org" TargetMode="External"/><Relationship Id="rId3" Type="http://schemas.openxmlformats.org/officeDocument/2006/relationships/hyperlink" Target="http://www.pbis.org"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5.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diagramData" Target="../diagrams/data1.xml"/></Relationships>
</file>

<file path=ppt/slides/_rels/slide53.xml.rels><?xml version="1.0" encoding="UTF-8" standalone="yes"?>
<Relationships xmlns="http://schemas.openxmlformats.org/package/2006/relationships"><Relationship Id="rId3" Type="http://schemas.openxmlformats.org/officeDocument/2006/relationships/hyperlink" Target="http://www.pbisassessment.org/" TargetMode="External"/><Relationship Id="rId4" Type="http://schemas.openxmlformats.org/officeDocument/2006/relationships/hyperlink" Target="http://www.swis.org" TargetMode="External"/><Relationship Id="rId5" Type="http://schemas.openxmlformats.org/officeDocument/2006/relationships/hyperlink" Target="mailto:Sharon.Fishel@alaska.gov" TargetMode="External"/><Relationship Id="rId6" Type="http://schemas.openxmlformats.org/officeDocument/2006/relationships/hyperlink" Target="mailto:lroth507@gmail.com" TargetMode="External"/><Relationship Id="rId1" Type="http://schemas.openxmlformats.org/officeDocument/2006/relationships/slideLayout" Target="../slideLayouts/slideLayout4.xml"/><Relationship Id="rId2" Type="http://schemas.openxmlformats.org/officeDocument/2006/relationships/hyperlink" Target="http://www.pbis.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8642" y="1543424"/>
            <a:ext cx="6498158" cy="1657821"/>
          </a:xfrm>
        </p:spPr>
        <p:txBody>
          <a:bodyPr/>
          <a:lstStyle/>
          <a:p>
            <a:r>
              <a:rPr lang="en-US" dirty="0" smtClean="0"/>
              <a:t>PBIS Data Collection for Data-based Decision Making in Alaska Schools</a:t>
            </a:r>
            <a:endParaRPr lang="en-US" dirty="0"/>
          </a:p>
        </p:txBody>
      </p:sp>
      <p:sp>
        <p:nvSpPr>
          <p:cNvPr id="5" name="Subtitle 4"/>
          <p:cNvSpPr>
            <a:spLocks noGrp="1"/>
          </p:cNvSpPr>
          <p:nvPr>
            <p:ph type="subTitle" idx="1"/>
          </p:nvPr>
        </p:nvSpPr>
        <p:spPr>
          <a:xfrm>
            <a:off x="2306785" y="4167880"/>
            <a:ext cx="6498159" cy="2804420"/>
          </a:xfrm>
        </p:spPr>
        <p:txBody>
          <a:bodyPr>
            <a:noAutofit/>
          </a:bodyPr>
          <a:lstStyle/>
          <a:p>
            <a:endParaRPr lang="en-US" sz="1600" dirty="0">
              <a:solidFill>
                <a:schemeClr val="accent5">
                  <a:lumMod val="50000"/>
                </a:schemeClr>
              </a:solidFill>
            </a:endParaRPr>
          </a:p>
          <a:p>
            <a:endParaRPr lang="en-US" sz="1600" dirty="0">
              <a:solidFill>
                <a:schemeClr val="accent5">
                  <a:lumMod val="50000"/>
                </a:schemeClr>
              </a:solidFill>
            </a:endParaRPr>
          </a:p>
        </p:txBody>
      </p:sp>
      <p:pic>
        <p:nvPicPr>
          <p:cNvPr id="4" name="Picture 1" descr="Color EED"/>
          <p:cNvPicPr>
            <a:picLocks noChangeAspect="1" noChangeArrowheads="1"/>
          </p:cNvPicPr>
          <p:nvPr/>
        </p:nvPicPr>
        <p:blipFill>
          <a:blip r:embed="rId3" cstate="print"/>
          <a:srcRect/>
          <a:stretch>
            <a:fillRect/>
          </a:stretch>
        </p:blipFill>
        <p:spPr bwMode="auto">
          <a:xfrm>
            <a:off x="7379369" y="5284269"/>
            <a:ext cx="1425575" cy="1308100"/>
          </a:xfrm>
          <a:prstGeom prst="rect">
            <a:avLst/>
          </a:prstGeom>
          <a:noFill/>
          <a:ln w="9525">
            <a:noFill/>
            <a:miter lim="800000"/>
            <a:headEnd/>
            <a:tailEnd/>
          </a:ln>
        </p:spPr>
      </p:pic>
    </p:spTree>
    <p:extLst>
      <p:ext uri="{BB962C8B-B14F-4D97-AF65-F5344CB8AC3E}">
        <p14:creationId xmlns:p14="http://schemas.microsoft.com/office/powerpoint/2010/main" val="22953924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931" y="586581"/>
            <a:ext cx="7907868" cy="554038"/>
          </a:xfrm>
        </p:spPr>
        <p:txBody>
          <a:bodyPr>
            <a:noAutofit/>
          </a:bodyPr>
          <a:lstStyle/>
          <a:p>
            <a:r>
              <a:rPr lang="en-US" sz="3200" dirty="0" smtClean="0"/>
              <a:t>Benefits to school systems over time</a:t>
            </a:r>
            <a:endParaRPr lang="en-US" sz="3200" dirty="0"/>
          </a:p>
        </p:txBody>
      </p:sp>
      <p:sp>
        <p:nvSpPr>
          <p:cNvPr id="3" name="Content Placeholder 2"/>
          <p:cNvSpPr>
            <a:spLocks noGrp="1"/>
          </p:cNvSpPr>
          <p:nvPr>
            <p:ph sz="quarter" idx="1"/>
          </p:nvPr>
        </p:nvSpPr>
        <p:spPr>
          <a:xfrm>
            <a:off x="237064" y="1600200"/>
            <a:ext cx="3793067" cy="4572000"/>
          </a:xfrm>
        </p:spPr>
        <p:txBody>
          <a:bodyPr>
            <a:normAutofit fontScale="92500" lnSpcReduction="10000"/>
          </a:bodyPr>
          <a:lstStyle/>
          <a:p>
            <a:pPr marL="0" indent="0" algn="ctr">
              <a:buNone/>
            </a:pPr>
            <a:r>
              <a:rPr lang="en-US" b="1" dirty="0" smtClean="0"/>
              <a:t>Administrative</a:t>
            </a:r>
            <a:r>
              <a:rPr lang="en-US" dirty="0" smtClean="0"/>
              <a:t> </a:t>
            </a:r>
            <a:r>
              <a:rPr lang="en-US" dirty="0"/>
              <a:t>Benefit</a:t>
            </a:r>
          </a:p>
          <a:p>
            <a:pPr algn="ctr">
              <a:buNone/>
            </a:pPr>
            <a:r>
              <a:rPr lang="en-US" dirty="0"/>
              <a:t>Springfield MS, MD</a:t>
            </a:r>
          </a:p>
          <a:p>
            <a:pPr marL="0" indent="0">
              <a:buNone/>
            </a:pPr>
            <a:endParaRPr lang="en-US" dirty="0"/>
          </a:p>
          <a:p>
            <a:pPr>
              <a:buNone/>
            </a:pPr>
            <a:r>
              <a:rPr lang="en-US" dirty="0"/>
              <a:t>= 955 </a:t>
            </a:r>
            <a:r>
              <a:rPr lang="en-US" dirty="0" smtClean="0"/>
              <a:t> 42</a:t>
            </a:r>
            <a:r>
              <a:rPr lang="en-US" dirty="0"/>
              <a:t>% </a:t>
            </a:r>
            <a:r>
              <a:rPr lang="en-US" dirty="0" smtClean="0"/>
              <a:t>improvement</a:t>
            </a:r>
          </a:p>
          <a:p>
            <a:pPr>
              <a:buNone/>
            </a:pPr>
            <a:r>
              <a:rPr lang="en-US" dirty="0" smtClean="0"/>
              <a:t>= 14,325 min. @15 min.</a:t>
            </a:r>
          </a:p>
          <a:p>
            <a:pPr algn="ctr">
              <a:buNone/>
            </a:pPr>
            <a:r>
              <a:rPr lang="en-US" dirty="0" smtClean="0"/>
              <a:t>= </a:t>
            </a:r>
            <a:r>
              <a:rPr lang="en-US" dirty="0"/>
              <a:t>238.75 </a:t>
            </a:r>
            <a:r>
              <a:rPr lang="en-US" dirty="0" smtClean="0"/>
              <a:t>hours</a:t>
            </a:r>
          </a:p>
          <a:p>
            <a:pPr algn="ctr">
              <a:buNone/>
            </a:pPr>
            <a:endParaRPr lang="en-US" dirty="0"/>
          </a:p>
          <a:p>
            <a:pPr>
              <a:buNone/>
            </a:pPr>
            <a:r>
              <a:rPr lang="en-US" dirty="0">
                <a:solidFill>
                  <a:schemeClr val="accent1">
                    <a:lumMod val="75000"/>
                  </a:schemeClr>
                </a:solidFill>
              </a:rPr>
              <a:t>= </a:t>
            </a:r>
            <a:r>
              <a:rPr lang="en-US" b="1" dirty="0">
                <a:solidFill>
                  <a:schemeClr val="accent1">
                    <a:lumMod val="75000"/>
                  </a:schemeClr>
                </a:solidFill>
              </a:rPr>
              <a:t>40 days </a:t>
            </a:r>
            <a:r>
              <a:rPr lang="en-US" b="1" dirty="0" smtClean="0">
                <a:solidFill>
                  <a:schemeClr val="accent1">
                    <a:lumMod val="75000"/>
                  </a:schemeClr>
                </a:solidFill>
              </a:rPr>
              <a:t>Administrative time</a:t>
            </a:r>
            <a:endParaRPr lang="en-US" b="1" dirty="0">
              <a:solidFill>
                <a:schemeClr val="accent1">
                  <a:lumMod val="75000"/>
                </a:schemeClr>
              </a:solidFill>
            </a:endParaRPr>
          </a:p>
          <a:p>
            <a:pPr algn="ctr">
              <a:buNone/>
            </a:pPr>
            <a:endParaRPr lang="en-US" b="1" dirty="0">
              <a:solidFill>
                <a:schemeClr val="accent1">
                  <a:lumMod val="75000"/>
                </a:schemeClr>
              </a:solidFill>
            </a:endParaRPr>
          </a:p>
          <a:p>
            <a:pPr lvl="1">
              <a:buSzPct val="100000"/>
            </a:pPr>
            <a:r>
              <a:rPr lang="en-US" sz="1900" dirty="0"/>
              <a:t>2001-</a:t>
            </a:r>
            <a:r>
              <a:rPr lang="en-US" sz="1900" dirty="0" smtClean="0"/>
              <a:t>2002    </a:t>
            </a:r>
            <a:r>
              <a:rPr lang="en-US" sz="1900" dirty="0"/>
              <a:t>2277</a:t>
            </a:r>
          </a:p>
          <a:p>
            <a:pPr lvl="1">
              <a:buSzPct val="100000"/>
            </a:pPr>
            <a:r>
              <a:rPr lang="en-US" sz="1900" dirty="0"/>
              <a:t>2002-</a:t>
            </a:r>
            <a:r>
              <a:rPr lang="en-US" sz="1900" dirty="0" smtClean="0"/>
              <a:t>2003    </a:t>
            </a:r>
            <a:r>
              <a:rPr lang="en-US" sz="1900" dirty="0"/>
              <a:t>1322</a:t>
            </a:r>
          </a:p>
          <a:p>
            <a:endParaRPr lang="en-US" dirty="0"/>
          </a:p>
        </p:txBody>
      </p:sp>
      <p:sp>
        <p:nvSpPr>
          <p:cNvPr id="4" name="Content Placeholder 3"/>
          <p:cNvSpPr>
            <a:spLocks noGrp="1"/>
          </p:cNvSpPr>
          <p:nvPr>
            <p:ph sz="quarter" idx="2"/>
          </p:nvPr>
        </p:nvSpPr>
        <p:spPr>
          <a:xfrm>
            <a:off x="4758266" y="1600200"/>
            <a:ext cx="3860799" cy="4826000"/>
          </a:xfrm>
        </p:spPr>
        <p:txBody>
          <a:bodyPr>
            <a:normAutofit fontScale="92500" lnSpcReduction="10000"/>
          </a:bodyPr>
          <a:lstStyle/>
          <a:p>
            <a:pPr marL="0" indent="0" algn="ctr">
              <a:buNone/>
            </a:pPr>
            <a:r>
              <a:rPr lang="en-US" b="1" dirty="0" smtClean="0">
                <a:solidFill>
                  <a:srgbClr val="000000"/>
                </a:solidFill>
              </a:rPr>
              <a:t>Instructional</a:t>
            </a:r>
            <a:r>
              <a:rPr lang="en-US" dirty="0" smtClean="0"/>
              <a:t> Benefit</a:t>
            </a:r>
            <a:endParaRPr lang="en-US" dirty="0"/>
          </a:p>
          <a:p>
            <a:pPr algn="ctr">
              <a:buNone/>
            </a:pPr>
            <a:r>
              <a:rPr lang="en-US" dirty="0"/>
              <a:t>Springfield MS, MD</a:t>
            </a:r>
          </a:p>
          <a:p>
            <a:pPr marL="0" indent="0">
              <a:buNone/>
            </a:pPr>
            <a:endParaRPr lang="en-US" dirty="0"/>
          </a:p>
          <a:p>
            <a:pPr>
              <a:buNone/>
            </a:pPr>
            <a:r>
              <a:rPr lang="en-US" dirty="0"/>
              <a:t>= 955 </a:t>
            </a:r>
            <a:r>
              <a:rPr lang="en-US" dirty="0" smtClean="0"/>
              <a:t> 42</a:t>
            </a:r>
            <a:r>
              <a:rPr lang="en-US" dirty="0"/>
              <a:t>% improvement</a:t>
            </a:r>
          </a:p>
          <a:p>
            <a:pPr>
              <a:buNone/>
            </a:pPr>
            <a:r>
              <a:rPr lang="en-US" dirty="0" smtClean="0"/>
              <a:t>= 42,975 </a:t>
            </a:r>
            <a:r>
              <a:rPr lang="en-US" dirty="0"/>
              <a:t>min. @ 45 min.</a:t>
            </a:r>
          </a:p>
          <a:p>
            <a:pPr algn="ctr">
              <a:buNone/>
            </a:pPr>
            <a:r>
              <a:rPr lang="en-US" dirty="0"/>
              <a:t>= 716.25 </a:t>
            </a:r>
            <a:r>
              <a:rPr lang="en-US" dirty="0" smtClean="0"/>
              <a:t>hrs.</a:t>
            </a:r>
          </a:p>
          <a:p>
            <a:pPr algn="ctr">
              <a:buNone/>
            </a:pPr>
            <a:endParaRPr lang="en-US" dirty="0"/>
          </a:p>
          <a:p>
            <a:pPr>
              <a:buNone/>
            </a:pPr>
            <a:r>
              <a:rPr lang="en-US" b="1" dirty="0">
                <a:solidFill>
                  <a:schemeClr val="accent1">
                    <a:lumMod val="75000"/>
                  </a:schemeClr>
                </a:solidFill>
              </a:rPr>
              <a:t>= 119 days </a:t>
            </a:r>
            <a:r>
              <a:rPr lang="en-US" b="1" dirty="0" smtClean="0">
                <a:solidFill>
                  <a:schemeClr val="accent1">
                    <a:lumMod val="75000"/>
                  </a:schemeClr>
                </a:solidFill>
              </a:rPr>
              <a:t>Instructional</a:t>
            </a:r>
          </a:p>
          <a:p>
            <a:pPr>
              <a:buNone/>
            </a:pPr>
            <a:r>
              <a:rPr lang="en-US" b="1" dirty="0" smtClean="0">
                <a:solidFill>
                  <a:schemeClr val="accent1">
                    <a:lumMod val="75000"/>
                  </a:schemeClr>
                </a:solidFill>
              </a:rPr>
              <a:t>    time</a:t>
            </a:r>
          </a:p>
          <a:p>
            <a:pPr algn="ctr">
              <a:buNone/>
            </a:pPr>
            <a:endParaRPr lang="en-US" b="1" dirty="0">
              <a:solidFill>
                <a:schemeClr val="accent1">
                  <a:lumMod val="75000"/>
                </a:schemeClr>
              </a:solidFill>
            </a:endParaRPr>
          </a:p>
          <a:p>
            <a:pPr lvl="1">
              <a:buSzPct val="100000"/>
            </a:pPr>
            <a:r>
              <a:rPr lang="en-US" sz="1900" dirty="0"/>
              <a:t>2001-2002    2277</a:t>
            </a:r>
          </a:p>
          <a:p>
            <a:pPr lvl="1">
              <a:buSzPct val="100000"/>
            </a:pPr>
            <a:r>
              <a:rPr lang="en-US" sz="1900" dirty="0"/>
              <a:t>2002-2003    1322</a:t>
            </a:r>
          </a:p>
          <a:p>
            <a:pPr algn="ctr">
              <a:buNone/>
            </a:pPr>
            <a:endParaRPr lang="en-US" b="1" dirty="0" smtClean="0">
              <a:solidFill>
                <a:schemeClr val="accent1">
                  <a:lumMod val="75000"/>
                </a:schemeClr>
              </a:solidFill>
            </a:endParaRPr>
          </a:p>
          <a:p>
            <a:pPr marL="0" indent="0">
              <a:buNone/>
            </a:pPr>
            <a:endParaRPr lang="en-US" dirty="0" smtClean="0"/>
          </a:p>
        </p:txBody>
      </p:sp>
    </p:spTree>
    <p:extLst>
      <p:ext uri="{BB962C8B-B14F-4D97-AF65-F5344CB8AC3E}">
        <p14:creationId xmlns:p14="http://schemas.microsoft.com/office/powerpoint/2010/main" val="4576596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846138"/>
            <a:ext cx="7467600" cy="1143000"/>
          </a:xfrm>
        </p:spPr>
        <p:txBody>
          <a:bodyPr>
            <a:normAutofit/>
          </a:bodyPr>
          <a:lstStyle/>
          <a:p>
            <a:pPr eaLnBrk="1" hangingPunct="1">
              <a:defRPr/>
            </a:pPr>
            <a:r>
              <a:rPr lang="en-US" sz="3200" dirty="0" smtClean="0">
                <a:solidFill>
                  <a:schemeClr val="tx2">
                    <a:lumMod val="75000"/>
                  </a:schemeClr>
                </a:solidFill>
              </a:rPr>
              <a:t>Why Collect Discipline Information?</a:t>
            </a:r>
          </a:p>
        </p:txBody>
      </p:sp>
      <p:sp>
        <p:nvSpPr>
          <p:cNvPr id="65539" name="Rectangle 3"/>
          <p:cNvSpPr>
            <a:spLocks noGrp="1" noChangeArrowheads="1"/>
          </p:cNvSpPr>
          <p:nvPr>
            <p:ph type="body" idx="1"/>
          </p:nvPr>
        </p:nvSpPr>
        <p:spPr>
          <a:xfrm>
            <a:off x="457200" y="2379133"/>
            <a:ext cx="7467600" cy="2260600"/>
          </a:xfrm>
        </p:spPr>
        <p:txBody>
          <a:bodyPr>
            <a:noAutofit/>
          </a:bodyPr>
          <a:lstStyle/>
          <a:p>
            <a:pPr eaLnBrk="1" hangingPunct="1">
              <a:buFont typeface="Wingdings" charset="0"/>
              <a:buChar char="n"/>
              <a:defRPr/>
            </a:pPr>
            <a:r>
              <a:rPr lang="en-US" sz="3200" dirty="0" smtClean="0">
                <a:solidFill>
                  <a:srgbClr val="000000"/>
                </a:solidFill>
                <a:latin typeface="Times New Roman" charset="0"/>
              </a:rPr>
              <a:t>Decision making.</a:t>
            </a:r>
          </a:p>
          <a:p>
            <a:pPr eaLnBrk="1" hangingPunct="1">
              <a:buFont typeface="Wingdings" charset="0"/>
              <a:buChar char="n"/>
              <a:defRPr/>
            </a:pPr>
            <a:r>
              <a:rPr lang="en-US" sz="3200" dirty="0" smtClean="0">
                <a:latin typeface="Times New Roman" charset="0"/>
              </a:rPr>
              <a:t>Professional Accountability.</a:t>
            </a:r>
          </a:p>
          <a:p>
            <a:pPr eaLnBrk="1" hangingPunct="1">
              <a:buFont typeface="Wingdings" charset="0"/>
              <a:buChar char="n"/>
              <a:defRPr/>
            </a:pPr>
            <a:r>
              <a:rPr lang="en-US" sz="3200" dirty="0" smtClean="0">
                <a:latin typeface="Times New Roman" charset="0"/>
              </a:rPr>
              <a:t>Decisions made with data (information) are more likely to be (a) implemented, and (b) effective.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based decision-making logic</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sz="3200" dirty="0">
                <a:latin typeface="Times New Roman"/>
                <a:cs typeface="Times New Roman"/>
              </a:rPr>
              <a:t>Establish Ground Rules</a:t>
            </a:r>
          </a:p>
          <a:p>
            <a:pPr marL="514350" indent="-514350">
              <a:buFont typeface="+mj-lt"/>
              <a:buAutoNum type="arabicPeriod"/>
            </a:pPr>
            <a:r>
              <a:rPr lang="en-US" sz="3200" dirty="0">
                <a:latin typeface="Times New Roman"/>
                <a:cs typeface="Times New Roman"/>
              </a:rPr>
              <a:t>Start with Data</a:t>
            </a:r>
          </a:p>
          <a:p>
            <a:pPr marL="514350" indent="-514350">
              <a:buFont typeface="+mj-lt"/>
              <a:buAutoNum type="arabicPeriod"/>
            </a:pPr>
            <a:r>
              <a:rPr lang="en-US" sz="3200" dirty="0">
                <a:latin typeface="Times New Roman"/>
                <a:cs typeface="Times New Roman"/>
              </a:rPr>
              <a:t>Match Practices to Data</a:t>
            </a:r>
          </a:p>
          <a:p>
            <a:pPr marL="514350" indent="-514350">
              <a:buFont typeface="+mj-lt"/>
              <a:buAutoNum type="arabicPeriod"/>
            </a:pPr>
            <a:r>
              <a:rPr lang="en-US" sz="3200" dirty="0">
                <a:latin typeface="Times New Roman"/>
                <a:cs typeface="Times New Roman"/>
              </a:rPr>
              <a:t>Align Resources to Implement </a:t>
            </a:r>
            <a:r>
              <a:rPr lang="en-US" sz="3200" dirty="0" smtClean="0">
                <a:latin typeface="Times New Roman"/>
                <a:cs typeface="Times New Roman"/>
              </a:rPr>
              <a:t>Practices</a:t>
            </a:r>
            <a:endParaRPr lang="en-US" sz="3200" dirty="0">
              <a:latin typeface="Times New Roman"/>
              <a:cs typeface="Times New Roman"/>
            </a:endParaRPr>
          </a:p>
        </p:txBody>
      </p:sp>
    </p:spTree>
    <p:extLst>
      <p:ext uri="{BB962C8B-B14F-4D97-AF65-F5344CB8AC3E}">
        <p14:creationId xmlns:p14="http://schemas.microsoft.com/office/powerpoint/2010/main" val="12114775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134" y="1828799"/>
            <a:ext cx="6172200" cy="1303868"/>
          </a:xfrm>
        </p:spPr>
        <p:txBody>
          <a:bodyPr/>
          <a:lstStyle/>
          <a:p>
            <a:r>
              <a:rPr lang="en-US" dirty="0" smtClean="0"/>
              <a:t>What Types of data are suggested?</a:t>
            </a:r>
            <a:endParaRPr lang="en-US" dirty="0"/>
          </a:p>
        </p:txBody>
      </p:sp>
      <p:sp>
        <p:nvSpPr>
          <p:cNvPr id="7" name="TextBox 6"/>
          <p:cNvSpPr txBox="1"/>
          <p:nvPr/>
        </p:nvSpPr>
        <p:spPr>
          <a:xfrm>
            <a:off x="2743200" y="3596266"/>
            <a:ext cx="4639733" cy="523220"/>
          </a:xfrm>
          <a:prstGeom prst="rect">
            <a:avLst/>
          </a:prstGeom>
          <a:noFill/>
        </p:spPr>
        <p:txBody>
          <a:bodyPr wrap="square" rtlCol="0">
            <a:spAutoFit/>
          </a:bodyPr>
          <a:lstStyle/>
          <a:p>
            <a:r>
              <a:rPr lang="en-US" sz="2800" dirty="0" smtClean="0">
                <a:solidFill>
                  <a:schemeClr val="accent1">
                    <a:lumMod val="75000"/>
                  </a:schemeClr>
                </a:solidFill>
              </a:rPr>
              <a:t>1. School System </a:t>
            </a:r>
            <a:r>
              <a:rPr lang="en-US" sz="2800" dirty="0">
                <a:solidFill>
                  <a:schemeClr val="accent1">
                    <a:lumMod val="75000"/>
                  </a:schemeClr>
                </a:solidFill>
              </a:rPr>
              <a:t>D</a:t>
            </a:r>
            <a:r>
              <a:rPr lang="en-US" sz="2800" dirty="0" smtClean="0">
                <a:solidFill>
                  <a:schemeClr val="accent1">
                    <a:lumMod val="75000"/>
                  </a:schemeClr>
                </a:solidFill>
              </a:rPr>
              <a:t>ata </a:t>
            </a:r>
            <a:endParaRPr lang="en-US" sz="2800" dirty="0">
              <a:solidFill>
                <a:schemeClr val="accent1">
                  <a:lumMod val="75000"/>
                </a:schemeClr>
              </a:solidFill>
            </a:endParaRPr>
          </a:p>
        </p:txBody>
      </p:sp>
    </p:spTree>
    <p:extLst>
      <p:ext uri="{BB962C8B-B14F-4D97-AF65-F5344CB8AC3E}">
        <p14:creationId xmlns:p14="http://schemas.microsoft.com/office/powerpoint/2010/main" val="41848040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solidFill>
                  <a:schemeClr val="tx2">
                    <a:lumMod val="75000"/>
                  </a:schemeClr>
                </a:solidFill>
              </a:rPr>
              <a:t>www.pbisassessment.org</a:t>
            </a:r>
            <a:endParaRPr lang="en-US" sz="3200" dirty="0">
              <a:solidFill>
                <a:schemeClr val="tx2">
                  <a:lumMod val="75000"/>
                </a:schemeClr>
              </a:solidFill>
            </a:endParaRPr>
          </a:p>
        </p:txBody>
      </p:sp>
      <p:sp>
        <p:nvSpPr>
          <p:cNvPr id="3" name="Content Placeholder 2"/>
          <p:cNvSpPr>
            <a:spLocks noGrp="1"/>
          </p:cNvSpPr>
          <p:nvPr>
            <p:ph sz="quarter" idx="1"/>
          </p:nvPr>
        </p:nvSpPr>
        <p:spPr>
          <a:xfrm>
            <a:off x="457200" y="2038637"/>
            <a:ext cx="7467600" cy="2939763"/>
          </a:xfrm>
        </p:spPr>
        <p:txBody>
          <a:bodyPr/>
          <a:lstStyle/>
          <a:p>
            <a:r>
              <a:rPr lang="en-US" sz="2800" dirty="0"/>
              <a:t>System </a:t>
            </a:r>
            <a:r>
              <a:rPr lang="en-US" sz="2800" dirty="0" smtClean="0"/>
              <a:t>Data</a:t>
            </a:r>
            <a:endParaRPr lang="en-US" sz="2800" dirty="0"/>
          </a:p>
          <a:p>
            <a:pPr lvl="1"/>
            <a:r>
              <a:rPr lang="en-US" sz="2400" dirty="0"/>
              <a:t>Staff surveys and assessments</a:t>
            </a:r>
          </a:p>
          <a:p>
            <a:pPr lvl="2"/>
            <a:r>
              <a:rPr lang="en-US" sz="2000" dirty="0"/>
              <a:t>Self Assessment </a:t>
            </a:r>
            <a:r>
              <a:rPr lang="en-US" sz="2000" dirty="0" smtClean="0"/>
              <a:t>Survey (SAS)</a:t>
            </a:r>
            <a:endParaRPr lang="en-US" sz="2000" dirty="0"/>
          </a:p>
          <a:p>
            <a:pPr lvl="2"/>
            <a:r>
              <a:rPr lang="en-US" sz="2000" dirty="0"/>
              <a:t>School Evaluation </a:t>
            </a:r>
            <a:r>
              <a:rPr lang="en-US" sz="2000" dirty="0" smtClean="0"/>
              <a:t>Tool (SET)</a:t>
            </a:r>
            <a:endParaRPr lang="en-US" sz="2000" dirty="0"/>
          </a:p>
          <a:p>
            <a:pPr lvl="2"/>
            <a:r>
              <a:rPr lang="en-US" sz="2000" dirty="0"/>
              <a:t>Team Implementation </a:t>
            </a:r>
            <a:r>
              <a:rPr lang="en-US" sz="2000" dirty="0" smtClean="0"/>
              <a:t>Checklist (TIC)</a:t>
            </a:r>
            <a:endParaRPr lang="en-US" sz="2000" dirty="0"/>
          </a:p>
          <a:p>
            <a:pPr lvl="2"/>
            <a:r>
              <a:rPr lang="en-US" sz="2000" dirty="0"/>
              <a:t>School Safety </a:t>
            </a:r>
            <a:r>
              <a:rPr lang="en-US" sz="2000" dirty="0" smtClean="0"/>
              <a:t>Survey (SSS)</a:t>
            </a:r>
          </a:p>
        </p:txBody>
      </p:sp>
      <p:pic>
        <p:nvPicPr>
          <p:cNvPr id="9" name="Picture 8"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45676">
            <a:off x="5310307" y="3774412"/>
            <a:ext cx="3216377" cy="2407975"/>
          </a:xfrm>
          <a:prstGeom prst="rect">
            <a:avLst/>
          </a:prstGeom>
        </p:spPr>
      </p:pic>
    </p:spTree>
    <p:extLst>
      <p:ext uri="{BB962C8B-B14F-4D97-AF65-F5344CB8AC3E}">
        <p14:creationId xmlns:p14="http://schemas.microsoft.com/office/powerpoint/2010/main" val="13621376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chemeClr val="tx2">
                    <a:lumMod val="75000"/>
                  </a:schemeClr>
                </a:solidFill>
              </a:rPr>
              <a:t>The School Wide Assessment Survey (SAS)</a:t>
            </a:r>
            <a:r>
              <a:rPr lang="en-US" i="1" dirty="0" smtClean="0">
                <a:solidFill>
                  <a:schemeClr val="tx2">
                    <a:lumMod val="75000"/>
                  </a:schemeClr>
                </a:solidFill>
              </a:rPr>
              <a:t> </a:t>
            </a:r>
            <a:endParaRPr lang="en-US" dirty="0">
              <a:solidFill>
                <a:schemeClr val="tx2">
                  <a:lumMod val="75000"/>
                </a:schemeClr>
              </a:solidFill>
            </a:endParaRPr>
          </a:p>
        </p:txBody>
      </p:sp>
      <p:sp>
        <p:nvSpPr>
          <p:cNvPr id="5" name="Content Placeholder 4"/>
          <p:cNvSpPr>
            <a:spLocks noGrp="1"/>
          </p:cNvSpPr>
          <p:nvPr>
            <p:ph sz="quarter" idx="1"/>
          </p:nvPr>
        </p:nvSpPr>
        <p:spPr>
          <a:xfrm>
            <a:off x="457200" y="1600199"/>
            <a:ext cx="7467600" cy="5054599"/>
          </a:xfrm>
        </p:spPr>
        <p:txBody>
          <a:bodyPr>
            <a:normAutofit/>
          </a:bodyPr>
          <a:lstStyle/>
          <a:p>
            <a:pPr marL="0" lvl="0" indent="0">
              <a:buNone/>
            </a:pPr>
            <a:r>
              <a:rPr lang="en-US" dirty="0" smtClean="0"/>
              <a:t>Measures the perspective from staff for schools to identify the status and priority for improvement in (4) four areas. Responses should be 100% across all areas if Tier 1 PBIS is being implemented with fidelity. </a:t>
            </a:r>
          </a:p>
          <a:p>
            <a:pPr lvl="0"/>
            <a:endParaRPr lang="en-US" dirty="0"/>
          </a:p>
        </p:txBody>
      </p:sp>
      <p:graphicFrame>
        <p:nvGraphicFramePr>
          <p:cNvPr id="6" name="Chart 5"/>
          <p:cNvGraphicFramePr/>
          <p:nvPr>
            <p:extLst>
              <p:ext uri="{D42A27DB-BD31-4B8C-83A1-F6EECF244321}">
                <p14:modId xmlns:p14="http://schemas.microsoft.com/office/powerpoint/2010/main" val="3859089543"/>
              </p:ext>
            </p:extLst>
          </p:nvPr>
        </p:nvGraphicFramePr>
        <p:xfrm>
          <a:off x="1519766" y="3505200"/>
          <a:ext cx="6320367" cy="3149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tx2">
                    <a:lumMod val="75000"/>
                  </a:schemeClr>
                </a:solidFill>
              </a:rPr>
              <a:t>The School Wide Evaluation Tool (SET)</a:t>
            </a:r>
            <a:endParaRPr lang="en-US" sz="3200" dirty="0">
              <a:solidFill>
                <a:schemeClr val="tx2">
                  <a:lumMod val="75000"/>
                </a:schemeClr>
              </a:solidFill>
            </a:endParaRPr>
          </a:p>
        </p:txBody>
      </p:sp>
      <p:sp>
        <p:nvSpPr>
          <p:cNvPr id="3" name="Content Placeholder 2"/>
          <p:cNvSpPr>
            <a:spLocks noGrp="1"/>
          </p:cNvSpPr>
          <p:nvPr>
            <p:ph sz="quarter" idx="1"/>
          </p:nvPr>
        </p:nvSpPr>
        <p:spPr/>
        <p:txBody>
          <a:bodyPr>
            <a:normAutofit/>
          </a:bodyPr>
          <a:lstStyle/>
          <a:p>
            <a:pPr marL="0" lvl="0" indent="0">
              <a:buNone/>
            </a:pPr>
            <a:r>
              <a:rPr lang="en-US" sz="2000" dirty="0" smtClean="0"/>
              <a:t>This research tool is designed to measure the critical features of PBIS annually through verbal interview with an administrator, a small number of students, and building staff by the SET evaluator. The SET measures the fidelity of implementation of the Tier 1 interventions based on the verbal responses. </a:t>
            </a:r>
          </a:p>
          <a:p>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68916" y="3594100"/>
            <a:ext cx="6512984" cy="2978150"/>
          </a:xfrm>
          <a:prstGeom prst="rect">
            <a:avLst/>
          </a:prstGeom>
          <a:noFill/>
          <a:ln>
            <a:noFill/>
          </a:ln>
        </p:spPr>
      </p:pic>
      <p:sp>
        <p:nvSpPr>
          <p:cNvPr id="6" name="Rounded Rectangle 5"/>
          <p:cNvSpPr/>
          <p:nvPr/>
        </p:nvSpPr>
        <p:spPr>
          <a:xfrm>
            <a:off x="3363382" y="3594100"/>
            <a:ext cx="2059517"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415131"/>
            <a:ext cx="7467600" cy="668338"/>
          </a:xfrm>
        </p:spPr>
        <p:txBody>
          <a:bodyPr/>
          <a:lstStyle/>
          <a:p>
            <a:r>
              <a:rPr lang="en-US" u="sng" dirty="0" smtClean="0"/>
              <a:t>Team Implementation Checklist (TIC</a:t>
            </a:r>
            <a:r>
              <a:rPr lang="en-US" u="sng" strike="sngStrike" dirty="0"/>
              <a:t>)</a:t>
            </a:r>
            <a:r>
              <a:rPr lang="en-US" u="sng" dirty="0" smtClean="0"/>
              <a:t> </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831850" y="2946400"/>
            <a:ext cx="6915150" cy="3771900"/>
          </a:xfrm>
          <a:prstGeom prst="rect">
            <a:avLst/>
          </a:prstGeom>
          <a:noFill/>
          <a:ln>
            <a:noFill/>
          </a:ln>
        </p:spPr>
      </p:pic>
      <p:sp>
        <p:nvSpPr>
          <p:cNvPr id="3" name="Content Placeholder 2"/>
          <p:cNvSpPr>
            <a:spLocks noGrp="1"/>
          </p:cNvSpPr>
          <p:nvPr>
            <p:ph sz="quarter" idx="1"/>
          </p:nvPr>
        </p:nvSpPr>
        <p:spPr>
          <a:xfrm>
            <a:off x="546100" y="1284224"/>
            <a:ext cx="7467600" cy="4873752"/>
          </a:xfrm>
        </p:spPr>
        <p:txBody>
          <a:bodyPr/>
          <a:lstStyle/>
          <a:p>
            <a:pPr marL="0" indent="0">
              <a:buNone/>
            </a:pPr>
            <a:r>
              <a:rPr lang="en-US" dirty="0" smtClean="0"/>
              <a:t>Is a monitoring tool for school teams implementing PBIS. Completed by the Leadership Team to self-evaluate their effectiveness and goal preparation. Completed three to four times per year, as appropriate. </a:t>
            </a:r>
            <a:endParaRPr lang="en-US" dirty="0"/>
          </a:p>
        </p:txBody>
      </p:sp>
      <p:sp>
        <p:nvSpPr>
          <p:cNvPr id="5" name="Rounded Rectangle 4"/>
          <p:cNvSpPr/>
          <p:nvPr/>
        </p:nvSpPr>
        <p:spPr>
          <a:xfrm>
            <a:off x="2819400" y="2946400"/>
            <a:ext cx="3086100" cy="520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smtClean="0">
                <a:solidFill>
                  <a:schemeClr val="tx2">
                    <a:lumMod val="75000"/>
                  </a:schemeClr>
                </a:solidFill>
              </a:rPr>
              <a:t>School Safety Survey (SSS)</a:t>
            </a:r>
            <a:r>
              <a:rPr lang="en-US" sz="3200" dirty="0" smtClean="0">
                <a:solidFill>
                  <a:schemeClr val="tx2">
                    <a:lumMod val="75000"/>
                  </a:schemeClr>
                </a:solidFill>
              </a:rPr>
              <a:t> </a:t>
            </a:r>
            <a:endParaRPr lang="en-US" sz="3200" dirty="0">
              <a:solidFill>
                <a:schemeClr val="tx2">
                  <a:lumMod val="75000"/>
                </a:schemeClr>
              </a:solidFill>
            </a:endParaRPr>
          </a:p>
        </p:txBody>
      </p:sp>
      <p:sp>
        <p:nvSpPr>
          <p:cNvPr id="3" name="Content Placeholder 2"/>
          <p:cNvSpPr>
            <a:spLocks noGrp="1"/>
          </p:cNvSpPr>
          <p:nvPr>
            <p:ph sz="quarter" idx="1"/>
          </p:nvPr>
        </p:nvSpPr>
        <p:spPr/>
        <p:txBody>
          <a:bodyPr/>
          <a:lstStyle/>
          <a:p>
            <a:pPr marL="0" lvl="0" indent="0">
              <a:buNone/>
            </a:pPr>
            <a:r>
              <a:rPr lang="en-US" dirty="0" smtClean="0"/>
              <a:t>This survey is to be completed by the PBIS coaches through an interview format. The survey is conducted annually and is used to access and identify Risk and Protection Factors for the school. </a:t>
            </a:r>
          </a:p>
          <a:p>
            <a:pPr marL="0" indent="0">
              <a:buNone/>
            </a:pPr>
            <a:endParaRPr lang="en-US" dirty="0"/>
          </a:p>
        </p:txBody>
      </p:sp>
      <p:graphicFrame>
        <p:nvGraphicFramePr>
          <p:cNvPr id="4" name="Chart 3"/>
          <p:cNvGraphicFramePr/>
          <p:nvPr>
            <p:extLst>
              <p:ext uri="{D42A27DB-BD31-4B8C-83A1-F6EECF244321}">
                <p14:modId xmlns:p14="http://schemas.microsoft.com/office/powerpoint/2010/main" val="794317684"/>
              </p:ext>
            </p:extLst>
          </p:nvPr>
        </p:nvGraphicFramePr>
        <p:xfrm>
          <a:off x="897466" y="3623733"/>
          <a:ext cx="6993467" cy="2850219"/>
        </p:xfrm>
        <a:graphic>
          <a:graphicData uri="http://schemas.openxmlformats.org/drawingml/2006/chart">
            <c:chart xmlns:c="http://schemas.openxmlformats.org/drawingml/2006/chart" xmlns:r="http://schemas.openxmlformats.org/officeDocument/2006/relationships" r:id="rId3"/>
          </a:graphicData>
        </a:graphic>
      </p:graphicFrame>
      <p:sp>
        <p:nvSpPr>
          <p:cNvPr id="6" name="Rounded Rectangle 5"/>
          <p:cNvSpPr/>
          <p:nvPr/>
        </p:nvSpPr>
        <p:spPr>
          <a:xfrm>
            <a:off x="2353734" y="3280833"/>
            <a:ext cx="30861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4400" y="939800"/>
            <a:ext cx="6172200" cy="905934"/>
          </a:xfrm>
        </p:spPr>
        <p:txBody>
          <a:bodyPr/>
          <a:lstStyle/>
          <a:p>
            <a:r>
              <a:rPr lang="en-US" dirty="0" smtClean="0">
                <a:solidFill>
                  <a:srgbClr val="E75C01"/>
                </a:solidFill>
              </a:rPr>
              <a:t>2. Student Behavior data</a:t>
            </a:r>
            <a:endParaRPr lang="en-US" dirty="0">
              <a:solidFill>
                <a:srgbClr val="E75C01"/>
              </a:solidFill>
            </a:endParaRPr>
          </a:p>
        </p:txBody>
      </p:sp>
      <p:pic>
        <p:nvPicPr>
          <p:cNvPr id="5" name="Picture 4" descr="AA0200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7771" y="2575024"/>
            <a:ext cx="3121256" cy="2624416"/>
          </a:xfrm>
          <a:prstGeom prst="rect">
            <a:avLst/>
          </a:prstGeom>
        </p:spPr>
      </p:pic>
    </p:spTree>
    <p:extLst>
      <p:ext uri="{BB962C8B-B14F-4D97-AF65-F5344CB8AC3E}">
        <p14:creationId xmlns:p14="http://schemas.microsoft.com/office/powerpoint/2010/main" val="16445419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5105400" y="5943600"/>
            <a:ext cx="2133600" cy="646331"/>
          </a:xfrm>
          <a:prstGeom prst="rect">
            <a:avLst/>
          </a:prstGeom>
          <a:noFill/>
        </p:spPr>
        <p:txBody>
          <a:bodyPr wrap="square" rtlCol="0">
            <a:spAutoFit/>
          </a:bodyPr>
          <a:lstStyle/>
          <a:p>
            <a:pPr algn="ctr"/>
            <a:r>
              <a:rPr lang="en-US" dirty="0" smtClean="0"/>
              <a:t>Infrastructure Development</a:t>
            </a:r>
            <a:endParaRPr lang="en-US" dirty="0"/>
          </a:p>
        </p:txBody>
      </p:sp>
      <p:sp>
        <p:nvSpPr>
          <p:cNvPr id="22" name="Rectangle 21"/>
          <p:cNvSpPr/>
          <p:nvPr/>
        </p:nvSpPr>
        <p:spPr>
          <a:xfrm>
            <a:off x="2242687" y="5943600"/>
            <a:ext cx="1414913"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4"/>
          <p:cNvGrpSpPr/>
          <p:nvPr/>
        </p:nvGrpSpPr>
        <p:grpSpPr>
          <a:xfrm>
            <a:off x="2242687" y="76200"/>
            <a:ext cx="6520313" cy="6477000"/>
            <a:chOff x="2242687" y="76200"/>
            <a:chExt cx="6520313" cy="6477000"/>
          </a:xfrm>
        </p:grpSpPr>
        <p:grpSp>
          <p:nvGrpSpPr>
            <p:cNvPr id="4" name="Group 18"/>
            <p:cNvGrpSpPr/>
            <p:nvPr/>
          </p:nvGrpSpPr>
          <p:grpSpPr>
            <a:xfrm>
              <a:off x="3200400" y="76200"/>
              <a:ext cx="5562600" cy="5683847"/>
              <a:chOff x="3200400" y="914400"/>
              <a:chExt cx="5562600" cy="5683847"/>
            </a:xfrm>
          </p:grpSpPr>
          <p:grpSp>
            <p:nvGrpSpPr>
              <p:cNvPr id="11" name="Group 10"/>
              <p:cNvGrpSpPr/>
              <p:nvPr/>
            </p:nvGrpSpPr>
            <p:grpSpPr>
              <a:xfrm>
                <a:off x="4343400" y="1219200"/>
                <a:ext cx="3657600" cy="5334000"/>
                <a:chOff x="4343400" y="1219200"/>
                <a:chExt cx="3657600" cy="5334000"/>
              </a:xfrm>
            </p:grpSpPr>
            <p:sp>
              <p:nvSpPr>
                <p:cNvPr id="5" name="AutoShape 2"/>
                <p:cNvSpPr>
                  <a:spLocks noChangeArrowheads="1"/>
                </p:cNvSpPr>
                <p:nvPr/>
              </p:nvSpPr>
              <p:spPr bwMode="auto">
                <a:xfrm>
                  <a:off x="4343400" y="1295400"/>
                  <a:ext cx="3657600" cy="5257800"/>
                </a:xfrm>
                <a:prstGeom prst="triangle">
                  <a:avLst>
                    <a:gd name="adj" fmla="val 50000"/>
                  </a:avLst>
                </a:prstGeom>
                <a:solidFill>
                  <a:srgbClr val="00FF00"/>
                </a:solidFill>
                <a:ln w="9525">
                  <a:solidFill>
                    <a:schemeClr val="tx1"/>
                  </a:solidFill>
                  <a:miter lim="800000"/>
                  <a:headEnd/>
                  <a:tailEnd/>
                </a:ln>
              </p:spPr>
              <p:txBody>
                <a:bodyPr wrap="none" anchor="ctr"/>
                <a:lstStyle/>
                <a:p>
                  <a:endParaRPr lang="en-US"/>
                </a:p>
              </p:txBody>
            </p:sp>
            <p:sp>
              <p:nvSpPr>
                <p:cNvPr id="6" name="AutoShape 3"/>
                <p:cNvSpPr>
                  <a:spLocks noChangeArrowheads="1"/>
                </p:cNvSpPr>
                <p:nvPr/>
              </p:nvSpPr>
              <p:spPr bwMode="auto">
                <a:xfrm>
                  <a:off x="5715000" y="12192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a:p>
              </p:txBody>
            </p:sp>
            <p:sp>
              <p:nvSpPr>
                <p:cNvPr id="7" name="AutoShape 4"/>
                <p:cNvSpPr>
                  <a:spLocks noChangeArrowheads="1"/>
                </p:cNvSpPr>
                <p:nvPr/>
              </p:nvSpPr>
              <p:spPr bwMode="auto">
                <a:xfrm>
                  <a:off x="5943600" y="1219200"/>
                  <a:ext cx="457200" cy="609600"/>
                </a:xfrm>
                <a:prstGeom prst="triangle">
                  <a:avLst>
                    <a:gd name="adj" fmla="val 55509"/>
                  </a:avLst>
                </a:prstGeom>
                <a:solidFill>
                  <a:srgbClr val="FF0000"/>
                </a:solidFill>
                <a:ln w="9525">
                  <a:solidFill>
                    <a:schemeClr val="tx1"/>
                  </a:solidFill>
                  <a:miter lim="800000"/>
                  <a:headEnd/>
                  <a:tailEnd/>
                </a:ln>
              </p:spPr>
              <p:txBody>
                <a:bodyPr wrap="none" anchor="ctr"/>
                <a:lstStyle/>
                <a:p>
                  <a:endParaRPr lang="en-US"/>
                </a:p>
              </p:txBody>
            </p:sp>
            <p:sp>
              <p:nvSpPr>
                <p:cNvPr id="8" name="Text Box 11"/>
                <p:cNvSpPr txBox="1">
                  <a:spLocks noChangeArrowheads="1"/>
                </p:cNvSpPr>
                <p:nvPr/>
              </p:nvSpPr>
              <p:spPr bwMode="auto">
                <a:xfrm>
                  <a:off x="4953000" y="6019800"/>
                  <a:ext cx="2362200" cy="366713"/>
                </a:xfrm>
                <a:prstGeom prst="rect">
                  <a:avLst/>
                </a:prstGeom>
                <a:noFill/>
                <a:ln w="9525">
                  <a:noFill/>
                  <a:miter lim="800000"/>
                  <a:headEnd/>
                  <a:tailEnd/>
                </a:ln>
              </p:spPr>
              <p:txBody>
                <a:bodyPr>
                  <a:spAutoFit/>
                </a:bodyPr>
                <a:lstStyle/>
                <a:p>
                  <a:pPr algn="ctr" eaLnBrk="0" hangingPunct="0"/>
                  <a:r>
                    <a:rPr lang="en-US" sz="1800" dirty="0" smtClean="0">
                      <a:latin typeface="Arial" charset="0"/>
                    </a:rPr>
                    <a:t>80</a:t>
                  </a:r>
                  <a:r>
                    <a:rPr lang="en-US" sz="1800" dirty="0">
                      <a:latin typeface="Arial" charset="0"/>
                    </a:rPr>
                    <a:t>% of Students</a:t>
                  </a:r>
                </a:p>
              </p:txBody>
            </p:sp>
            <p:sp>
              <p:nvSpPr>
                <p:cNvPr id="9" name="Text Box 12"/>
                <p:cNvSpPr txBox="1">
                  <a:spLocks noChangeArrowheads="1"/>
                </p:cNvSpPr>
                <p:nvPr/>
              </p:nvSpPr>
              <p:spPr bwMode="auto">
                <a:xfrm>
                  <a:off x="5791200" y="2209800"/>
                  <a:ext cx="838200" cy="276999"/>
                </a:xfrm>
                <a:prstGeom prst="rect">
                  <a:avLst/>
                </a:prstGeom>
                <a:noFill/>
                <a:ln w="9525">
                  <a:noFill/>
                  <a:miter lim="800000"/>
                  <a:headEnd/>
                  <a:tailEnd/>
                </a:ln>
              </p:spPr>
              <p:txBody>
                <a:bodyPr>
                  <a:spAutoFit/>
                </a:bodyPr>
                <a:lstStyle/>
                <a:p>
                  <a:pPr algn="ctr" eaLnBrk="0" hangingPunct="0"/>
                  <a:r>
                    <a:rPr lang="en-US" sz="1200" dirty="0" smtClean="0">
                      <a:latin typeface="Arial" charset="0"/>
                    </a:rPr>
                    <a:t>15</a:t>
                  </a:r>
                  <a:r>
                    <a:rPr lang="en-US" sz="1200" dirty="0">
                      <a:latin typeface="Arial" charset="0"/>
                    </a:rPr>
                    <a:t>% </a:t>
                  </a:r>
                </a:p>
              </p:txBody>
            </p:sp>
            <p:sp>
              <p:nvSpPr>
                <p:cNvPr id="10" name="Text Box 13"/>
                <p:cNvSpPr txBox="1">
                  <a:spLocks noChangeArrowheads="1"/>
                </p:cNvSpPr>
                <p:nvPr/>
              </p:nvSpPr>
              <p:spPr bwMode="auto">
                <a:xfrm>
                  <a:off x="5791200" y="1524000"/>
                  <a:ext cx="838200" cy="276999"/>
                </a:xfrm>
                <a:prstGeom prst="rect">
                  <a:avLst/>
                </a:prstGeom>
                <a:noFill/>
                <a:ln w="9525">
                  <a:noFill/>
                  <a:miter lim="800000"/>
                  <a:headEnd/>
                  <a:tailEnd/>
                </a:ln>
              </p:spPr>
              <p:txBody>
                <a:bodyPr>
                  <a:spAutoFit/>
                </a:bodyPr>
                <a:lstStyle/>
                <a:p>
                  <a:pPr algn="ctr" eaLnBrk="0" hangingPunct="0"/>
                  <a:r>
                    <a:rPr lang="en-US" sz="1200" dirty="0" smtClean="0">
                      <a:latin typeface="Arial" charset="0"/>
                    </a:rPr>
                    <a:t>5</a:t>
                  </a:r>
                  <a:r>
                    <a:rPr lang="en-US" sz="1200" dirty="0">
                      <a:latin typeface="Arial" charset="0"/>
                    </a:rPr>
                    <a:t>% </a:t>
                  </a:r>
                </a:p>
              </p:txBody>
            </p:sp>
          </p:grpSp>
          <p:sp>
            <p:nvSpPr>
              <p:cNvPr id="12" name="AutoShape 5"/>
              <p:cNvSpPr>
                <a:spLocks/>
              </p:cNvSpPr>
              <p:nvPr/>
            </p:nvSpPr>
            <p:spPr bwMode="auto">
              <a:xfrm rot="1068829">
                <a:off x="4743107" y="924522"/>
                <a:ext cx="457200" cy="5673725"/>
              </a:xfrm>
              <a:prstGeom prst="leftBrace">
                <a:avLst>
                  <a:gd name="adj1" fmla="val 103414"/>
                  <a:gd name="adj2" fmla="val 50000"/>
                </a:avLst>
              </a:prstGeom>
              <a:noFill/>
              <a:ln w="19050">
                <a:solidFill>
                  <a:schemeClr val="tx1"/>
                </a:solidFill>
                <a:round/>
                <a:headEnd/>
                <a:tailEnd/>
              </a:ln>
            </p:spPr>
            <p:txBody>
              <a:bodyPr wrap="none" anchor="ctr"/>
              <a:lstStyle/>
              <a:p>
                <a:endParaRPr lang="en-US"/>
              </a:p>
            </p:txBody>
          </p:sp>
          <p:sp>
            <p:nvSpPr>
              <p:cNvPr id="13" name="Text Box 6"/>
              <p:cNvSpPr txBox="1">
                <a:spLocks noChangeArrowheads="1"/>
              </p:cNvSpPr>
              <p:nvPr/>
            </p:nvSpPr>
            <p:spPr bwMode="auto">
              <a:xfrm>
                <a:off x="3200400" y="3124200"/>
                <a:ext cx="1532792" cy="1015663"/>
              </a:xfrm>
              <a:prstGeom prst="rect">
                <a:avLst/>
              </a:prstGeom>
              <a:noFill/>
              <a:ln w="9525">
                <a:solidFill>
                  <a:schemeClr val="tx2"/>
                </a:solidFill>
                <a:miter lim="800000"/>
                <a:headEnd/>
                <a:tailEnd/>
              </a:ln>
            </p:spPr>
            <p:txBody>
              <a:bodyPr wrap="none">
                <a:spAutoFit/>
              </a:bodyPr>
              <a:lstStyle/>
              <a:p>
                <a:pPr algn="ctr" eaLnBrk="0" hangingPunct="0"/>
                <a:r>
                  <a:rPr lang="en-US" sz="1200" dirty="0">
                    <a:latin typeface="Arial" charset="0"/>
                  </a:rPr>
                  <a:t>Primary Prevention:</a:t>
                </a:r>
              </a:p>
              <a:p>
                <a:pPr algn="ctr" eaLnBrk="0" hangingPunct="0"/>
                <a:r>
                  <a:rPr lang="en-US" sz="1200" dirty="0">
                    <a:latin typeface="Arial" charset="0"/>
                  </a:rPr>
                  <a:t>School-/Classroom-</a:t>
                </a:r>
              </a:p>
              <a:p>
                <a:pPr algn="ctr" eaLnBrk="0" hangingPunct="0"/>
                <a:r>
                  <a:rPr lang="en-US" sz="1200" dirty="0">
                    <a:latin typeface="Arial" charset="0"/>
                  </a:rPr>
                  <a:t>Wide Systems for</a:t>
                </a:r>
              </a:p>
              <a:p>
                <a:pPr algn="ctr" eaLnBrk="0" hangingPunct="0"/>
                <a:r>
                  <a:rPr lang="en-US" sz="1200" dirty="0">
                    <a:latin typeface="Arial" charset="0"/>
                  </a:rPr>
                  <a:t>All Students,</a:t>
                </a:r>
              </a:p>
              <a:p>
                <a:pPr algn="ctr" eaLnBrk="0" hangingPunct="0"/>
                <a:r>
                  <a:rPr lang="en-US" sz="1200" dirty="0">
                    <a:latin typeface="Arial" charset="0"/>
                  </a:rPr>
                  <a:t>Staff, &amp; Settings</a:t>
                </a:r>
              </a:p>
            </p:txBody>
          </p:sp>
          <p:sp>
            <p:nvSpPr>
              <p:cNvPr id="14" name="AutoShape 8"/>
              <p:cNvSpPr>
                <a:spLocks/>
              </p:cNvSpPr>
              <p:nvPr/>
            </p:nvSpPr>
            <p:spPr bwMode="auto">
              <a:xfrm rot="20356009">
                <a:off x="6433544" y="1105248"/>
                <a:ext cx="304800" cy="1447800"/>
              </a:xfrm>
              <a:prstGeom prst="rightBrace">
                <a:avLst>
                  <a:gd name="adj1" fmla="val 39583"/>
                  <a:gd name="adj2" fmla="val 79222"/>
                </a:avLst>
              </a:prstGeom>
              <a:noFill/>
              <a:ln w="19050">
                <a:solidFill>
                  <a:schemeClr val="tx1"/>
                </a:solidFill>
                <a:round/>
                <a:headEnd/>
                <a:tailEnd/>
              </a:ln>
            </p:spPr>
            <p:txBody>
              <a:bodyPr wrap="none" anchor="ctr"/>
              <a:lstStyle/>
              <a:p>
                <a:endParaRPr lang="en-US"/>
              </a:p>
            </p:txBody>
          </p:sp>
          <p:sp>
            <p:nvSpPr>
              <p:cNvPr id="15" name="Text Box 9"/>
              <p:cNvSpPr txBox="1">
                <a:spLocks noChangeArrowheads="1"/>
              </p:cNvSpPr>
              <p:nvPr/>
            </p:nvSpPr>
            <p:spPr bwMode="auto">
              <a:xfrm>
                <a:off x="6858000" y="2133600"/>
                <a:ext cx="1905000" cy="830997"/>
              </a:xfrm>
              <a:prstGeom prst="rect">
                <a:avLst/>
              </a:prstGeom>
              <a:noFill/>
              <a:ln w="9525">
                <a:solidFill>
                  <a:schemeClr val="tx2"/>
                </a:solidFill>
                <a:miter lim="800000"/>
                <a:headEnd/>
                <a:tailEnd/>
              </a:ln>
            </p:spPr>
            <p:txBody>
              <a:bodyPr wrap="square">
                <a:spAutoFit/>
              </a:bodyPr>
              <a:lstStyle/>
              <a:p>
                <a:pPr algn="ctr" eaLnBrk="0" hangingPunct="0"/>
                <a:r>
                  <a:rPr lang="en-US" sz="1200" dirty="0">
                    <a:latin typeface="Arial" charset="0"/>
                  </a:rPr>
                  <a:t>Secondary Prevention:</a:t>
                </a:r>
              </a:p>
              <a:p>
                <a:pPr algn="ctr" eaLnBrk="0" hangingPunct="0"/>
                <a:r>
                  <a:rPr lang="en-US" sz="1200" dirty="0">
                    <a:latin typeface="Arial" charset="0"/>
                  </a:rPr>
                  <a:t>Specialized Group</a:t>
                </a:r>
              </a:p>
              <a:p>
                <a:pPr algn="ctr" eaLnBrk="0" hangingPunct="0"/>
                <a:r>
                  <a:rPr lang="en-US" sz="1200" dirty="0">
                    <a:latin typeface="Arial" charset="0"/>
                  </a:rPr>
                  <a:t>Systems for Students with At-Risk Behavior</a:t>
                </a:r>
              </a:p>
            </p:txBody>
          </p:sp>
          <p:sp>
            <p:nvSpPr>
              <p:cNvPr id="16" name="AutoShape 7"/>
              <p:cNvSpPr>
                <a:spLocks/>
              </p:cNvSpPr>
              <p:nvPr/>
            </p:nvSpPr>
            <p:spPr bwMode="auto">
              <a:xfrm rot="20415114">
                <a:off x="6494825" y="1176568"/>
                <a:ext cx="304800" cy="609600"/>
              </a:xfrm>
              <a:prstGeom prst="rightBrace">
                <a:avLst>
                  <a:gd name="adj1" fmla="val 16667"/>
                  <a:gd name="adj2" fmla="val 50000"/>
                </a:avLst>
              </a:prstGeom>
              <a:noFill/>
              <a:ln w="19050">
                <a:solidFill>
                  <a:schemeClr val="tx1"/>
                </a:solidFill>
                <a:round/>
                <a:headEnd/>
                <a:tailEnd/>
              </a:ln>
            </p:spPr>
            <p:txBody>
              <a:bodyPr wrap="none" anchor="ctr"/>
              <a:lstStyle/>
              <a:p>
                <a:endParaRPr lang="en-US"/>
              </a:p>
            </p:txBody>
          </p:sp>
          <p:sp>
            <p:nvSpPr>
              <p:cNvPr id="17" name="Text Box 10"/>
              <p:cNvSpPr txBox="1">
                <a:spLocks noChangeArrowheads="1"/>
              </p:cNvSpPr>
              <p:nvPr/>
            </p:nvSpPr>
            <p:spPr bwMode="auto">
              <a:xfrm>
                <a:off x="6858000" y="914400"/>
                <a:ext cx="1905000" cy="1015663"/>
              </a:xfrm>
              <a:prstGeom prst="rect">
                <a:avLst/>
              </a:prstGeom>
              <a:noFill/>
              <a:ln w="9525">
                <a:solidFill>
                  <a:schemeClr val="tx2"/>
                </a:solidFill>
                <a:miter lim="800000"/>
                <a:headEnd/>
                <a:tailEnd/>
              </a:ln>
            </p:spPr>
            <p:txBody>
              <a:bodyPr wrap="square">
                <a:spAutoFit/>
              </a:bodyPr>
              <a:lstStyle/>
              <a:p>
                <a:pPr algn="ctr" eaLnBrk="0" hangingPunct="0"/>
                <a:r>
                  <a:rPr lang="en-US" sz="1200" dirty="0">
                    <a:latin typeface="Arial" charset="0"/>
                  </a:rPr>
                  <a:t>Tertiary Prevention:</a:t>
                </a:r>
              </a:p>
              <a:p>
                <a:pPr algn="ctr" eaLnBrk="0" hangingPunct="0"/>
                <a:r>
                  <a:rPr lang="en-US" sz="1200" dirty="0">
                    <a:latin typeface="Arial" charset="0"/>
                  </a:rPr>
                  <a:t>Specialized </a:t>
                </a:r>
              </a:p>
              <a:p>
                <a:pPr algn="ctr" eaLnBrk="0" hangingPunct="0"/>
                <a:r>
                  <a:rPr lang="en-US" sz="1200" dirty="0">
                    <a:latin typeface="Arial" charset="0"/>
                  </a:rPr>
                  <a:t>Individualized</a:t>
                </a:r>
              </a:p>
              <a:p>
                <a:pPr algn="ctr" eaLnBrk="0" hangingPunct="0"/>
                <a:r>
                  <a:rPr lang="en-US" sz="1200" dirty="0">
                    <a:latin typeface="Arial" charset="0"/>
                  </a:rPr>
                  <a:t>Systems for Students with High-Risk Behavior</a:t>
                </a:r>
              </a:p>
            </p:txBody>
          </p:sp>
        </p:grpSp>
        <p:sp>
          <p:nvSpPr>
            <p:cNvPr id="18" name="Trapezoid 17"/>
            <p:cNvSpPr/>
            <p:nvPr/>
          </p:nvSpPr>
          <p:spPr>
            <a:xfrm>
              <a:off x="4038600" y="5943600"/>
              <a:ext cx="4267200" cy="609600"/>
            </a:xfrm>
            <a:prstGeom prst="trapezoid">
              <a:avLst>
                <a:gd name="adj" fmla="val 25000"/>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1" name="TextBox 20"/>
            <p:cNvSpPr txBox="1"/>
            <p:nvPr/>
          </p:nvSpPr>
          <p:spPr>
            <a:xfrm>
              <a:off x="2242687" y="5943600"/>
              <a:ext cx="1643514" cy="461665"/>
            </a:xfrm>
            <a:prstGeom prst="rect">
              <a:avLst/>
            </a:prstGeom>
            <a:noFill/>
          </p:spPr>
          <p:txBody>
            <a:bodyPr wrap="square" rtlCol="0">
              <a:spAutoFit/>
            </a:bodyPr>
            <a:lstStyle/>
            <a:p>
              <a:r>
                <a:rPr lang="en-US" sz="1200" dirty="0" smtClean="0"/>
                <a:t>District/School Infrastructure</a:t>
              </a:r>
              <a:endParaRPr lang="en-US" sz="1200" dirty="0"/>
            </a:p>
          </p:txBody>
        </p:sp>
        <p:sp>
          <p:nvSpPr>
            <p:cNvPr id="23" name="Left Brace 22"/>
            <p:cNvSpPr/>
            <p:nvPr/>
          </p:nvSpPr>
          <p:spPr>
            <a:xfrm>
              <a:off x="3657600" y="5943600"/>
              <a:ext cx="381000" cy="609600"/>
            </a:xfrm>
            <a:prstGeom prst="leftBrace">
              <a:avLst>
                <a:gd name="adj1" fmla="val 1565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bg2">
                    <a:lumMod val="25000"/>
                  </a:schemeClr>
                </a:solidFill>
              </a:endParaRPr>
            </a:p>
          </p:txBody>
        </p:sp>
      </p:grpSp>
      <p:sp>
        <p:nvSpPr>
          <p:cNvPr id="24" name="Down Arrow 23"/>
          <p:cNvSpPr/>
          <p:nvPr/>
        </p:nvSpPr>
        <p:spPr>
          <a:xfrm rot="11251888">
            <a:off x="5809084" y="5669246"/>
            <a:ext cx="484632" cy="304800"/>
          </a:xfrm>
          <a:prstGeom prst="downArrow">
            <a:avLst>
              <a:gd name="adj1" fmla="val 50000"/>
              <a:gd name="adj2" fmla="val 548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7239000" y="6627168"/>
            <a:ext cx="1905000" cy="230832"/>
          </a:xfrm>
          <a:prstGeom prst="rect">
            <a:avLst/>
          </a:prstGeom>
          <a:noFill/>
        </p:spPr>
        <p:txBody>
          <a:bodyPr wrap="square" rtlCol="0">
            <a:spAutoFit/>
          </a:bodyPr>
          <a:lstStyle/>
          <a:p>
            <a:r>
              <a:rPr lang="en-US" sz="900" dirty="0" smtClean="0"/>
              <a:t>Adapted from PBIS.org</a:t>
            </a:r>
            <a:endParaRPr lang="en-US" sz="9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eaLnBrk="1" hangingPunct="1">
              <a:defRPr/>
            </a:pPr>
            <a:r>
              <a:rPr lang="en-US" sz="3200" dirty="0" smtClean="0">
                <a:solidFill>
                  <a:schemeClr val="tx2">
                    <a:lumMod val="75000"/>
                  </a:schemeClr>
                </a:solidFill>
              </a:rPr>
              <a:t>Key features of data collection systems that works</a:t>
            </a:r>
          </a:p>
        </p:txBody>
      </p:sp>
      <p:sp>
        <p:nvSpPr>
          <p:cNvPr id="66563" name="Rectangle 3"/>
          <p:cNvSpPr>
            <a:spLocks noGrp="1" noChangeArrowheads="1"/>
          </p:cNvSpPr>
          <p:nvPr>
            <p:ph type="body" idx="1"/>
          </p:nvPr>
        </p:nvSpPr>
        <p:spPr>
          <a:xfrm>
            <a:off x="457200" y="1651000"/>
            <a:ext cx="8178800" cy="4552950"/>
          </a:xfrm>
        </p:spPr>
        <p:txBody>
          <a:bodyPr/>
          <a:lstStyle/>
          <a:p>
            <a:pPr eaLnBrk="1" hangingPunct="1">
              <a:buFont typeface="Wingdings" charset="0"/>
              <a:buChar char="n"/>
              <a:defRPr/>
            </a:pPr>
            <a:r>
              <a:rPr lang="en-US" dirty="0" smtClean="0">
                <a:latin typeface="Times New Roman" charset="0"/>
              </a:rPr>
              <a:t>Behaviors are operationally defined.</a:t>
            </a:r>
          </a:p>
          <a:p>
            <a:pPr eaLnBrk="1" hangingPunct="1">
              <a:buFont typeface="Wingdings" charset="0"/>
              <a:buChar char="n"/>
              <a:defRPr/>
            </a:pPr>
            <a:r>
              <a:rPr lang="en-US" dirty="0" smtClean="0">
                <a:latin typeface="Times New Roman" charset="0"/>
              </a:rPr>
              <a:t>Standard practice for all.</a:t>
            </a:r>
          </a:p>
          <a:p>
            <a:pPr eaLnBrk="1" hangingPunct="1">
              <a:buFont typeface="Wingdings" charset="0"/>
              <a:buChar char="n"/>
              <a:defRPr/>
            </a:pPr>
            <a:r>
              <a:rPr lang="en-US" dirty="0" smtClean="0">
                <a:latin typeface="Times New Roman" charset="0"/>
              </a:rPr>
              <a:t>The data should be very easy to collect (1% of staff time).</a:t>
            </a:r>
          </a:p>
          <a:p>
            <a:pPr lvl="1">
              <a:defRPr/>
            </a:pPr>
            <a:r>
              <a:rPr lang="en-US" dirty="0" smtClean="0">
                <a:latin typeface="Times New Roman" charset="0"/>
              </a:rPr>
              <a:t>Office Discipline Referral Form</a:t>
            </a:r>
          </a:p>
          <a:p>
            <a:pPr eaLnBrk="1" hangingPunct="1">
              <a:buFont typeface="Wingdings" charset="0"/>
              <a:buChar char="n"/>
              <a:defRPr/>
            </a:pPr>
            <a:r>
              <a:rPr lang="en-US" dirty="0" smtClean="0">
                <a:latin typeface="Times New Roman" charset="0"/>
              </a:rPr>
              <a:t>Data are presented in picture (graph) format.</a:t>
            </a:r>
          </a:p>
          <a:p>
            <a:pPr eaLnBrk="1" hangingPunct="1">
              <a:buFont typeface="Wingdings" charset="0"/>
              <a:buChar char="n"/>
              <a:defRPr/>
            </a:pPr>
            <a:r>
              <a:rPr lang="en-US" dirty="0" smtClean="0">
                <a:latin typeface="Times New Roman" charset="0"/>
              </a:rPr>
              <a:t>Data are used for decision-making.</a:t>
            </a:r>
          </a:p>
          <a:p>
            <a:pPr lvl="2" eaLnBrk="1" hangingPunct="1">
              <a:buFont typeface="Wingdings" charset="0"/>
              <a:buChar char="n"/>
              <a:defRPr/>
            </a:pPr>
            <a:r>
              <a:rPr lang="en-US" dirty="0" smtClean="0">
                <a:latin typeface="Times New Roman" charset="0"/>
              </a:rPr>
              <a:t>The data must be available when decisions need to be made (weekly?).</a:t>
            </a:r>
          </a:p>
          <a:p>
            <a:pPr lvl="2" eaLnBrk="1" hangingPunct="1">
              <a:buFont typeface="Wingdings" charset="0"/>
              <a:buChar char="n"/>
              <a:defRPr/>
            </a:pPr>
            <a:r>
              <a:rPr lang="en-US" dirty="0" smtClean="0">
                <a:latin typeface="Times New Roman" charset="0"/>
              </a:rPr>
              <a:t>Difference between data needs at a school building versus data needs for a district.</a:t>
            </a:r>
          </a:p>
          <a:p>
            <a:pPr lvl="2" eaLnBrk="1" hangingPunct="1">
              <a:buFont typeface="Wingdings" charset="0"/>
              <a:buChar char="n"/>
              <a:defRPr/>
            </a:pPr>
            <a:r>
              <a:rPr lang="en-US" dirty="0" smtClean="0">
                <a:latin typeface="Times New Roman" charset="0"/>
              </a:rPr>
              <a:t>The people who collect the data must see the information used for decision-making.</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eaLnBrk="1" hangingPunct="1">
              <a:defRPr/>
            </a:pPr>
            <a:r>
              <a:rPr lang="en-US" sz="3200" dirty="0" smtClean="0"/>
              <a:t>Office Discipline Referral Processes/Form</a:t>
            </a:r>
          </a:p>
        </p:txBody>
      </p:sp>
      <p:sp>
        <p:nvSpPr>
          <p:cNvPr id="68611" name="Rectangle 3"/>
          <p:cNvSpPr>
            <a:spLocks noGrp="1" noChangeArrowheads="1"/>
          </p:cNvSpPr>
          <p:nvPr>
            <p:ph type="body" idx="1"/>
          </p:nvPr>
        </p:nvSpPr>
        <p:spPr>
          <a:xfrm>
            <a:off x="457200" y="1811867"/>
            <a:ext cx="7467600" cy="4873752"/>
          </a:xfrm>
        </p:spPr>
        <p:txBody>
          <a:bodyPr/>
          <a:lstStyle/>
          <a:p>
            <a:pPr eaLnBrk="1" hangingPunct="1">
              <a:buFont typeface="Courier New"/>
              <a:buChar char="o"/>
              <a:defRPr/>
            </a:pPr>
            <a:r>
              <a:rPr lang="en-US" dirty="0" smtClean="0">
                <a:latin typeface="Times New Roman" charset="0"/>
              </a:rPr>
              <a:t>Coherent system in place to collect office discipline referral data</a:t>
            </a:r>
          </a:p>
          <a:p>
            <a:pPr lvl="1">
              <a:buFont typeface="Wingdings" charset="2"/>
              <a:buChar char="§"/>
              <a:defRPr/>
            </a:pPr>
            <a:r>
              <a:rPr lang="en-US" dirty="0" smtClean="0">
                <a:latin typeface="Times New Roman" charset="0"/>
              </a:rPr>
              <a:t>School-wide understanding of outcome of behavior.</a:t>
            </a:r>
          </a:p>
          <a:p>
            <a:pPr lvl="1" eaLnBrk="1" hangingPunct="1">
              <a:buFont typeface="Wingdings" charset="2"/>
              <a:buChar char="§"/>
              <a:defRPr/>
            </a:pPr>
            <a:r>
              <a:rPr lang="en-US" dirty="0" smtClean="0">
                <a:latin typeface="Times New Roman" charset="0"/>
              </a:rPr>
              <a:t>Faculty and staff agree on categories.</a:t>
            </a:r>
          </a:p>
          <a:p>
            <a:pPr lvl="1" eaLnBrk="1" hangingPunct="1">
              <a:buFont typeface="Wingdings" charset="2"/>
              <a:buChar char="§"/>
              <a:defRPr/>
            </a:pPr>
            <a:r>
              <a:rPr lang="en-US" dirty="0" smtClean="0">
                <a:latin typeface="Times New Roman" charset="0"/>
              </a:rPr>
              <a:t>Faculty and staff agree on process.</a:t>
            </a:r>
          </a:p>
          <a:p>
            <a:pPr lvl="1" eaLnBrk="1" hangingPunct="1">
              <a:buFont typeface="Wingdings" charset="2"/>
              <a:buChar char="§"/>
              <a:defRPr/>
            </a:pPr>
            <a:r>
              <a:rPr lang="en-US" dirty="0" smtClean="0">
                <a:latin typeface="Times New Roman" charset="0"/>
              </a:rPr>
              <a:t>Office Discipline Referral Form includes needed information</a:t>
            </a:r>
          </a:p>
          <a:p>
            <a:pPr lvl="2" eaLnBrk="1" hangingPunct="1">
              <a:buFont typeface="Wingdings" charset="0"/>
              <a:buChar char="n"/>
              <a:defRPr/>
            </a:pPr>
            <a:r>
              <a:rPr lang="en-US" dirty="0" smtClean="0">
                <a:latin typeface="Times New Roman" charset="0"/>
              </a:rPr>
              <a:t>Name, date, time</a:t>
            </a:r>
          </a:p>
          <a:p>
            <a:pPr lvl="2" eaLnBrk="1" hangingPunct="1">
              <a:buFont typeface="Wingdings" charset="0"/>
              <a:buChar char="n"/>
              <a:defRPr/>
            </a:pPr>
            <a:r>
              <a:rPr lang="en-US" dirty="0" smtClean="0">
                <a:latin typeface="Times New Roman" charset="0"/>
              </a:rPr>
              <a:t>Staff</a:t>
            </a:r>
          </a:p>
          <a:p>
            <a:pPr lvl="2" eaLnBrk="1" hangingPunct="1">
              <a:buFont typeface="Wingdings" charset="0"/>
              <a:buChar char="n"/>
              <a:defRPr/>
            </a:pPr>
            <a:r>
              <a:rPr lang="en-US" dirty="0" smtClean="0">
                <a:latin typeface="Times New Roman" charset="0"/>
              </a:rPr>
              <a:t>Problem Behavior, maintaining function</a:t>
            </a:r>
          </a:p>
          <a:p>
            <a:pPr lvl="2" eaLnBrk="1" hangingPunct="1">
              <a:buFont typeface="Wingdings" charset="0"/>
              <a:buChar char="n"/>
              <a:defRPr/>
            </a:pPr>
            <a:r>
              <a:rPr lang="en-US" dirty="0" smtClean="0">
                <a:latin typeface="Times New Roman" charset="0"/>
              </a:rPr>
              <a:t>Location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C8D6DFA-C700-4725-A214-7D1D641054B0}" type="slidenum">
              <a:rPr lang="en-US"/>
              <a:pPr/>
              <a:t>22</a:t>
            </a:fld>
            <a:endParaRPr lang="en-US"/>
          </a:p>
        </p:txBody>
      </p:sp>
      <p:sp>
        <p:nvSpPr>
          <p:cNvPr id="252930" name="Rectangle 2"/>
          <p:cNvSpPr>
            <a:spLocks noGrp="1" noChangeArrowheads="1"/>
          </p:cNvSpPr>
          <p:nvPr>
            <p:ph type="title"/>
          </p:nvPr>
        </p:nvSpPr>
        <p:spPr>
          <a:xfrm>
            <a:off x="287866" y="935566"/>
            <a:ext cx="8161867" cy="804333"/>
          </a:xfrm>
        </p:spPr>
        <p:txBody>
          <a:bodyPr/>
          <a:lstStyle/>
          <a:p>
            <a:pPr eaLnBrk="1" hangingPunct="1">
              <a:defRPr/>
            </a:pPr>
            <a:r>
              <a:rPr lang="en-US" dirty="0" smtClean="0">
                <a:solidFill>
                  <a:schemeClr val="tx2">
                    <a:lumMod val="75000"/>
                  </a:schemeClr>
                </a:solidFill>
              </a:rPr>
              <a:t>Minor vs. Major: what’s the difference?</a:t>
            </a:r>
          </a:p>
        </p:txBody>
      </p:sp>
      <p:sp>
        <p:nvSpPr>
          <p:cNvPr id="252931" name="Rectangle 3"/>
          <p:cNvSpPr>
            <a:spLocks noGrp="1" noChangeArrowheads="1"/>
          </p:cNvSpPr>
          <p:nvPr>
            <p:ph type="body" idx="1"/>
          </p:nvPr>
        </p:nvSpPr>
        <p:spPr>
          <a:xfrm>
            <a:off x="457200" y="2280357"/>
            <a:ext cx="8229600" cy="2968978"/>
          </a:xfrm>
        </p:spPr>
        <p:txBody>
          <a:bodyPr>
            <a:normAutofit/>
          </a:bodyPr>
          <a:lstStyle/>
          <a:p>
            <a:pPr>
              <a:defRPr/>
            </a:pPr>
            <a:r>
              <a:rPr lang="en-US" sz="2800" dirty="0" smtClean="0">
                <a:solidFill>
                  <a:schemeClr val="accent1">
                    <a:lumMod val="75000"/>
                  </a:schemeClr>
                </a:solidFill>
              </a:rPr>
              <a:t>Major Behaviors: </a:t>
            </a:r>
            <a:r>
              <a:rPr lang="en-US" sz="2800" dirty="0" smtClean="0"/>
              <a:t>Discipline </a:t>
            </a:r>
            <a:r>
              <a:rPr lang="en-US" sz="2800" dirty="0"/>
              <a:t>incidents that must be </a:t>
            </a:r>
            <a:r>
              <a:rPr lang="en-US" sz="2800" b="1" dirty="0"/>
              <a:t>handled by the </a:t>
            </a:r>
            <a:r>
              <a:rPr lang="en-US" sz="2800" b="1" dirty="0" smtClean="0"/>
              <a:t>administration.</a:t>
            </a:r>
            <a:endParaRPr lang="en-US" sz="2800" dirty="0" smtClean="0">
              <a:solidFill>
                <a:schemeClr val="accent1">
                  <a:lumMod val="75000"/>
                </a:schemeClr>
              </a:solidFill>
            </a:endParaRPr>
          </a:p>
          <a:p>
            <a:pPr>
              <a:defRPr/>
            </a:pPr>
            <a:r>
              <a:rPr lang="en-US" sz="2800" dirty="0" smtClean="0">
                <a:solidFill>
                  <a:schemeClr val="accent1">
                    <a:lumMod val="75000"/>
                  </a:schemeClr>
                </a:solidFill>
              </a:rPr>
              <a:t>Minor Behaviors: </a:t>
            </a:r>
            <a:r>
              <a:rPr lang="en-US" sz="2800" dirty="0"/>
              <a:t>Discipline incidents that </a:t>
            </a:r>
            <a:r>
              <a:rPr lang="en-US" sz="2800" dirty="0" smtClean="0"/>
              <a:t>are  </a:t>
            </a:r>
            <a:r>
              <a:rPr lang="en-US" sz="2800" b="1" dirty="0"/>
              <a:t>handled by the classroom teacher </a:t>
            </a:r>
            <a:r>
              <a:rPr lang="en-US" sz="2800" dirty="0"/>
              <a:t>and usually do not warrant a discipline referral to the </a:t>
            </a:r>
            <a:r>
              <a:rPr lang="en-US" sz="2800" dirty="0" smtClean="0"/>
              <a:t>office.</a:t>
            </a:r>
          </a:p>
        </p:txBody>
      </p:sp>
    </p:spTree>
  </p:cSld>
  <p:clrMapOvr>
    <a:masterClrMapping/>
  </p:clrMapOvr>
  <p:transition xmlns:p14="http://schemas.microsoft.com/office/powerpoint/2010/main" advTm="68000"/>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CF3F712D-9BB3-4094-A423-1A7EBDEBDC76}" type="slidenum">
              <a:rPr lang="en-US"/>
              <a:pPr/>
              <a:t>23</a:t>
            </a:fld>
            <a:endParaRPr lang="en-US" dirty="0"/>
          </a:p>
        </p:txBody>
      </p:sp>
      <p:sp>
        <p:nvSpPr>
          <p:cNvPr id="333826" name="Rectangle 2"/>
          <p:cNvSpPr>
            <a:spLocks noChangeArrowheads="1"/>
          </p:cNvSpPr>
          <p:nvPr/>
        </p:nvSpPr>
        <p:spPr bwMode="auto">
          <a:xfrm>
            <a:off x="2667000" y="228600"/>
            <a:ext cx="3200400" cy="381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2400" dirty="0">
                <a:solidFill>
                  <a:srgbClr val="3333FF"/>
                </a:solidFill>
                <a:latin typeface="Times New Roman" charset="0"/>
                <a:ea typeface="ＭＳ Ｐゴシック" charset="0"/>
              </a:rPr>
              <a:t>OBSERVE BEHAVIOR</a:t>
            </a:r>
          </a:p>
        </p:txBody>
      </p:sp>
      <p:sp>
        <p:nvSpPr>
          <p:cNvPr id="333827" name="Line 3"/>
          <p:cNvSpPr>
            <a:spLocks noChangeShapeType="1"/>
          </p:cNvSpPr>
          <p:nvPr/>
        </p:nvSpPr>
        <p:spPr bwMode="auto">
          <a:xfrm>
            <a:off x="4343400" y="685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62468" name="AutoShape 4"/>
          <p:cNvSpPr>
            <a:spLocks noChangeArrowheads="1"/>
          </p:cNvSpPr>
          <p:nvPr/>
        </p:nvSpPr>
        <p:spPr bwMode="auto">
          <a:xfrm>
            <a:off x="3390900" y="1219200"/>
            <a:ext cx="1905000" cy="1371600"/>
          </a:xfrm>
          <a:prstGeom prst="diamond">
            <a:avLst/>
          </a:prstGeom>
          <a:solidFill>
            <a:schemeClr val="bg1"/>
          </a:solidFill>
          <a:ln w="9525">
            <a:solidFill>
              <a:srgbClr val="000000"/>
            </a:solidFill>
            <a:miter lim="800000"/>
            <a:headEnd/>
            <a:tailEnd/>
          </a:ln>
        </p:spPr>
        <p:txBody>
          <a:bodyPr/>
          <a:lstStyle/>
          <a:p>
            <a:pPr algn="ctr"/>
            <a:r>
              <a:rPr lang="en-US" sz="1200" dirty="0">
                <a:solidFill>
                  <a:srgbClr val="3333FF"/>
                </a:solidFill>
                <a:latin typeface="Times New Roman" pitchFamily="18" charset="0"/>
                <a:cs typeface="Times New Roman" pitchFamily="18" charset="0"/>
              </a:rPr>
              <a:t>IS BEHAVIOR  MAJOR?</a:t>
            </a:r>
          </a:p>
          <a:p>
            <a:pPr algn="l" eaLnBrk="0" hangingPunct="0"/>
            <a:endParaRPr lang="en-US" sz="1400" dirty="0">
              <a:solidFill>
                <a:srgbClr val="3333FF"/>
              </a:solidFill>
              <a:latin typeface="Times New Roman" pitchFamily="18" charset="0"/>
            </a:endParaRPr>
          </a:p>
        </p:txBody>
      </p:sp>
      <p:sp>
        <p:nvSpPr>
          <p:cNvPr id="333829" name="Line 5"/>
          <p:cNvSpPr>
            <a:spLocks noChangeShapeType="1"/>
          </p:cNvSpPr>
          <p:nvPr/>
        </p:nvSpPr>
        <p:spPr bwMode="auto">
          <a:xfrm flipH="1">
            <a:off x="2428168" y="1905000"/>
            <a:ext cx="8449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30" name="Rectangle 6"/>
          <p:cNvSpPr>
            <a:spLocks noChangeArrowheads="1"/>
          </p:cNvSpPr>
          <p:nvPr/>
        </p:nvSpPr>
        <p:spPr bwMode="auto">
          <a:xfrm>
            <a:off x="609600" y="1555044"/>
            <a:ext cx="1524000" cy="69409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200" dirty="0">
                <a:solidFill>
                  <a:srgbClr val="FF3300"/>
                </a:solidFill>
                <a:latin typeface="Times New Roman" charset="0"/>
                <a:ea typeface="ＭＳ Ｐゴシック" charset="0"/>
              </a:rPr>
              <a:t>PROBLEM SOLVE</a:t>
            </a:r>
          </a:p>
        </p:txBody>
      </p:sp>
      <p:sp>
        <p:nvSpPr>
          <p:cNvPr id="333831" name="Rectangle 7"/>
          <p:cNvSpPr>
            <a:spLocks noChangeArrowheads="1"/>
          </p:cNvSpPr>
          <p:nvPr/>
        </p:nvSpPr>
        <p:spPr bwMode="auto">
          <a:xfrm>
            <a:off x="152400" y="3112908"/>
            <a:ext cx="25146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200">
                <a:solidFill>
                  <a:srgbClr val="FF3300"/>
                </a:solidFill>
                <a:latin typeface="Times New Roman" charset="0"/>
                <a:ea typeface="ＭＳ Ｐゴシック" charset="0"/>
              </a:rPr>
              <a:t>TEACHER DETERMINES</a:t>
            </a:r>
          </a:p>
          <a:p>
            <a:pPr algn="ctr" eaLnBrk="0" hangingPunct="0">
              <a:defRPr/>
            </a:pPr>
            <a:r>
              <a:rPr lang="en-US" sz="1200">
                <a:solidFill>
                  <a:srgbClr val="FF3300"/>
                </a:solidFill>
                <a:latin typeface="Times New Roman" charset="0"/>
                <a:ea typeface="ＭＳ Ｐゴシック" charset="0"/>
              </a:rPr>
              <a:t>INTERVENTIONS/CONSEQUENCES</a:t>
            </a:r>
          </a:p>
        </p:txBody>
      </p:sp>
      <p:sp>
        <p:nvSpPr>
          <p:cNvPr id="333832" name="Rectangle 8"/>
          <p:cNvSpPr>
            <a:spLocks noChangeArrowheads="1"/>
          </p:cNvSpPr>
          <p:nvPr/>
        </p:nvSpPr>
        <p:spPr bwMode="auto">
          <a:xfrm>
            <a:off x="137935" y="4105628"/>
            <a:ext cx="28194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200" dirty="0">
                <a:solidFill>
                  <a:srgbClr val="FF3300"/>
                </a:solidFill>
                <a:latin typeface="Times New Roman" charset="0"/>
                <a:ea typeface="ＭＳ Ｐゴシック" charset="0"/>
              </a:rPr>
              <a:t>COMPLETE MINOR INFRACTION</a:t>
            </a:r>
          </a:p>
          <a:p>
            <a:pPr algn="ctr" eaLnBrk="0" hangingPunct="0">
              <a:defRPr/>
            </a:pPr>
            <a:r>
              <a:rPr lang="en-US" sz="1200" dirty="0">
                <a:solidFill>
                  <a:srgbClr val="FF3300"/>
                </a:solidFill>
                <a:latin typeface="Times New Roman" charset="0"/>
                <a:ea typeface="ＭＳ Ｐゴシック" charset="0"/>
              </a:rPr>
              <a:t>INCIDENT REPORT FORM &amp;</a:t>
            </a:r>
          </a:p>
          <a:p>
            <a:pPr algn="ctr" eaLnBrk="0" hangingPunct="0">
              <a:defRPr/>
            </a:pPr>
            <a:r>
              <a:rPr lang="en-US" sz="1200" dirty="0">
                <a:solidFill>
                  <a:srgbClr val="FF3300"/>
                </a:solidFill>
                <a:latin typeface="Times New Roman" charset="0"/>
                <a:ea typeface="ＭＳ Ｐゴシック" charset="0"/>
              </a:rPr>
              <a:t>SEND HOME FOR PARENT SIGNATURE</a:t>
            </a:r>
          </a:p>
        </p:txBody>
      </p:sp>
      <p:sp>
        <p:nvSpPr>
          <p:cNvPr id="333833" name="Rectangle 9"/>
          <p:cNvSpPr>
            <a:spLocks noChangeArrowheads="1"/>
          </p:cNvSpPr>
          <p:nvPr/>
        </p:nvSpPr>
        <p:spPr bwMode="auto">
          <a:xfrm>
            <a:off x="266082" y="5221996"/>
            <a:ext cx="1597906" cy="685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r>
              <a:rPr lang="en-US" sz="1200" dirty="0">
                <a:solidFill>
                  <a:srgbClr val="FF3300"/>
                </a:solidFill>
                <a:latin typeface="Times New Roman" pitchFamily="18" charset="0"/>
              </a:rPr>
              <a:t>FILE IN TEACHER</a:t>
            </a:r>
            <a:r>
              <a:rPr lang="ja-JP" altLang="en-US" sz="1200" dirty="0">
                <a:solidFill>
                  <a:srgbClr val="FF3300"/>
                </a:solidFill>
              </a:rPr>
              <a:t>’</a:t>
            </a:r>
            <a:r>
              <a:rPr lang="en-US" altLang="ja-JP" sz="1200" dirty="0">
                <a:solidFill>
                  <a:srgbClr val="FF3300"/>
                </a:solidFill>
                <a:latin typeface="Times New Roman" pitchFamily="18" charset="0"/>
              </a:rPr>
              <a:t>S</a:t>
            </a:r>
          </a:p>
          <a:p>
            <a:pPr algn="ctr" eaLnBrk="0" hangingPunct="0"/>
            <a:r>
              <a:rPr lang="en-US" sz="1200" dirty="0">
                <a:solidFill>
                  <a:srgbClr val="FF3300"/>
                </a:solidFill>
                <a:latin typeface="Times New Roman" pitchFamily="18" charset="0"/>
              </a:rPr>
              <a:t>BLACK BEHAVIOR</a:t>
            </a:r>
          </a:p>
          <a:p>
            <a:pPr algn="ctr" eaLnBrk="0" hangingPunct="0"/>
            <a:r>
              <a:rPr lang="en-US" sz="1200" dirty="0">
                <a:solidFill>
                  <a:srgbClr val="FF3300"/>
                </a:solidFill>
                <a:latin typeface="Times New Roman" pitchFamily="18" charset="0"/>
              </a:rPr>
              <a:t>BOX</a:t>
            </a:r>
          </a:p>
        </p:txBody>
      </p:sp>
      <p:sp>
        <p:nvSpPr>
          <p:cNvPr id="333834" name="Rectangle 10"/>
          <p:cNvSpPr>
            <a:spLocks noChangeArrowheads="1"/>
          </p:cNvSpPr>
          <p:nvPr/>
        </p:nvSpPr>
        <p:spPr bwMode="auto">
          <a:xfrm>
            <a:off x="3100211" y="3124199"/>
            <a:ext cx="25146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200" dirty="0">
                <a:solidFill>
                  <a:srgbClr val="FF3300"/>
                </a:solidFill>
                <a:latin typeface="Times New Roman" charset="0"/>
                <a:ea typeface="ＭＳ Ｐゴシック" charset="0"/>
              </a:rPr>
              <a:t>WRITE OFFICE REFERRAL &amp;</a:t>
            </a:r>
          </a:p>
          <a:p>
            <a:pPr algn="ctr" eaLnBrk="0" hangingPunct="0">
              <a:defRPr/>
            </a:pPr>
            <a:r>
              <a:rPr lang="en-US" sz="1200" dirty="0">
                <a:solidFill>
                  <a:srgbClr val="FF3300"/>
                </a:solidFill>
                <a:latin typeface="Times New Roman" charset="0"/>
                <a:ea typeface="ＭＳ Ｐゴシック" charset="0"/>
              </a:rPr>
              <a:t>DELIVER TO THE OFFICE</a:t>
            </a:r>
          </a:p>
        </p:txBody>
      </p:sp>
      <p:sp>
        <p:nvSpPr>
          <p:cNvPr id="333835" name="AutoShape 11"/>
          <p:cNvSpPr>
            <a:spLocks noChangeArrowheads="1"/>
          </p:cNvSpPr>
          <p:nvPr/>
        </p:nvSpPr>
        <p:spPr bwMode="auto">
          <a:xfrm>
            <a:off x="3499555" y="4105628"/>
            <a:ext cx="1796346" cy="84172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200" b="1" dirty="0">
                <a:solidFill>
                  <a:schemeClr val="tx1"/>
                </a:solidFill>
                <a:latin typeface="Times New Roman" charset="0"/>
                <a:ea typeface="ＭＳ Ｐゴシック" charset="0"/>
              </a:rPr>
              <a:t>ADMINISTRATOR </a:t>
            </a:r>
            <a:endParaRPr lang="en-US" sz="1200" b="1" dirty="0" smtClean="0">
              <a:solidFill>
                <a:schemeClr val="tx1"/>
              </a:solidFill>
              <a:latin typeface="Times New Roman" charset="0"/>
              <a:ea typeface="ＭＳ Ｐゴシック" charset="0"/>
            </a:endParaRPr>
          </a:p>
          <a:p>
            <a:pPr algn="ctr" eaLnBrk="0" hangingPunct="0">
              <a:defRPr/>
            </a:pPr>
            <a:r>
              <a:rPr lang="en-US" sz="1200" b="1" dirty="0" smtClean="0">
                <a:solidFill>
                  <a:schemeClr val="tx1"/>
                </a:solidFill>
                <a:latin typeface="Times New Roman" charset="0"/>
                <a:ea typeface="ＭＳ Ｐゴシック" charset="0"/>
              </a:rPr>
              <a:t>DETERMINES </a:t>
            </a:r>
            <a:endParaRPr lang="en-US" sz="1200" b="1" dirty="0">
              <a:solidFill>
                <a:schemeClr val="tx1"/>
              </a:solidFill>
              <a:latin typeface="Times New Roman" charset="0"/>
              <a:ea typeface="ＭＳ Ｐゴシック" charset="0"/>
            </a:endParaRPr>
          </a:p>
          <a:p>
            <a:pPr algn="ctr" eaLnBrk="0" hangingPunct="0">
              <a:defRPr/>
            </a:pPr>
            <a:r>
              <a:rPr lang="en-US" sz="1200" b="1" dirty="0">
                <a:solidFill>
                  <a:schemeClr val="tx1"/>
                </a:solidFill>
                <a:latin typeface="Times New Roman" charset="0"/>
                <a:ea typeface="ＭＳ Ｐゴシック" charset="0"/>
              </a:rPr>
              <a:t>OUTCOMES</a:t>
            </a:r>
            <a:r>
              <a:rPr lang="en-US" sz="1200" b="1" dirty="0" smtClean="0">
                <a:solidFill>
                  <a:schemeClr val="tx1"/>
                </a:solidFill>
                <a:latin typeface="Times New Roman" charset="0"/>
                <a:ea typeface="ＭＳ Ｐゴシック" charset="0"/>
              </a:rPr>
              <a:t>/</a:t>
            </a:r>
          </a:p>
          <a:p>
            <a:pPr algn="ctr" eaLnBrk="0" hangingPunct="0">
              <a:defRPr/>
            </a:pPr>
            <a:r>
              <a:rPr lang="en-US" sz="1200" b="1" dirty="0" smtClean="0">
                <a:solidFill>
                  <a:schemeClr val="tx1"/>
                </a:solidFill>
                <a:latin typeface="Times New Roman" charset="0"/>
                <a:ea typeface="ＭＳ Ｐゴシック" charset="0"/>
              </a:rPr>
              <a:t>CONSEQUENCES</a:t>
            </a:r>
            <a:endParaRPr lang="en-US" sz="1200" b="1" dirty="0">
              <a:solidFill>
                <a:schemeClr val="tx1"/>
              </a:solidFill>
              <a:latin typeface="Times New Roman" charset="0"/>
              <a:ea typeface="ＭＳ Ｐゴシック" charset="0"/>
            </a:endParaRPr>
          </a:p>
        </p:txBody>
      </p:sp>
      <p:sp>
        <p:nvSpPr>
          <p:cNvPr id="62476" name="AutoShape 12"/>
          <p:cNvSpPr>
            <a:spLocks noChangeArrowheads="1"/>
          </p:cNvSpPr>
          <p:nvPr/>
        </p:nvSpPr>
        <p:spPr bwMode="auto">
          <a:xfrm>
            <a:off x="6381044" y="1219200"/>
            <a:ext cx="1905000" cy="1371600"/>
          </a:xfrm>
          <a:prstGeom prst="diamond">
            <a:avLst/>
          </a:prstGeom>
          <a:solidFill>
            <a:schemeClr val="bg1"/>
          </a:solidFill>
          <a:ln w="9525">
            <a:solidFill>
              <a:srgbClr val="000000"/>
            </a:solidFill>
            <a:miter lim="800000"/>
            <a:headEnd/>
            <a:tailEnd/>
          </a:ln>
        </p:spPr>
        <p:txBody>
          <a:bodyPr/>
          <a:lstStyle/>
          <a:p>
            <a:pPr algn="ctr"/>
            <a:r>
              <a:rPr lang="en-US" sz="1200" dirty="0">
                <a:solidFill>
                  <a:srgbClr val="3333FF"/>
                </a:solidFill>
                <a:latin typeface="Times New Roman" pitchFamily="18" charset="0"/>
                <a:cs typeface="Times New Roman" pitchFamily="18" charset="0"/>
              </a:rPr>
              <a:t>IS CRISIS </a:t>
            </a:r>
          </a:p>
          <a:p>
            <a:pPr algn="ctr"/>
            <a:r>
              <a:rPr lang="en-US" sz="1200" dirty="0">
                <a:solidFill>
                  <a:srgbClr val="3333FF"/>
                </a:solidFill>
                <a:latin typeface="Times New Roman" pitchFamily="18" charset="0"/>
                <a:cs typeface="Times New Roman" pitchFamily="18" charset="0"/>
              </a:rPr>
              <a:t>RESPONSE  </a:t>
            </a:r>
          </a:p>
          <a:p>
            <a:pPr algn="ctr"/>
            <a:r>
              <a:rPr lang="en-US" sz="1200" dirty="0">
                <a:solidFill>
                  <a:srgbClr val="3333FF"/>
                </a:solidFill>
                <a:latin typeface="Times New Roman" pitchFamily="18" charset="0"/>
                <a:cs typeface="Times New Roman" pitchFamily="18" charset="0"/>
              </a:rPr>
              <a:t>NEEDED?</a:t>
            </a:r>
          </a:p>
          <a:p>
            <a:pPr algn="l" eaLnBrk="0" hangingPunct="0"/>
            <a:endParaRPr lang="en-US" sz="1200" dirty="0">
              <a:solidFill>
                <a:srgbClr val="3333FF"/>
              </a:solidFill>
              <a:latin typeface="Times New Roman" pitchFamily="18" charset="0"/>
            </a:endParaRPr>
          </a:p>
        </p:txBody>
      </p:sp>
      <p:sp>
        <p:nvSpPr>
          <p:cNvPr id="333837" name="Rectangle 13"/>
          <p:cNvSpPr>
            <a:spLocks noChangeArrowheads="1"/>
          </p:cNvSpPr>
          <p:nvPr/>
        </p:nvSpPr>
        <p:spPr bwMode="auto">
          <a:xfrm>
            <a:off x="6381044" y="3124200"/>
            <a:ext cx="1981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200" dirty="0">
                <a:solidFill>
                  <a:srgbClr val="FF3300"/>
                </a:solidFill>
                <a:latin typeface="Times New Roman" charset="0"/>
                <a:ea typeface="ＭＳ Ｐゴシック" charset="0"/>
              </a:rPr>
              <a:t>IMPLEMENT CRISIS </a:t>
            </a:r>
          </a:p>
          <a:p>
            <a:pPr algn="ctr" eaLnBrk="0" hangingPunct="0">
              <a:defRPr/>
            </a:pPr>
            <a:r>
              <a:rPr lang="en-US" sz="1200" dirty="0">
                <a:solidFill>
                  <a:srgbClr val="FF3300"/>
                </a:solidFill>
                <a:latin typeface="Times New Roman" charset="0"/>
                <a:ea typeface="ＭＳ Ｐゴシック" charset="0"/>
              </a:rPr>
              <a:t>PLAN</a:t>
            </a:r>
          </a:p>
        </p:txBody>
      </p:sp>
      <p:sp>
        <p:nvSpPr>
          <p:cNvPr id="333838" name="Rectangle 14"/>
          <p:cNvSpPr>
            <a:spLocks noChangeArrowheads="1"/>
          </p:cNvSpPr>
          <p:nvPr/>
        </p:nvSpPr>
        <p:spPr bwMode="auto">
          <a:xfrm>
            <a:off x="6381044" y="4136269"/>
            <a:ext cx="19812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r>
              <a:rPr lang="en-US" sz="1200">
                <a:solidFill>
                  <a:srgbClr val="FF3300"/>
                </a:solidFill>
                <a:latin typeface="Times New Roman" charset="0"/>
                <a:ea typeface="ＭＳ Ｐゴシック" charset="0"/>
              </a:rPr>
              <a:t>NOTIFY CRISIS TEAM</a:t>
            </a:r>
          </a:p>
        </p:txBody>
      </p:sp>
      <p:sp>
        <p:nvSpPr>
          <p:cNvPr id="333839" name="Text Box 15"/>
          <p:cNvSpPr txBox="1">
            <a:spLocks noChangeArrowheads="1"/>
          </p:cNvSpPr>
          <p:nvPr/>
        </p:nvSpPr>
        <p:spPr bwMode="auto">
          <a:xfrm>
            <a:off x="2667000" y="1526822"/>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400" dirty="0">
                <a:solidFill>
                  <a:srgbClr val="FF3300"/>
                </a:solidFill>
                <a:latin typeface="Times New Roman" charset="0"/>
                <a:ea typeface="ＭＳ Ｐゴシック" charset="0"/>
              </a:rPr>
              <a:t>NO</a:t>
            </a:r>
          </a:p>
        </p:txBody>
      </p:sp>
      <p:sp>
        <p:nvSpPr>
          <p:cNvPr id="333840" name="Text Box 16"/>
          <p:cNvSpPr txBox="1">
            <a:spLocks noChangeArrowheads="1"/>
          </p:cNvSpPr>
          <p:nvPr/>
        </p:nvSpPr>
        <p:spPr bwMode="auto">
          <a:xfrm>
            <a:off x="5825067" y="2384778"/>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400" dirty="0">
                <a:solidFill>
                  <a:srgbClr val="FF3300"/>
                </a:solidFill>
                <a:latin typeface="Times New Roman" charset="0"/>
                <a:ea typeface="ＭＳ Ｐゴシック" charset="0"/>
              </a:rPr>
              <a:t>NO</a:t>
            </a:r>
          </a:p>
        </p:txBody>
      </p:sp>
      <p:sp>
        <p:nvSpPr>
          <p:cNvPr id="333841" name="Text Box 17"/>
          <p:cNvSpPr txBox="1">
            <a:spLocks noChangeArrowheads="1"/>
          </p:cNvSpPr>
          <p:nvPr/>
        </p:nvSpPr>
        <p:spPr bwMode="auto">
          <a:xfrm>
            <a:off x="5523088" y="1526822"/>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1400" dirty="0">
                <a:solidFill>
                  <a:srgbClr val="008000"/>
                </a:solidFill>
                <a:latin typeface="Times New Roman" charset="0"/>
                <a:ea typeface="ＭＳ Ｐゴシック" charset="0"/>
              </a:rPr>
              <a:t>YES</a:t>
            </a:r>
          </a:p>
        </p:txBody>
      </p:sp>
      <p:sp>
        <p:nvSpPr>
          <p:cNvPr id="333842" name="Text Box 18"/>
          <p:cNvSpPr txBox="1">
            <a:spLocks noChangeArrowheads="1"/>
          </p:cNvSpPr>
          <p:nvPr/>
        </p:nvSpPr>
        <p:spPr bwMode="auto">
          <a:xfrm rot="808796">
            <a:off x="1955885" y="5904579"/>
            <a:ext cx="4792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eaLnBrk="0" hangingPunct="0">
              <a:defRPr/>
            </a:pPr>
            <a:r>
              <a:rPr lang="en-US" sz="1400" dirty="0">
                <a:solidFill>
                  <a:srgbClr val="FF3300"/>
                </a:solidFill>
                <a:latin typeface="Times New Roman" charset="0"/>
                <a:ea typeface="ＭＳ Ｐゴシック" charset="0"/>
              </a:rPr>
              <a:t>NO</a:t>
            </a:r>
          </a:p>
        </p:txBody>
      </p:sp>
      <p:sp>
        <p:nvSpPr>
          <p:cNvPr id="333843" name="Text Box 19"/>
          <p:cNvSpPr txBox="1">
            <a:spLocks noChangeArrowheads="1"/>
          </p:cNvSpPr>
          <p:nvPr/>
        </p:nvSpPr>
        <p:spPr bwMode="auto">
          <a:xfrm rot="17140747">
            <a:off x="2969050" y="3997980"/>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400" dirty="0">
                <a:solidFill>
                  <a:srgbClr val="008000"/>
                </a:solidFill>
                <a:latin typeface="Times New Roman" charset="0"/>
                <a:ea typeface="ＭＳ Ｐゴシック" charset="0"/>
              </a:rPr>
              <a:t>YES</a:t>
            </a:r>
          </a:p>
        </p:txBody>
      </p:sp>
      <p:sp>
        <p:nvSpPr>
          <p:cNvPr id="333844" name="Text Box 20"/>
          <p:cNvSpPr txBox="1">
            <a:spLocks noChangeArrowheads="1"/>
          </p:cNvSpPr>
          <p:nvPr/>
        </p:nvSpPr>
        <p:spPr bwMode="auto">
          <a:xfrm>
            <a:off x="4315353" y="2661356"/>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400" dirty="0">
                <a:solidFill>
                  <a:srgbClr val="008000"/>
                </a:solidFill>
                <a:latin typeface="Times New Roman" charset="0"/>
                <a:ea typeface="ＭＳ Ｐゴシック" charset="0"/>
              </a:rPr>
              <a:t>YES</a:t>
            </a:r>
          </a:p>
        </p:txBody>
      </p:sp>
      <p:sp>
        <p:nvSpPr>
          <p:cNvPr id="333845" name="Text Box 21"/>
          <p:cNvSpPr txBox="1">
            <a:spLocks noChangeArrowheads="1"/>
          </p:cNvSpPr>
          <p:nvPr/>
        </p:nvSpPr>
        <p:spPr bwMode="auto">
          <a:xfrm>
            <a:off x="7350346" y="2743200"/>
            <a:ext cx="519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defRPr/>
            </a:pPr>
            <a:r>
              <a:rPr lang="en-US" sz="1400" dirty="0">
                <a:solidFill>
                  <a:srgbClr val="008000"/>
                </a:solidFill>
                <a:latin typeface="Times New Roman" charset="0"/>
                <a:ea typeface="ＭＳ Ｐゴシック" charset="0"/>
              </a:rPr>
              <a:t>YES</a:t>
            </a:r>
          </a:p>
        </p:txBody>
      </p:sp>
      <p:sp>
        <p:nvSpPr>
          <p:cNvPr id="333846" name="Line 22"/>
          <p:cNvSpPr>
            <a:spLocks noChangeShapeType="1"/>
          </p:cNvSpPr>
          <p:nvPr/>
        </p:nvSpPr>
        <p:spPr bwMode="auto">
          <a:xfrm flipH="1">
            <a:off x="1371599" y="2249136"/>
            <a:ext cx="14111" cy="86950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47" name="Line 23"/>
          <p:cNvSpPr>
            <a:spLocks noChangeShapeType="1"/>
          </p:cNvSpPr>
          <p:nvPr/>
        </p:nvSpPr>
        <p:spPr bwMode="auto">
          <a:xfrm>
            <a:off x="1371599" y="3570109"/>
            <a:ext cx="0" cy="535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48" name="Line 24"/>
          <p:cNvSpPr>
            <a:spLocks noChangeShapeType="1"/>
          </p:cNvSpPr>
          <p:nvPr/>
        </p:nvSpPr>
        <p:spPr bwMode="auto">
          <a:xfrm flipH="1">
            <a:off x="1065035" y="4738511"/>
            <a:ext cx="306564" cy="4834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49" name="Line 25"/>
          <p:cNvSpPr>
            <a:spLocks noChangeShapeType="1"/>
          </p:cNvSpPr>
          <p:nvPr/>
        </p:nvSpPr>
        <p:spPr bwMode="auto">
          <a:xfrm>
            <a:off x="2026707" y="4720470"/>
            <a:ext cx="795515" cy="6276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50" name="Line 26"/>
          <p:cNvSpPr>
            <a:spLocks noChangeShapeType="1"/>
          </p:cNvSpPr>
          <p:nvPr/>
        </p:nvSpPr>
        <p:spPr bwMode="auto">
          <a:xfrm flipH="1" flipV="1">
            <a:off x="1431924" y="5952491"/>
            <a:ext cx="1525410" cy="4116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51" name="Line 27"/>
          <p:cNvSpPr>
            <a:spLocks noChangeShapeType="1"/>
          </p:cNvSpPr>
          <p:nvPr/>
        </p:nvSpPr>
        <p:spPr bwMode="auto">
          <a:xfrm flipV="1">
            <a:off x="3108325" y="3570108"/>
            <a:ext cx="391230" cy="149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52" name="Line 28"/>
          <p:cNvSpPr>
            <a:spLocks noChangeShapeType="1"/>
          </p:cNvSpPr>
          <p:nvPr/>
        </p:nvSpPr>
        <p:spPr bwMode="auto">
          <a:xfrm>
            <a:off x="4343400" y="2590799"/>
            <a:ext cx="0" cy="53339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53" name="Line 29"/>
          <p:cNvSpPr>
            <a:spLocks noChangeShapeType="1"/>
          </p:cNvSpPr>
          <p:nvPr/>
        </p:nvSpPr>
        <p:spPr bwMode="auto">
          <a:xfrm>
            <a:off x="4343400" y="3581400"/>
            <a:ext cx="0" cy="5298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54" name="Line 30"/>
          <p:cNvSpPr>
            <a:spLocks noChangeShapeType="1"/>
          </p:cNvSpPr>
          <p:nvPr/>
        </p:nvSpPr>
        <p:spPr bwMode="auto">
          <a:xfrm flipH="1">
            <a:off x="7350346" y="2590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55" name="Line 31"/>
          <p:cNvSpPr>
            <a:spLocks noChangeShapeType="1"/>
          </p:cNvSpPr>
          <p:nvPr/>
        </p:nvSpPr>
        <p:spPr bwMode="auto">
          <a:xfrm flipH="1">
            <a:off x="7350346" y="3581399"/>
            <a:ext cx="0" cy="5548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33856" name="Line 32"/>
          <p:cNvSpPr>
            <a:spLocks noChangeShapeType="1"/>
          </p:cNvSpPr>
          <p:nvPr/>
        </p:nvSpPr>
        <p:spPr bwMode="auto">
          <a:xfrm>
            <a:off x="5410200" y="1905000"/>
            <a:ext cx="914400" cy="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endParaRPr>
          </a:p>
        </p:txBody>
      </p:sp>
      <p:sp>
        <p:nvSpPr>
          <p:cNvPr id="333857" name="Line 33"/>
          <p:cNvSpPr>
            <a:spLocks noChangeShapeType="1"/>
          </p:cNvSpPr>
          <p:nvPr/>
        </p:nvSpPr>
        <p:spPr bwMode="auto">
          <a:xfrm flipH="1">
            <a:off x="5192889" y="2032000"/>
            <a:ext cx="979311" cy="1092198"/>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endParaRPr>
          </a:p>
        </p:txBody>
      </p:sp>
      <p:sp>
        <p:nvSpPr>
          <p:cNvPr id="333858" name="Rectangle 34"/>
          <p:cNvSpPr>
            <a:spLocks noChangeArrowheads="1"/>
          </p:cNvSpPr>
          <p:nvPr/>
        </p:nvSpPr>
        <p:spPr bwMode="auto">
          <a:xfrm>
            <a:off x="2690281" y="5244574"/>
            <a:ext cx="1289052"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hangingPunct="0">
              <a:spcBef>
                <a:spcPts val="120"/>
              </a:spcBef>
              <a:defRPr/>
            </a:pPr>
            <a:r>
              <a:rPr lang="en-US" sz="1200" dirty="0">
                <a:solidFill>
                  <a:srgbClr val="FF3300"/>
                </a:solidFill>
                <a:latin typeface="Times New Roman" charset="0"/>
                <a:ea typeface="ＭＳ Ｐゴシック" charset="0"/>
              </a:rPr>
              <a:t>IS THIS THE 4</a:t>
            </a:r>
            <a:r>
              <a:rPr lang="en-US" sz="1200" baseline="30000" dirty="0">
                <a:solidFill>
                  <a:srgbClr val="FF3300"/>
                </a:solidFill>
                <a:latin typeface="Times New Roman" charset="0"/>
                <a:ea typeface="ＭＳ Ｐゴシック" charset="0"/>
              </a:rPr>
              <a:t>TH</a:t>
            </a:r>
            <a:r>
              <a:rPr lang="en-US" sz="1200" dirty="0">
                <a:solidFill>
                  <a:srgbClr val="FF3300"/>
                </a:solidFill>
                <a:latin typeface="Times New Roman" charset="0"/>
                <a:ea typeface="ＭＳ Ｐゴシック" charset="0"/>
              </a:rPr>
              <a:t> </a:t>
            </a:r>
          </a:p>
          <a:p>
            <a:pPr algn="ctr" eaLnBrk="0" hangingPunct="0">
              <a:spcBef>
                <a:spcPts val="120"/>
              </a:spcBef>
              <a:defRPr/>
            </a:pPr>
            <a:r>
              <a:rPr lang="en-US" sz="1200" dirty="0">
                <a:solidFill>
                  <a:srgbClr val="FF3300"/>
                </a:solidFill>
                <a:latin typeface="Times New Roman" charset="0"/>
                <a:ea typeface="ＭＳ Ｐゴシック" charset="0"/>
              </a:rPr>
              <a:t>INCIDENT OF THE</a:t>
            </a:r>
          </a:p>
          <a:p>
            <a:pPr algn="ctr" eaLnBrk="0" hangingPunct="0">
              <a:spcBef>
                <a:spcPts val="120"/>
              </a:spcBef>
              <a:defRPr/>
            </a:pPr>
            <a:r>
              <a:rPr lang="en-US" sz="1200" dirty="0">
                <a:solidFill>
                  <a:srgbClr val="FF3300"/>
                </a:solidFill>
                <a:latin typeface="Times New Roman" charset="0"/>
                <a:ea typeface="ＭＳ Ｐゴシック" charset="0"/>
              </a:rPr>
              <a:t>SAME TYPE</a:t>
            </a:r>
          </a:p>
          <a:p>
            <a:pPr algn="ctr" eaLnBrk="0" hangingPunct="0">
              <a:spcBef>
                <a:spcPts val="120"/>
              </a:spcBef>
              <a:defRPr/>
            </a:pPr>
            <a:r>
              <a:rPr lang="en-US" sz="1200" dirty="0">
                <a:solidFill>
                  <a:srgbClr val="FF3300"/>
                </a:solidFill>
                <a:latin typeface="Times New Roman" charset="0"/>
                <a:ea typeface="ＭＳ Ｐゴシック" charset="0"/>
              </a:rPr>
              <a:t>WITHIN  1-2</a:t>
            </a:r>
          </a:p>
          <a:p>
            <a:pPr algn="ctr" eaLnBrk="0" hangingPunct="0">
              <a:spcBef>
                <a:spcPts val="120"/>
              </a:spcBef>
              <a:defRPr/>
            </a:pPr>
            <a:r>
              <a:rPr lang="en-US" sz="1200" dirty="0">
                <a:solidFill>
                  <a:srgbClr val="FF3300"/>
                </a:solidFill>
                <a:latin typeface="Times New Roman" charset="0"/>
                <a:ea typeface="ＭＳ Ｐゴシック" charset="0"/>
              </a:rPr>
              <a:t>WEEKS</a:t>
            </a:r>
          </a:p>
        </p:txBody>
      </p:sp>
      <p:sp>
        <p:nvSpPr>
          <p:cNvPr id="333859" name="AutoShape 35"/>
          <p:cNvSpPr>
            <a:spLocks noChangeArrowheads="1"/>
          </p:cNvSpPr>
          <p:nvPr/>
        </p:nvSpPr>
        <p:spPr bwMode="auto">
          <a:xfrm>
            <a:off x="2300110" y="4921152"/>
            <a:ext cx="2043290" cy="1745741"/>
          </a:xfrm>
          <a:prstGeom prst="flowChartDecision">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33860" name="Line 36"/>
          <p:cNvSpPr>
            <a:spLocks noChangeShapeType="1"/>
          </p:cNvSpPr>
          <p:nvPr/>
        </p:nvSpPr>
        <p:spPr bwMode="auto">
          <a:xfrm flipH="1" flipV="1">
            <a:off x="5665434" y="3570108"/>
            <a:ext cx="882122" cy="541164"/>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latin typeface="Arial" charset="0"/>
              <a:ea typeface="ＭＳ Ｐゴシック" charset="0"/>
            </a:endParaRPr>
          </a:p>
        </p:txBody>
      </p:sp>
      <p:sp>
        <p:nvSpPr>
          <p:cNvPr id="333861" name="Text Box 37"/>
          <p:cNvSpPr txBox="1">
            <a:spLocks noChangeArrowheads="1"/>
          </p:cNvSpPr>
          <p:nvPr/>
        </p:nvSpPr>
        <p:spPr bwMode="auto">
          <a:xfrm>
            <a:off x="6067778" y="242887"/>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r>
              <a:rPr lang="en-US" sz="1800" b="1" dirty="0">
                <a:solidFill>
                  <a:schemeClr val="tx1"/>
                </a:solidFill>
                <a:latin typeface="Arial" charset="0"/>
                <a:ea typeface="ＭＳ Ｐゴシック" charset="0"/>
              </a:rPr>
              <a:t>Elementary School</a:t>
            </a:r>
          </a:p>
        </p:txBody>
      </p:sp>
    </p:spTree>
  </p:cSld>
  <p:clrMapOvr>
    <a:masterClrMapping/>
  </p:clrMapOvr>
  <p:transition xmlns:p14="http://schemas.microsoft.com/office/powerpoint/2010/main" advTm="17000"/>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9E290857-114C-4BFA-AA16-331F11DD01B2}" type="slidenum">
              <a:rPr lang="en-US"/>
              <a:pPr/>
              <a:t>24</a:t>
            </a:fld>
            <a:endParaRPr lang="en-US"/>
          </a:p>
        </p:txBody>
      </p:sp>
      <p:sp>
        <p:nvSpPr>
          <p:cNvPr id="60418" name="Rectangle 2"/>
          <p:cNvSpPr>
            <a:spLocks noChangeArrowheads="1"/>
          </p:cNvSpPr>
          <p:nvPr/>
        </p:nvSpPr>
        <p:spPr bwMode="auto">
          <a:xfrm>
            <a:off x="838200" y="2438400"/>
            <a:ext cx="1300516" cy="1204913"/>
          </a:xfrm>
          <a:prstGeom prst="rect">
            <a:avLst/>
          </a:prstGeom>
          <a:solidFill>
            <a:srgbClr val="FFFFFF"/>
          </a:solidFill>
          <a:ln w="38100">
            <a:solidFill>
              <a:srgbClr val="000000"/>
            </a:solidFill>
            <a:miter lim="800000"/>
            <a:headEnd/>
            <a:tailEnd/>
          </a:ln>
        </p:spPr>
        <p:txBody>
          <a:bodyPr/>
          <a:lstStyle/>
          <a:p>
            <a:pPr algn="l" eaLnBrk="0" hangingPunct="0"/>
            <a:r>
              <a:rPr lang="en-US" sz="1200" b="1" dirty="0">
                <a:solidFill>
                  <a:schemeClr val="tx1"/>
                </a:solidFill>
                <a:latin typeface="Comic Sans MS" pitchFamily="66" charset="0"/>
                <a:cs typeface="Times New Roman" pitchFamily="18" charset="0"/>
              </a:rPr>
              <a:t>2</a:t>
            </a:r>
            <a:r>
              <a:rPr lang="en-US" sz="1200" b="1" baseline="30000" dirty="0">
                <a:solidFill>
                  <a:schemeClr val="tx1"/>
                </a:solidFill>
                <a:latin typeface="Comic Sans MS" pitchFamily="66" charset="0"/>
                <a:cs typeface="Times New Roman" pitchFamily="18" charset="0"/>
              </a:rPr>
              <a:t>nd</a:t>
            </a:r>
            <a:r>
              <a:rPr lang="en-US" sz="1200" b="1" dirty="0">
                <a:solidFill>
                  <a:schemeClr val="tx1"/>
                </a:solidFill>
                <a:latin typeface="Comic Sans MS" pitchFamily="66" charset="0"/>
                <a:cs typeface="Times New Roman" pitchFamily="18" charset="0"/>
              </a:rPr>
              <a:t> Offense</a:t>
            </a:r>
            <a:endParaRPr lang="en-US" sz="1200" dirty="0">
              <a:solidFill>
                <a:schemeClr val="tx1"/>
              </a:solidFill>
              <a:latin typeface="Comic Sans MS" pitchFamily="66" charset="0"/>
              <a:cs typeface="Times New Roman" pitchFamily="18" charset="0"/>
            </a:endParaRPr>
          </a:p>
          <a:p>
            <a:pPr algn="l" eaLnBrk="0" hangingPunct="0"/>
            <a:r>
              <a:rPr lang="en-US" sz="1100" b="1" dirty="0">
                <a:solidFill>
                  <a:schemeClr val="tx1"/>
                </a:solidFill>
                <a:latin typeface="Comic Sans MS" pitchFamily="66" charset="0"/>
                <a:cs typeface="Times New Roman" pitchFamily="18" charset="0"/>
              </a:rPr>
              <a:t>(Same behavior)</a:t>
            </a:r>
            <a:endParaRPr lang="en-US" sz="1100" dirty="0">
              <a:solidFill>
                <a:schemeClr val="tx1"/>
              </a:solidFill>
              <a:latin typeface="Comic Sans MS" pitchFamily="66" charset="0"/>
              <a:cs typeface="Times New Roman" pitchFamily="18" charset="0"/>
            </a:endParaRPr>
          </a:p>
          <a:p>
            <a:pPr algn="l" eaLnBrk="0" hangingPunct="0"/>
            <a:r>
              <a:rPr lang="en-US" sz="1100" dirty="0">
                <a:solidFill>
                  <a:schemeClr val="tx1"/>
                </a:solidFill>
                <a:latin typeface="Comic Sans MS" pitchFamily="66" charset="0"/>
                <a:cs typeface="Times New Roman" pitchFamily="18" charset="0"/>
              </a:rPr>
              <a:t>Complete </a:t>
            </a:r>
          </a:p>
          <a:p>
            <a:pPr algn="l" eaLnBrk="0" hangingPunct="0"/>
            <a:r>
              <a:rPr lang="en-US" sz="1000" dirty="0">
                <a:solidFill>
                  <a:schemeClr val="tx1"/>
                </a:solidFill>
                <a:latin typeface="Comic Sans MS" pitchFamily="66" charset="0"/>
                <a:cs typeface="Times New Roman" pitchFamily="18" charset="0"/>
              </a:rPr>
              <a:t>Tracking form</a:t>
            </a:r>
          </a:p>
          <a:p>
            <a:pPr algn="l" eaLnBrk="0" hangingPunct="0"/>
            <a:r>
              <a:rPr lang="en-US" sz="1000" dirty="0">
                <a:solidFill>
                  <a:schemeClr val="tx1"/>
                </a:solidFill>
                <a:latin typeface="Comic Sans MS" pitchFamily="66" charset="0"/>
                <a:cs typeface="Times New Roman" pitchFamily="18" charset="0"/>
              </a:rPr>
              <a:t> </a:t>
            </a:r>
            <a:endParaRPr lang="en-US" sz="1000" dirty="0">
              <a:solidFill>
                <a:schemeClr val="tx1"/>
              </a:solidFill>
              <a:latin typeface="Tahoma" pitchFamily="34" charset="0"/>
              <a:cs typeface="Tahoma" pitchFamily="34" charset="0"/>
            </a:endParaRPr>
          </a:p>
          <a:p>
            <a:pPr algn="l" eaLnBrk="0" hangingPunct="0"/>
            <a:r>
              <a:rPr lang="en-US" sz="1000" dirty="0">
                <a:solidFill>
                  <a:schemeClr val="tx1"/>
                </a:solidFill>
                <a:latin typeface="Comic Sans MS" pitchFamily="66" charset="0"/>
                <a:cs typeface="Times New Roman" pitchFamily="18" charset="0"/>
              </a:rPr>
              <a:t>Intervention </a:t>
            </a:r>
          </a:p>
          <a:p>
            <a:pPr algn="l" eaLnBrk="0" hangingPunct="0"/>
            <a:endParaRPr lang="en-US" sz="2400" dirty="0">
              <a:solidFill>
                <a:schemeClr val="tx1"/>
              </a:solidFill>
              <a:latin typeface="Times New Roman" pitchFamily="18" charset="0"/>
            </a:endParaRPr>
          </a:p>
        </p:txBody>
      </p:sp>
      <p:sp>
        <p:nvSpPr>
          <p:cNvPr id="60419" name="Rectangle 3"/>
          <p:cNvSpPr>
            <a:spLocks noChangeArrowheads="1"/>
          </p:cNvSpPr>
          <p:nvPr/>
        </p:nvSpPr>
        <p:spPr bwMode="auto">
          <a:xfrm>
            <a:off x="2819400" y="1143000"/>
            <a:ext cx="942975" cy="914400"/>
          </a:xfrm>
          <a:prstGeom prst="rect">
            <a:avLst/>
          </a:prstGeom>
          <a:solidFill>
            <a:srgbClr val="FFFFFF"/>
          </a:solidFill>
          <a:ln w="38100">
            <a:solidFill>
              <a:srgbClr val="000000"/>
            </a:solidFill>
            <a:miter lim="800000"/>
            <a:headEnd/>
            <a:tailEnd/>
          </a:ln>
        </p:spPr>
        <p:txBody>
          <a:bodyPr/>
          <a:lstStyle/>
          <a:p>
            <a:pPr algn="l" eaLnBrk="0" hangingPunct="0"/>
            <a:r>
              <a:rPr lang="en-US" sz="1100" dirty="0">
                <a:solidFill>
                  <a:schemeClr val="tx1"/>
                </a:solidFill>
                <a:latin typeface="Comic Sans MS" pitchFamily="66" charset="0"/>
                <a:cs typeface="Times New Roman" pitchFamily="18" charset="0"/>
              </a:rPr>
              <a:t>Behavior </a:t>
            </a:r>
          </a:p>
          <a:p>
            <a:pPr algn="l" eaLnBrk="0" hangingPunct="0"/>
            <a:r>
              <a:rPr lang="en-US" sz="1100" dirty="0">
                <a:solidFill>
                  <a:schemeClr val="tx1"/>
                </a:solidFill>
                <a:latin typeface="Comic Sans MS" pitchFamily="66" charset="0"/>
                <a:cs typeface="Times New Roman" pitchFamily="18" charset="0"/>
              </a:rPr>
              <a:t>ceases.</a:t>
            </a:r>
          </a:p>
          <a:p>
            <a:pPr algn="l" eaLnBrk="0" hangingPunct="0"/>
            <a:r>
              <a:rPr lang="en-US" sz="1100" dirty="0">
                <a:solidFill>
                  <a:schemeClr val="tx1"/>
                </a:solidFill>
                <a:latin typeface="Comic Sans MS" pitchFamily="66" charset="0"/>
                <a:cs typeface="Times New Roman" pitchFamily="18" charset="0"/>
              </a:rPr>
              <a:t> </a:t>
            </a:r>
          </a:p>
          <a:p>
            <a:pPr algn="l" eaLnBrk="0" hangingPunct="0"/>
            <a:r>
              <a:rPr lang="en-US" sz="1100" dirty="0">
                <a:solidFill>
                  <a:schemeClr val="tx1"/>
                </a:solidFill>
                <a:latin typeface="Comic Sans MS" pitchFamily="66" charset="0"/>
                <a:cs typeface="Times New Roman" pitchFamily="18" charset="0"/>
              </a:rPr>
              <a:t>No further</a:t>
            </a:r>
          </a:p>
          <a:p>
            <a:pPr algn="l" eaLnBrk="0" hangingPunct="0"/>
            <a:r>
              <a:rPr lang="en-US" sz="1100" dirty="0">
                <a:solidFill>
                  <a:schemeClr val="tx1"/>
                </a:solidFill>
                <a:latin typeface="Comic Sans MS" pitchFamily="66" charset="0"/>
                <a:cs typeface="Times New Roman" pitchFamily="18" charset="0"/>
              </a:rPr>
              <a:t>action </a:t>
            </a:r>
          </a:p>
          <a:p>
            <a:pPr algn="l" eaLnBrk="0" hangingPunct="0"/>
            <a:r>
              <a:rPr lang="en-US" sz="1000" dirty="0">
                <a:solidFill>
                  <a:schemeClr val="tx1"/>
                </a:solidFill>
                <a:latin typeface="Comic Sans MS" pitchFamily="66" charset="0"/>
                <a:cs typeface="Times New Roman" pitchFamily="18" charset="0"/>
              </a:rPr>
              <a:t> </a:t>
            </a:r>
            <a:endParaRPr lang="en-US" sz="1200" dirty="0">
              <a:solidFill>
                <a:schemeClr val="tx1"/>
              </a:solidFill>
              <a:latin typeface="Comic Sans MS" pitchFamily="66" charset="0"/>
              <a:cs typeface="Times New Roman" pitchFamily="18" charset="0"/>
            </a:endParaRPr>
          </a:p>
          <a:p>
            <a:pPr algn="l" eaLnBrk="0" hangingPunct="0"/>
            <a:endParaRPr lang="en-US" sz="2400" dirty="0">
              <a:solidFill>
                <a:schemeClr val="tx1"/>
              </a:solidFill>
              <a:latin typeface="Times New Roman" pitchFamily="18" charset="0"/>
            </a:endParaRPr>
          </a:p>
        </p:txBody>
      </p:sp>
      <p:sp>
        <p:nvSpPr>
          <p:cNvPr id="60420" name="Rectangle 4"/>
          <p:cNvSpPr>
            <a:spLocks noChangeArrowheads="1"/>
          </p:cNvSpPr>
          <p:nvPr/>
        </p:nvSpPr>
        <p:spPr bwMode="auto">
          <a:xfrm>
            <a:off x="6096000" y="1447800"/>
            <a:ext cx="1338263" cy="1295400"/>
          </a:xfrm>
          <a:prstGeom prst="rect">
            <a:avLst/>
          </a:prstGeom>
          <a:solidFill>
            <a:srgbClr val="FFFFFF"/>
          </a:solidFill>
          <a:ln w="38100">
            <a:solidFill>
              <a:srgbClr val="000000"/>
            </a:solidFill>
            <a:miter lim="800000"/>
            <a:headEnd/>
            <a:tailEnd/>
          </a:ln>
        </p:spPr>
        <p:txBody>
          <a:bodyPr/>
          <a:lstStyle/>
          <a:p>
            <a:pPr algn="l" eaLnBrk="0" hangingPunct="0"/>
            <a:r>
              <a:rPr lang="en-US" sz="1000" dirty="0">
                <a:solidFill>
                  <a:schemeClr val="tx1"/>
                </a:solidFill>
                <a:latin typeface="Comic Sans MS" pitchFamily="66" charset="0"/>
                <a:cs typeface="Times New Roman" pitchFamily="18" charset="0"/>
              </a:rPr>
              <a:t>Write Referral</a:t>
            </a:r>
          </a:p>
          <a:p>
            <a:pPr algn="l" eaLnBrk="0" hangingPunct="0"/>
            <a:r>
              <a:rPr lang="en-US" sz="1000" dirty="0">
                <a:solidFill>
                  <a:schemeClr val="tx1"/>
                </a:solidFill>
                <a:latin typeface="Comic Sans MS" pitchFamily="66" charset="0"/>
                <a:cs typeface="Times New Roman" pitchFamily="18" charset="0"/>
              </a:rPr>
              <a:t>(Attach minor </a:t>
            </a:r>
          </a:p>
          <a:p>
            <a:pPr algn="l" eaLnBrk="0" hangingPunct="0"/>
            <a:r>
              <a:rPr lang="en-US" sz="1000" dirty="0">
                <a:solidFill>
                  <a:schemeClr val="tx1"/>
                </a:solidFill>
                <a:latin typeface="Comic Sans MS" pitchFamily="66" charset="0"/>
                <a:cs typeface="Times New Roman" pitchFamily="18" charset="0"/>
              </a:rPr>
              <a:t>incident forms if applicable.)</a:t>
            </a:r>
          </a:p>
          <a:p>
            <a:pPr algn="l" eaLnBrk="0" hangingPunct="0"/>
            <a:r>
              <a:rPr lang="en-US" sz="1000" dirty="0">
                <a:solidFill>
                  <a:schemeClr val="tx1"/>
                </a:solidFill>
                <a:latin typeface="Comic Sans MS" pitchFamily="66" charset="0"/>
                <a:cs typeface="Times New Roman" pitchFamily="18" charset="0"/>
              </a:rPr>
              <a:t> </a:t>
            </a:r>
          </a:p>
          <a:p>
            <a:pPr algn="l" eaLnBrk="0" hangingPunct="0"/>
            <a:r>
              <a:rPr lang="en-US" sz="1000" dirty="0">
                <a:solidFill>
                  <a:schemeClr val="tx1"/>
                </a:solidFill>
                <a:latin typeface="Comic Sans MS" pitchFamily="66" charset="0"/>
                <a:cs typeface="Times New Roman" pitchFamily="18" charset="0"/>
              </a:rPr>
              <a:t>Send the student with the referral</a:t>
            </a:r>
          </a:p>
          <a:p>
            <a:pPr algn="l" eaLnBrk="0" hangingPunct="0"/>
            <a:r>
              <a:rPr lang="en-US" sz="1000" dirty="0">
                <a:solidFill>
                  <a:schemeClr val="tx1"/>
                </a:solidFill>
                <a:latin typeface="Comic Sans MS" pitchFamily="66" charset="0"/>
                <a:cs typeface="Times New Roman" pitchFamily="18" charset="0"/>
              </a:rPr>
              <a:t>to Room 1.</a:t>
            </a:r>
          </a:p>
          <a:p>
            <a:pPr algn="l" eaLnBrk="0" hangingPunct="0"/>
            <a:r>
              <a:rPr lang="en-US" sz="1000" dirty="0">
                <a:solidFill>
                  <a:schemeClr val="tx1"/>
                </a:solidFill>
                <a:latin typeface="Comic Sans MS" pitchFamily="66" charset="0"/>
                <a:cs typeface="Times New Roman" pitchFamily="18" charset="0"/>
              </a:rPr>
              <a:t> </a:t>
            </a:r>
            <a:endParaRPr lang="en-US" sz="1200" dirty="0">
              <a:solidFill>
                <a:schemeClr val="tx1"/>
              </a:solidFill>
              <a:latin typeface="Comic Sans MS" pitchFamily="66" charset="0"/>
              <a:cs typeface="Times New Roman" pitchFamily="18" charset="0"/>
            </a:endParaRPr>
          </a:p>
          <a:p>
            <a:pPr algn="l" eaLnBrk="0" hangingPunct="0"/>
            <a:endParaRPr lang="en-US" sz="2400" dirty="0">
              <a:solidFill>
                <a:schemeClr val="tx1"/>
              </a:solidFill>
              <a:latin typeface="Times New Roman" pitchFamily="18" charset="0"/>
            </a:endParaRPr>
          </a:p>
        </p:txBody>
      </p:sp>
      <p:sp>
        <p:nvSpPr>
          <p:cNvPr id="60421" name="Rectangle 5"/>
          <p:cNvSpPr>
            <a:spLocks noChangeArrowheads="1"/>
          </p:cNvSpPr>
          <p:nvPr/>
        </p:nvSpPr>
        <p:spPr bwMode="auto">
          <a:xfrm>
            <a:off x="838200" y="5638800"/>
            <a:ext cx="1343025" cy="1066800"/>
          </a:xfrm>
          <a:prstGeom prst="rect">
            <a:avLst/>
          </a:prstGeom>
          <a:solidFill>
            <a:srgbClr val="FFFFFF"/>
          </a:solidFill>
          <a:ln w="38100">
            <a:solidFill>
              <a:srgbClr val="000000"/>
            </a:solidFill>
            <a:miter lim="800000"/>
            <a:headEnd/>
            <a:tailEnd/>
          </a:ln>
        </p:spPr>
        <p:txBody>
          <a:bodyPr/>
          <a:lstStyle/>
          <a:p>
            <a:pPr algn="l" eaLnBrk="0" hangingPunct="0"/>
            <a:r>
              <a:rPr lang="en-US" sz="1200" b="1" dirty="0">
                <a:solidFill>
                  <a:schemeClr val="tx1"/>
                </a:solidFill>
                <a:latin typeface="Comic Sans MS" pitchFamily="66" charset="0"/>
                <a:cs typeface="Times New Roman" pitchFamily="18" charset="0"/>
              </a:rPr>
              <a:t>4</a:t>
            </a:r>
            <a:r>
              <a:rPr lang="en-US" sz="1200" b="1" baseline="30000" dirty="0">
                <a:solidFill>
                  <a:schemeClr val="tx1"/>
                </a:solidFill>
                <a:latin typeface="Comic Sans MS" pitchFamily="66" charset="0"/>
                <a:cs typeface="Times New Roman" pitchFamily="18" charset="0"/>
              </a:rPr>
              <a:t>th </a:t>
            </a:r>
            <a:r>
              <a:rPr lang="en-US" sz="1200" b="1" dirty="0">
                <a:solidFill>
                  <a:schemeClr val="tx1"/>
                </a:solidFill>
                <a:latin typeface="Comic Sans MS" pitchFamily="66" charset="0"/>
                <a:cs typeface="Times New Roman" pitchFamily="18" charset="0"/>
              </a:rPr>
              <a:t>Offense</a:t>
            </a:r>
            <a:endParaRPr lang="en-US" sz="1200" dirty="0">
              <a:solidFill>
                <a:schemeClr val="tx1"/>
              </a:solidFill>
              <a:latin typeface="Comic Sans MS" pitchFamily="66" charset="0"/>
              <a:cs typeface="Times New Roman" pitchFamily="18" charset="0"/>
            </a:endParaRPr>
          </a:p>
          <a:p>
            <a:pPr algn="l" eaLnBrk="0" hangingPunct="0"/>
            <a:r>
              <a:rPr lang="en-US" sz="1000" b="1" dirty="0">
                <a:solidFill>
                  <a:schemeClr val="tx1"/>
                </a:solidFill>
                <a:latin typeface="Comic Sans MS" pitchFamily="66" charset="0"/>
                <a:cs typeface="Times New Roman" pitchFamily="18" charset="0"/>
              </a:rPr>
              <a:t>(Same behavior)</a:t>
            </a:r>
          </a:p>
          <a:p>
            <a:pPr algn="l" eaLnBrk="0" hangingPunct="0"/>
            <a:r>
              <a:rPr lang="en-US" sz="1000" b="1" dirty="0">
                <a:solidFill>
                  <a:schemeClr val="tx1"/>
                </a:solidFill>
                <a:latin typeface="Comic Sans MS" pitchFamily="66" charset="0"/>
                <a:cs typeface="Times New Roman" pitchFamily="18" charset="0"/>
              </a:rPr>
              <a:t> </a:t>
            </a:r>
            <a:endParaRPr lang="en-US" sz="1000" dirty="0">
              <a:solidFill>
                <a:schemeClr val="tx1"/>
              </a:solidFill>
              <a:latin typeface="Comic Sans MS" pitchFamily="66" charset="0"/>
              <a:cs typeface="Times New Roman" pitchFamily="18" charset="0"/>
            </a:endParaRPr>
          </a:p>
          <a:p>
            <a:pPr algn="l" eaLnBrk="0" hangingPunct="0"/>
            <a:r>
              <a:rPr lang="en-US" sz="1000" b="1" dirty="0">
                <a:solidFill>
                  <a:schemeClr val="tx1"/>
                </a:solidFill>
                <a:latin typeface="Comic Sans MS" pitchFamily="66" charset="0"/>
                <a:cs typeface="Times New Roman" pitchFamily="18" charset="0"/>
              </a:rPr>
              <a:t>Follow</a:t>
            </a:r>
            <a:endParaRPr lang="en-US" sz="1000" dirty="0">
              <a:solidFill>
                <a:schemeClr val="tx1"/>
              </a:solidFill>
              <a:latin typeface="Comic Sans MS" pitchFamily="66" charset="0"/>
              <a:cs typeface="Times New Roman" pitchFamily="18" charset="0"/>
            </a:endParaRPr>
          </a:p>
          <a:p>
            <a:pPr algn="l" eaLnBrk="0" hangingPunct="0"/>
            <a:r>
              <a:rPr lang="en-US" sz="1000" b="1" dirty="0">
                <a:solidFill>
                  <a:schemeClr val="tx1"/>
                </a:solidFill>
                <a:latin typeface="Comic Sans MS" pitchFamily="66" charset="0"/>
                <a:cs typeface="Times New Roman" pitchFamily="18" charset="0"/>
              </a:rPr>
              <a:t>Referral</a:t>
            </a:r>
            <a:endParaRPr lang="en-US" sz="1000" dirty="0">
              <a:solidFill>
                <a:schemeClr val="tx1"/>
              </a:solidFill>
              <a:latin typeface="Comic Sans MS" pitchFamily="66" charset="0"/>
              <a:cs typeface="Times New Roman" pitchFamily="18" charset="0"/>
            </a:endParaRPr>
          </a:p>
          <a:p>
            <a:pPr algn="l" eaLnBrk="0" hangingPunct="0"/>
            <a:r>
              <a:rPr lang="en-US" sz="1000" b="1" dirty="0">
                <a:solidFill>
                  <a:schemeClr val="tx1"/>
                </a:solidFill>
                <a:latin typeface="Comic Sans MS" pitchFamily="66" charset="0"/>
                <a:cs typeface="Times New Roman" pitchFamily="18" charset="0"/>
              </a:rPr>
              <a:t>Procedure</a:t>
            </a:r>
            <a:endParaRPr lang="en-US" sz="1000" dirty="0">
              <a:solidFill>
                <a:schemeClr val="tx1"/>
              </a:solidFill>
              <a:latin typeface="Comic Sans MS" pitchFamily="66" charset="0"/>
              <a:cs typeface="Times New Roman" pitchFamily="18" charset="0"/>
            </a:endParaRPr>
          </a:p>
          <a:p>
            <a:pPr algn="l" eaLnBrk="0" hangingPunct="0"/>
            <a:endParaRPr lang="en-US" sz="1000" dirty="0">
              <a:solidFill>
                <a:schemeClr val="tx1"/>
              </a:solidFill>
              <a:latin typeface="Times New Roman" pitchFamily="18" charset="0"/>
            </a:endParaRPr>
          </a:p>
        </p:txBody>
      </p:sp>
      <p:sp>
        <p:nvSpPr>
          <p:cNvPr id="60422" name="Rectangle 6"/>
          <p:cNvSpPr>
            <a:spLocks noChangeArrowheads="1"/>
          </p:cNvSpPr>
          <p:nvPr/>
        </p:nvSpPr>
        <p:spPr bwMode="auto">
          <a:xfrm>
            <a:off x="2846387" y="2444044"/>
            <a:ext cx="915988" cy="1219200"/>
          </a:xfrm>
          <a:prstGeom prst="rect">
            <a:avLst/>
          </a:prstGeom>
          <a:solidFill>
            <a:srgbClr val="FFFFFF"/>
          </a:solidFill>
          <a:ln w="38100">
            <a:solidFill>
              <a:srgbClr val="000000"/>
            </a:solidFill>
            <a:miter lim="800000"/>
            <a:headEnd/>
            <a:tailEnd/>
          </a:ln>
        </p:spPr>
        <p:txBody>
          <a:bodyPr/>
          <a:lstStyle/>
          <a:p>
            <a:pPr algn="l" eaLnBrk="0" hangingPunct="0"/>
            <a:r>
              <a:rPr lang="en-US" sz="1200" dirty="0">
                <a:solidFill>
                  <a:schemeClr val="tx1"/>
                </a:solidFill>
                <a:latin typeface="Comic Sans MS" pitchFamily="66" charset="0"/>
                <a:cs typeface="Times New Roman" pitchFamily="18" charset="0"/>
              </a:rPr>
              <a:t>Behavior</a:t>
            </a:r>
          </a:p>
          <a:p>
            <a:pPr algn="l" eaLnBrk="0" hangingPunct="0"/>
            <a:r>
              <a:rPr lang="en-US" sz="1200" dirty="0">
                <a:solidFill>
                  <a:schemeClr val="tx1"/>
                </a:solidFill>
                <a:latin typeface="Comic Sans MS" pitchFamily="66" charset="0"/>
                <a:cs typeface="Times New Roman" pitchFamily="18" charset="0"/>
              </a:rPr>
              <a:t>ceases.</a:t>
            </a:r>
          </a:p>
          <a:p>
            <a:pPr algn="l" eaLnBrk="0" hangingPunct="0"/>
            <a:r>
              <a:rPr lang="en-US" sz="1200" dirty="0">
                <a:solidFill>
                  <a:schemeClr val="tx1"/>
                </a:solidFill>
                <a:latin typeface="Comic Sans MS" pitchFamily="66" charset="0"/>
                <a:cs typeface="Times New Roman" pitchFamily="18" charset="0"/>
              </a:rPr>
              <a:t> </a:t>
            </a:r>
          </a:p>
          <a:p>
            <a:pPr algn="l" eaLnBrk="0" hangingPunct="0"/>
            <a:r>
              <a:rPr lang="en-US" sz="1200" dirty="0">
                <a:solidFill>
                  <a:schemeClr val="tx1"/>
                </a:solidFill>
                <a:latin typeface="Comic Sans MS" pitchFamily="66" charset="0"/>
                <a:cs typeface="Times New Roman" pitchFamily="18" charset="0"/>
              </a:rPr>
              <a:t>No further</a:t>
            </a:r>
          </a:p>
          <a:p>
            <a:pPr algn="l" eaLnBrk="0" hangingPunct="0"/>
            <a:r>
              <a:rPr lang="en-US" sz="1200" dirty="0">
                <a:solidFill>
                  <a:schemeClr val="tx1"/>
                </a:solidFill>
                <a:latin typeface="Comic Sans MS" pitchFamily="66" charset="0"/>
                <a:cs typeface="Times New Roman" pitchFamily="18" charset="0"/>
              </a:rPr>
              <a:t>action</a:t>
            </a:r>
            <a:endParaRPr lang="en-US" sz="1200" dirty="0">
              <a:solidFill>
                <a:schemeClr val="tx1"/>
              </a:solidFill>
              <a:latin typeface="Times New Roman" pitchFamily="18" charset="0"/>
            </a:endParaRPr>
          </a:p>
        </p:txBody>
      </p:sp>
      <p:sp>
        <p:nvSpPr>
          <p:cNvPr id="60423" name="Rectangle 7"/>
          <p:cNvSpPr>
            <a:spLocks noChangeArrowheads="1"/>
          </p:cNvSpPr>
          <p:nvPr/>
        </p:nvSpPr>
        <p:spPr bwMode="auto">
          <a:xfrm>
            <a:off x="6096000" y="4419600"/>
            <a:ext cx="1339850" cy="2286000"/>
          </a:xfrm>
          <a:prstGeom prst="rect">
            <a:avLst/>
          </a:prstGeom>
          <a:solidFill>
            <a:srgbClr val="FFFFFF"/>
          </a:solidFill>
          <a:ln w="38100">
            <a:solidFill>
              <a:srgbClr val="000000"/>
            </a:solidFill>
            <a:miter lim="800000"/>
            <a:headEnd/>
            <a:tailEnd/>
          </a:ln>
        </p:spPr>
        <p:txBody>
          <a:bodyPr/>
          <a:lstStyle/>
          <a:p>
            <a:pPr algn="l" eaLnBrk="0" hangingPunct="0"/>
            <a:r>
              <a:rPr lang="en-US" sz="1000" dirty="0">
                <a:solidFill>
                  <a:schemeClr val="tx1"/>
                </a:solidFill>
                <a:latin typeface="Comic Sans MS" pitchFamily="66" charset="0"/>
                <a:cs typeface="Times New Roman" pitchFamily="18" charset="0"/>
              </a:rPr>
              <a:t>a)  Copy of</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referral and/or</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letter sent to the </a:t>
            </a:r>
            <a:r>
              <a:rPr lang="en-US" sz="1000" dirty="0" smtClean="0">
                <a:solidFill>
                  <a:schemeClr val="tx1"/>
                </a:solidFill>
                <a:latin typeface="Comic Sans MS" pitchFamily="66" charset="0"/>
                <a:cs typeface="Times New Roman" pitchFamily="18" charset="0"/>
              </a:rPr>
              <a:t>parent.</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 </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b)  School </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retains </a:t>
            </a:r>
            <a:r>
              <a:rPr lang="en-US" sz="1000" dirty="0" smtClean="0">
                <a:solidFill>
                  <a:schemeClr val="tx1"/>
                </a:solidFill>
                <a:latin typeface="Comic Sans MS" pitchFamily="66" charset="0"/>
                <a:cs typeface="Times New Roman" pitchFamily="18" charset="0"/>
              </a:rPr>
              <a:t>copies.</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 </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c)  Copy of</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referral to (how given to teacher?)</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teacher for files</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(when?…time frame?</a:t>
            </a:r>
            <a:r>
              <a:rPr lang="en-US" sz="1000" dirty="0" smtClean="0">
                <a:solidFill>
                  <a:schemeClr val="tx1"/>
                </a:solidFill>
                <a:latin typeface="Comic Sans MS" pitchFamily="66" charset="0"/>
                <a:cs typeface="Times New Roman" pitchFamily="18" charset="0"/>
              </a:rPr>
              <a:t>).</a:t>
            </a:r>
            <a:endParaRPr lang="en-US" sz="2400" dirty="0">
              <a:solidFill>
                <a:schemeClr val="tx1"/>
              </a:solidFill>
              <a:latin typeface="Times New Roman" pitchFamily="18" charset="0"/>
            </a:endParaRPr>
          </a:p>
        </p:txBody>
      </p:sp>
      <p:sp>
        <p:nvSpPr>
          <p:cNvPr id="60424" name="Rectangle 8"/>
          <p:cNvSpPr>
            <a:spLocks noChangeArrowheads="1"/>
          </p:cNvSpPr>
          <p:nvPr/>
        </p:nvSpPr>
        <p:spPr bwMode="auto">
          <a:xfrm>
            <a:off x="6096000" y="3200400"/>
            <a:ext cx="1376363" cy="762000"/>
          </a:xfrm>
          <a:prstGeom prst="rect">
            <a:avLst/>
          </a:prstGeom>
          <a:solidFill>
            <a:srgbClr val="FFFFFF"/>
          </a:solidFill>
          <a:ln w="38100">
            <a:solidFill>
              <a:srgbClr val="000000"/>
            </a:solidFill>
            <a:miter lim="800000"/>
            <a:headEnd/>
            <a:tailEnd/>
          </a:ln>
        </p:spPr>
        <p:txBody>
          <a:bodyPr/>
          <a:lstStyle/>
          <a:p>
            <a:pPr algn="l" eaLnBrk="0" hangingPunct="0"/>
            <a:r>
              <a:rPr lang="en-US" sz="1000" dirty="0">
                <a:solidFill>
                  <a:schemeClr val="tx1"/>
                </a:solidFill>
                <a:latin typeface="Comic Sans MS" pitchFamily="66" charset="0"/>
                <a:cs typeface="Times New Roman" pitchFamily="18" charset="0"/>
              </a:rPr>
              <a:t>Administration</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determines </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course of action</a:t>
            </a:r>
            <a:endParaRPr lang="en-US" sz="1200" dirty="0">
              <a:solidFill>
                <a:schemeClr val="tx1"/>
              </a:solidFill>
              <a:latin typeface="Comic Sans MS" pitchFamily="66" charset="0"/>
              <a:cs typeface="Times New Roman" pitchFamily="18" charset="0"/>
            </a:endParaRPr>
          </a:p>
          <a:p>
            <a:pPr algn="l" eaLnBrk="0" hangingPunct="0"/>
            <a:r>
              <a:rPr lang="en-US" sz="1000" dirty="0">
                <a:solidFill>
                  <a:schemeClr val="tx1"/>
                </a:solidFill>
                <a:latin typeface="Comic Sans MS" pitchFamily="66" charset="0"/>
                <a:cs typeface="Times New Roman" pitchFamily="18" charset="0"/>
              </a:rPr>
              <a:t>or </a:t>
            </a:r>
            <a:r>
              <a:rPr lang="en-US" sz="1000" dirty="0" smtClean="0">
                <a:solidFill>
                  <a:schemeClr val="tx1"/>
                </a:solidFill>
                <a:latin typeface="Comic Sans MS" pitchFamily="66" charset="0"/>
                <a:cs typeface="Times New Roman" pitchFamily="18" charset="0"/>
              </a:rPr>
              <a:t>consequences.</a:t>
            </a:r>
            <a:endParaRPr lang="en-US" sz="1200" dirty="0">
              <a:solidFill>
                <a:schemeClr val="tx1"/>
              </a:solidFill>
              <a:latin typeface="Comic Sans MS" pitchFamily="66" charset="0"/>
              <a:cs typeface="Times New Roman" pitchFamily="18" charset="0"/>
            </a:endParaRPr>
          </a:p>
          <a:p>
            <a:pPr algn="l" eaLnBrk="0" hangingPunct="0"/>
            <a:endParaRPr lang="en-US" sz="2400" dirty="0">
              <a:solidFill>
                <a:schemeClr val="tx1"/>
              </a:solidFill>
              <a:latin typeface="Times New Roman" pitchFamily="18" charset="0"/>
            </a:endParaRPr>
          </a:p>
        </p:txBody>
      </p:sp>
      <p:sp>
        <p:nvSpPr>
          <p:cNvPr id="60425" name="AutoShape 9"/>
          <p:cNvSpPr>
            <a:spLocks noChangeArrowheads="1"/>
          </p:cNvSpPr>
          <p:nvPr/>
        </p:nvSpPr>
        <p:spPr bwMode="auto">
          <a:xfrm>
            <a:off x="6553200" y="536222"/>
            <a:ext cx="511175" cy="835378"/>
          </a:xfrm>
          <a:prstGeom prst="downArrow">
            <a:avLst>
              <a:gd name="adj1" fmla="val 50000"/>
              <a:gd name="adj2" fmla="val 48447"/>
            </a:avLst>
          </a:prstGeom>
          <a:solidFill>
            <a:srgbClr val="FFFFFF"/>
          </a:solidFill>
          <a:ln w="28575">
            <a:solidFill>
              <a:srgbClr val="000000"/>
            </a:solidFill>
            <a:miter lim="800000"/>
            <a:headEnd/>
            <a:tailEnd/>
          </a:ln>
        </p:spPr>
        <p:txBody>
          <a:bodyPr/>
          <a:lstStyle/>
          <a:p>
            <a:endParaRPr lang="en-US"/>
          </a:p>
        </p:txBody>
      </p:sp>
      <p:sp>
        <p:nvSpPr>
          <p:cNvPr id="60426" name="Rectangle 10"/>
          <p:cNvSpPr>
            <a:spLocks noChangeArrowheads="1"/>
          </p:cNvSpPr>
          <p:nvPr/>
        </p:nvSpPr>
        <p:spPr bwMode="auto">
          <a:xfrm>
            <a:off x="2846387" y="3962400"/>
            <a:ext cx="982663" cy="1219200"/>
          </a:xfrm>
          <a:prstGeom prst="rect">
            <a:avLst/>
          </a:prstGeom>
          <a:solidFill>
            <a:srgbClr val="FFFFFF"/>
          </a:solidFill>
          <a:ln w="38100">
            <a:solidFill>
              <a:srgbClr val="000000"/>
            </a:solidFill>
            <a:miter lim="800000"/>
            <a:headEnd/>
            <a:tailEnd/>
          </a:ln>
        </p:spPr>
        <p:txBody>
          <a:bodyPr/>
          <a:lstStyle/>
          <a:p>
            <a:pPr algn="l" eaLnBrk="0" hangingPunct="0"/>
            <a:r>
              <a:rPr lang="en-US" sz="1200">
                <a:solidFill>
                  <a:schemeClr val="tx1"/>
                </a:solidFill>
                <a:latin typeface="Comic Sans MS" pitchFamily="66" charset="0"/>
                <a:cs typeface="Times New Roman" pitchFamily="18" charset="0"/>
              </a:rPr>
              <a:t>Behavior</a:t>
            </a:r>
          </a:p>
          <a:p>
            <a:pPr algn="l" eaLnBrk="0" hangingPunct="0"/>
            <a:r>
              <a:rPr lang="en-US" sz="1200">
                <a:solidFill>
                  <a:schemeClr val="tx1"/>
                </a:solidFill>
                <a:latin typeface="Comic Sans MS" pitchFamily="66" charset="0"/>
                <a:cs typeface="Times New Roman" pitchFamily="18" charset="0"/>
              </a:rPr>
              <a:t>ceases.</a:t>
            </a:r>
          </a:p>
          <a:p>
            <a:pPr algn="l" eaLnBrk="0" hangingPunct="0"/>
            <a:r>
              <a:rPr lang="en-US" sz="1200">
                <a:solidFill>
                  <a:schemeClr val="tx1"/>
                </a:solidFill>
                <a:latin typeface="Comic Sans MS" pitchFamily="66" charset="0"/>
                <a:cs typeface="Times New Roman" pitchFamily="18" charset="0"/>
              </a:rPr>
              <a:t> </a:t>
            </a:r>
          </a:p>
          <a:p>
            <a:pPr algn="l" eaLnBrk="0" hangingPunct="0"/>
            <a:r>
              <a:rPr lang="en-US" sz="1200">
                <a:solidFill>
                  <a:schemeClr val="tx1"/>
                </a:solidFill>
                <a:latin typeface="Comic Sans MS" pitchFamily="66" charset="0"/>
                <a:cs typeface="Times New Roman" pitchFamily="18" charset="0"/>
              </a:rPr>
              <a:t>No further</a:t>
            </a:r>
          </a:p>
          <a:p>
            <a:pPr algn="l" eaLnBrk="0" hangingPunct="0"/>
            <a:r>
              <a:rPr lang="en-US" sz="1200">
                <a:solidFill>
                  <a:schemeClr val="tx1"/>
                </a:solidFill>
                <a:latin typeface="Comic Sans MS" pitchFamily="66" charset="0"/>
                <a:cs typeface="Times New Roman" pitchFamily="18" charset="0"/>
              </a:rPr>
              <a:t>action</a:t>
            </a:r>
            <a:endParaRPr lang="en-US" sz="1200">
              <a:solidFill>
                <a:schemeClr val="tx1"/>
              </a:solidFill>
              <a:latin typeface="Times New Roman" pitchFamily="18" charset="0"/>
            </a:endParaRPr>
          </a:p>
        </p:txBody>
      </p:sp>
      <p:sp>
        <p:nvSpPr>
          <p:cNvPr id="60427" name="Line 11"/>
          <p:cNvSpPr>
            <a:spLocks noChangeShapeType="1"/>
          </p:cNvSpPr>
          <p:nvPr/>
        </p:nvSpPr>
        <p:spPr bwMode="auto">
          <a:xfrm>
            <a:off x="2133601" y="4876800"/>
            <a:ext cx="685800" cy="0"/>
          </a:xfrm>
          <a:prstGeom prst="line">
            <a:avLst/>
          </a:prstGeom>
          <a:noFill/>
          <a:ln w="38100">
            <a:solidFill>
              <a:srgbClr val="000000"/>
            </a:solidFill>
            <a:round/>
            <a:headEnd/>
            <a:tailEnd type="triangle" w="med" len="med"/>
          </a:ln>
        </p:spPr>
        <p:txBody>
          <a:bodyPr/>
          <a:lstStyle/>
          <a:p>
            <a:endParaRPr lang="en-US"/>
          </a:p>
        </p:txBody>
      </p:sp>
      <p:sp>
        <p:nvSpPr>
          <p:cNvPr id="60428" name="Line 12"/>
          <p:cNvSpPr>
            <a:spLocks noChangeShapeType="1"/>
          </p:cNvSpPr>
          <p:nvPr/>
        </p:nvSpPr>
        <p:spPr bwMode="auto">
          <a:xfrm>
            <a:off x="2209800" y="3124200"/>
            <a:ext cx="636587" cy="0"/>
          </a:xfrm>
          <a:prstGeom prst="line">
            <a:avLst/>
          </a:prstGeom>
          <a:noFill/>
          <a:ln w="38100">
            <a:solidFill>
              <a:srgbClr val="000000"/>
            </a:solidFill>
            <a:round/>
            <a:headEnd/>
            <a:tailEnd type="triangle" w="med" len="med"/>
          </a:ln>
        </p:spPr>
        <p:txBody>
          <a:bodyPr/>
          <a:lstStyle/>
          <a:p>
            <a:endParaRPr lang="en-US"/>
          </a:p>
        </p:txBody>
      </p:sp>
      <p:sp>
        <p:nvSpPr>
          <p:cNvPr id="60429" name="Line 13"/>
          <p:cNvSpPr>
            <a:spLocks noChangeShapeType="1"/>
          </p:cNvSpPr>
          <p:nvPr/>
        </p:nvSpPr>
        <p:spPr bwMode="auto">
          <a:xfrm>
            <a:off x="2133600" y="1600200"/>
            <a:ext cx="685800" cy="0"/>
          </a:xfrm>
          <a:prstGeom prst="line">
            <a:avLst/>
          </a:prstGeom>
          <a:noFill/>
          <a:ln w="38100">
            <a:solidFill>
              <a:srgbClr val="000000"/>
            </a:solidFill>
            <a:round/>
            <a:headEnd/>
            <a:tailEnd type="triangle" w="med" len="med"/>
          </a:ln>
        </p:spPr>
        <p:txBody>
          <a:bodyPr/>
          <a:lstStyle/>
          <a:p>
            <a:endParaRPr lang="en-US"/>
          </a:p>
        </p:txBody>
      </p:sp>
      <p:sp>
        <p:nvSpPr>
          <p:cNvPr id="60430" name="Line 14"/>
          <p:cNvSpPr>
            <a:spLocks noChangeShapeType="1"/>
          </p:cNvSpPr>
          <p:nvPr/>
        </p:nvSpPr>
        <p:spPr bwMode="auto">
          <a:xfrm flipV="1">
            <a:off x="2181225" y="6146800"/>
            <a:ext cx="2162175" cy="0"/>
          </a:xfrm>
          <a:prstGeom prst="line">
            <a:avLst/>
          </a:prstGeom>
          <a:noFill/>
          <a:ln w="38100">
            <a:solidFill>
              <a:srgbClr val="000000"/>
            </a:solidFill>
            <a:round/>
            <a:headEnd/>
            <a:tailEnd/>
          </a:ln>
        </p:spPr>
        <p:txBody>
          <a:bodyPr/>
          <a:lstStyle/>
          <a:p>
            <a:endParaRPr lang="en-US"/>
          </a:p>
        </p:txBody>
      </p:sp>
      <p:sp>
        <p:nvSpPr>
          <p:cNvPr id="60431" name="Line 15"/>
          <p:cNvSpPr>
            <a:spLocks noChangeShapeType="1"/>
          </p:cNvSpPr>
          <p:nvPr/>
        </p:nvSpPr>
        <p:spPr bwMode="auto">
          <a:xfrm flipV="1">
            <a:off x="4330700" y="1981200"/>
            <a:ext cx="1588" cy="4152900"/>
          </a:xfrm>
          <a:prstGeom prst="line">
            <a:avLst/>
          </a:prstGeom>
          <a:noFill/>
          <a:ln w="38100">
            <a:solidFill>
              <a:srgbClr val="000000"/>
            </a:solidFill>
            <a:round/>
            <a:headEnd/>
            <a:tailEnd/>
          </a:ln>
        </p:spPr>
        <p:txBody>
          <a:bodyPr/>
          <a:lstStyle/>
          <a:p>
            <a:endParaRPr lang="en-US"/>
          </a:p>
        </p:txBody>
      </p:sp>
      <p:sp>
        <p:nvSpPr>
          <p:cNvPr id="60432" name="Line 16"/>
          <p:cNvSpPr>
            <a:spLocks noChangeShapeType="1"/>
          </p:cNvSpPr>
          <p:nvPr/>
        </p:nvSpPr>
        <p:spPr bwMode="auto">
          <a:xfrm flipV="1">
            <a:off x="4330700" y="1981200"/>
            <a:ext cx="1752600" cy="6350"/>
          </a:xfrm>
          <a:prstGeom prst="line">
            <a:avLst/>
          </a:prstGeom>
          <a:noFill/>
          <a:ln w="38100">
            <a:solidFill>
              <a:srgbClr val="000000"/>
            </a:solidFill>
            <a:round/>
            <a:headEnd/>
            <a:tailEnd type="triangle" w="med" len="med"/>
          </a:ln>
        </p:spPr>
        <p:txBody>
          <a:bodyPr/>
          <a:lstStyle/>
          <a:p>
            <a:endParaRPr lang="en-US"/>
          </a:p>
        </p:txBody>
      </p:sp>
      <p:sp>
        <p:nvSpPr>
          <p:cNvPr id="60433" name="Line 17"/>
          <p:cNvSpPr>
            <a:spLocks noChangeShapeType="1"/>
          </p:cNvSpPr>
          <p:nvPr/>
        </p:nvSpPr>
        <p:spPr bwMode="auto">
          <a:xfrm>
            <a:off x="6705600" y="2743200"/>
            <a:ext cx="0" cy="457200"/>
          </a:xfrm>
          <a:prstGeom prst="line">
            <a:avLst/>
          </a:prstGeom>
          <a:noFill/>
          <a:ln w="38100">
            <a:solidFill>
              <a:srgbClr val="000000"/>
            </a:solidFill>
            <a:round/>
            <a:headEnd/>
            <a:tailEnd type="triangle" w="med" len="med"/>
          </a:ln>
        </p:spPr>
        <p:txBody>
          <a:bodyPr/>
          <a:lstStyle/>
          <a:p>
            <a:endParaRPr lang="en-US"/>
          </a:p>
        </p:txBody>
      </p:sp>
      <p:sp>
        <p:nvSpPr>
          <p:cNvPr id="60434" name="Line 18"/>
          <p:cNvSpPr>
            <a:spLocks noChangeShapeType="1"/>
          </p:cNvSpPr>
          <p:nvPr/>
        </p:nvSpPr>
        <p:spPr bwMode="auto">
          <a:xfrm>
            <a:off x="6705600" y="3962400"/>
            <a:ext cx="0" cy="457200"/>
          </a:xfrm>
          <a:prstGeom prst="line">
            <a:avLst/>
          </a:prstGeom>
          <a:noFill/>
          <a:ln w="38100">
            <a:solidFill>
              <a:srgbClr val="000000"/>
            </a:solidFill>
            <a:round/>
            <a:headEnd/>
            <a:tailEnd type="triangle" w="med" len="med"/>
          </a:ln>
        </p:spPr>
        <p:txBody>
          <a:bodyPr/>
          <a:lstStyle/>
          <a:p>
            <a:endParaRPr lang="en-US"/>
          </a:p>
        </p:txBody>
      </p:sp>
      <p:sp>
        <p:nvSpPr>
          <p:cNvPr id="60435" name="Line 19"/>
          <p:cNvSpPr>
            <a:spLocks noChangeShapeType="1"/>
          </p:cNvSpPr>
          <p:nvPr/>
        </p:nvSpPr>
        <p:spPr bwMode="auto">
          <a:xfrm>
            <a:off x="1530528" y="2057400"/>
            <a:ext cx="0" cy="386644"/>
          </a:xfrm>
          <a:prstGeom prst="line">
            <a:avLst/>
          </a:prstGeom>
          <a:noFill/>
          <a:ln w="38100">
            <a:solidFill>
              <a:srgbClr val="000000"/>
            </a:solidFill>
            <a:round/>
            <a:headEnd/>
            <a:tailEnd type="triangle" w="med" len="med"/>
          </a:ln>
        </p:spPr>
        <p:txBody>
          <a:bodyPr/>
          <a:lstStyle/>
          <a:p>
            <a:endParaRPr lang="en-US"/>
          </a:p>
        </p:txBody>
      </p:sp>
      <p:sp>
        <p:nvSpPr>
          <p:cNvPr id="60436" name="Line 20"/>
          <p:cNvSpPr>
            <a:spLocks noChangeShapeType="1"/>
          </p:cNvSpPr>
          <p:nvPr/>
        </p:nvSpPr>
        <p:spPr bwMode="auto">
          <a:xfrm flipH="1">
            <a:off x="1600200" y="3657600"/>
            <a:ext cx="1588" cy="300038"/>
          </a:xfrm>
          <a:prstGeom prst="line">
            <a:avLst/>
          </a:prstGeom>
          <a:noFill/>
          <a:ln w="38100">
            <a:solidFill>
              <a:srgbClr val="000000"/>
            </a:solidFill>
            <a:round/>
            <a:headEnd/>
            <a:tailEnd type="triangle" w="med" len="med"/>
          </a:ln>
        </p:spPr>
        <p:txBody>
          <a:bodyPr/>
          <a:lstStyle/>
          <a:p>
            <a:endParaRPr lang="en-US"/>
          </a:p>
        </p:txBody>
      </p:sp>
      <p:sp>
        <p:nvSpPr>
          <p:cNvPr id="60437" name="Line 21"/>
          <p:cNvSpPr>
            <a:spLocks noChangeShapeType="1"/>
          </p:cNvSpPr>
          <p:nvPr/>
        </p:nvSpPr>
        <p:spPr bwMode="auto">
          <a:xfrm>
            <a:off x="1600200" y="5257800"/>
            <a:ext cx="0" cy="381000"/>
          </a:xfrm>
          <a:prstGeom prst="line">
            <a:avLst/>
          </a:prstGeom>
          <a:noFill/>
          <a:ln w="38100">
            <a:solidFill>
              <a:srgbClr val="000000"/>
            </a:solidFill>
            <a:round/>
            <a:headEnd/>
            <a:tailEnd type="triangle" w="med" len="med"/>
          </a:ln>
        </p:spPr>
        <p:txBody>
          <a:bodyPr/>
          <a:lstStyle/>
          <a:p>
            <a:endParaRPr lang="en-US"/>
          </a:p>
        </p:txBody>
      </p:sp>
      <p:sp>
        <p:nvSpPr>
          <p:cNvPr id="60438" name="Rectangle 22"/>
          <p:cNvSpPr>
            <a:spLocks noChangeArrowheads="1"/>
          </p:cNvSpPr>
          <p:nvPr/>
        </p:nvSpPr>
        <p:spPr bwMode="auto">
          <a:xfrm>
            <a:off x="838200" y="3962400"/>
            <a:ext cx="1354138" cy="1295400"/>
          </a:xfrm>
          <a:prstGeom prst="rect">
            <a:avLst/>
          </a:prstGeom>
          <a:solidFill>
            <a:srgbClr val="FFFFFF"/>
          </a:solidFill>
          <a:ln w="38100">
            <a:solidFill>
              <a:srgbClr val="000000"/>
            </a:solidFill>
            <a:miter lim="800000"/>
            <a:headEnd/>
            <a:tailEnd/>
          </a:ln>
        </p:spPr>
        <p:txBody>
          <a:bodyPr/>
          <a:lstStyle/>
          <a:p>
            <a:pPr algn="l" eaLnBrk="0" hangingPunct="0"/>
            <a:r>
              <a:rPr lang="en-US" sz="1100" b="1" dirty="0">
                <a:solidFill>
                  <a:schemeClr val="tx1"/>
                </a:solidFill>
                <a:latin typeface="Comic Sans MS" pitchFamily="66" charset="0"/>
                <a:cs typeface="Times New Roman" pitchFamily="18" charset="0"/>
              </a:rPr>
              <a:t>3</a:t>
            </a:r>
            <a:r>
              <a:rPr lang="en-US" sz="1100" b="1" baseline="30000" dirty="0">
                <a:solidFill>
                  <a:schemeClr val="tx1"/>
                </a:solidFill>
                <a:latin typeface="Comic Sans MS" pitchFamily="66" charset="0"/>
                <a:cs typeface="Times New Roman" pitchFamily="18" charset="0"/>
              </a:rPr>
              <a:t>rd</a:t>
            </a:r>
            <a:r>
              <a:rPr lang="en-US" sz="1100" b="1" dirty="0">
                <a:solidFill>
                  <a:schemeClr val="tx1"/>
                </a:solidFill>
                <a:latin typeface="Comic Sans MS" pitchFamily="66" charset="0"/>
                <a:cs typeface="Times New Roman" pitchFamily="18" charset="0"/>
              </a:rPr>
              <a:t> Offense</a:t>
            </a:r>
            <a:endParaRPr lang="en-US" sz="1100" dirty="0">
              <a:solidFill>
                <a:schemeClr val="tx1"/>
              </a:solidFill>
              <a:latin typeface="Comic Sans MS" pitchFamily="66" charset="0"/>
              <a:cs typeface="Times New Roman" pitchFamily="18" charset="0"/>
            </a:endParaRPr>
          </a:p>
          <a:p>
            <a:pPr algn="l" eaLnBrk="0" hangingPunct="0"/>
            <a:r>
              <a:rPr lang="en-US" sz="1100" b="1" dirty="0">
                <a:solidFill>
                  <a:schemeClr val="tx1"/>
                </a:solidFill>
                <a:latin typeface="Comic Sans MS" pitchFamily="66" charset="0"/>
                <a:cs typeface="Times New Roman" pitchFamily="18" charset="0"/>
              </a:rPr>
              <a:t>(Same behavior)</a:t>
            </a:r>
            <a:endParaRPr lang="en-US" sz="1100" dirty="0">
              <a:solidFill>
                <a:schemeClr val="tx1"/>
              </a:solidFill>
              <a:latin typeface="Comic Sans MS" pitchFamily="66" charset="0"/>
              <a:cs typeface="Times New Roman" pitchFamily="18" charset="0"/>
            </a:endParaRPr>
          </a:p>
          <a:p>
            <a:pPr algn="l" eaLnBrk="0" hangingPunct="0"/>
            <a:r>
              <a:rPr lang="en-US" sz="1100" dirty="0">
                <a:solidFill>
                  <a:schemeClr val="tx1"/>
                </a:solidFill>
                <a:latin typeface="Comic Sans MS" pitchFamily="66" charset="0"/>
                <a:cs typeface="Times New Roman" pitchFamily="18" charset="0"/>
              </a:rPr>
              <a:t>Complete </a:t>
            </a:r>
          </a:p>
          <a:p>
            <a:pPr algn="l" eaLnBrk="0" hangingPunct="0"/>
            <a:r>
              <a:rPr lang="en-US" sz="1100" dirty="0">
                <a:solidFill>
                  <a:schemeClr val="tx1"/>
                </a:solidFill>
                <a:latin typeface="Comic Sans MS" pitchFamily="66" charset="0"/>
                <a:cs typeface="Times New Roman" pitchFamily="18" charset="0"/>
              </a:rPr>
              <a:t>Tracking form</a:t>
            </a:r>
          </a:p>
          <a:p>
            <a:pPr algn="l" eaLnBrk="0" hangingPunct="0"/>
            <a:r>
              <a:rPr lang="en-US" sz="1100" b="1" dirty="0">
                <a:solidFill>
                  <a:schemeClr val="tx1"/>
                </a:solidFill>
                <a:latin typeface="Comic Sans MS" pitchFamily="66" charset="0"/>
                <a:cs typeface="Times New Roman" pitchFamily="18" charset="0"/>
              </a:rPr>
              <a:t> </a:t>
            </a:r>
          </a:p>
          <a:p>
            <a:pPr algn="l" eaLnBrk="0" hangingPunct="0"/>
            <a:r>
              <a:rPr lang="en-US" sz="1100" dirty="0" smtClean="0">
                <a:solidFill>
                  <a:schemeClr val="tx1"/>
                </a:solidFill>
                <a:latin typeface="Comic Sans MS" pitchFamily="66" charset="0"/>
                <a:cs typeface="Times New Roman" pitchFamily="18" charset="0"/>
              </a:rPr>
              <a:t>Intervention</a:t>
            </a:r>
            <a:endParaRPr lang="en-US" sz="1100" dirty="0">
              <a:solidFill>
                <a:schemeClr val="tx1"/>
              </a:solidFill>
              <a:latin typeface="Comic Sans MS" pitchFamily="66" charset="0"/>
              <a:cs typeface="Times New Roman" pitchFamily="18" charset="0"/>
            </a:endParaRPr>
          </a:p>
          <a:p>
            <a:pPr algn="l" eaLnBrk="0" hangingPunct="0"/>
            <a:r>
              <a:rPr lang="en-US" sz="1100" dirty="0">
                <a:solidFill>
                  <a:schemeClr val="tx1"/>
                </a:solidFill>
                <a:latin typeface="Comic Sans MS" pitchFamily="66" charset="0"/>
                <a:cs typeface="Times New Roman" pitchFamily="18" charset="0"/>
              </a:rPr>
              <a:t>Contact Parent</a:t>
            </a:r>
          </a:p>
          <a:p>
            <a:pPr algn="l" eaLnBrk="0" hangingPunct="0"/>
            <a:r>
              <a:rPr lang="en-US" sz="800" dirty="0">
                <a:solidFill>
                  <a:schemeClr val="tx1"/>
                </a:solidFill>
                <a:latin typeface="Comic Sans MS" pitchFamily="66" charset="0"/>
                <a:cs typeface="Times New Roman" pitchFamily="18" charset="0"/>
              </a:rPr>
              <a:t> </a:t>
            </a:r>
            <a:endParaRPr lang="en-US" sz="800" dirty="0">
              <a:solidFill>
                <a:schemeClr val="tx1"/>
              </a:solidFill>
              <a:latin typeface="Tahoma" pitchFamily="34" charset="0"/>
              <a:cs typeface="Tahoma" pitchFamily="34" charset="0"/>
            </a:endParaRPr>
          </a:p>
          <a:p>
            <a:pPr algn="l" eaLnBrk="0" hangingPunct="0"/>
            <a:endParaRPr lang="en-US" sz="2400" dirty="0">
              <a:solidFill>
                <a:schemeClr val="tx1"/>
              </a:solidFill>
              <a:latin typeface="Times New Roman" pitchFamily="18" charset="0"/>
            </a:endParaRPr>
          </a:p>
        </p:txBody>
      </p:sp>
      <p:sp>
        <p:nvSpPr>
          <p:cNvPr id="60439" name="Rectangle 23"/>
          <p:cNvSpPr>
            <a:spLocks noChangeArrowheads="1"/>
          </p:cNvSpPr>
          <p:nvPr/>
        </p:nvSpPr>
        <p:spPr bwMode="auto">
          <a:xfrm>
            <a:off x="3768020" y="266700"/>
            <a:ext cx="1204912" cy="750711"/>
          </a:xfrm>
          <a:prstGeom prst="rect">
            <a:avLst/>
          </a:prstGeom>
          <a:solidFill>
            <a:srgbClr val="FFFFFF"/>
          </a:solidFill>
          <a:ln w="38100">
            <a:solidFill>
              <a:srgbClr val="000000"/>
            </a:solidFill>
            <a:miter lim="800000"/>
            <a:headEnd/>
            <a:tailEnd/>
          </a:ln>
        </p:spPr>
        <p:txBody>
          <a:bodyPr/>
          <a:lstStyle/>
          <a:p>
            <a:pPr algn="ctr" eaLnBrk="0" hangingPunct="0"/>
            <a:r>
              <a:rPr lang="en-US" sz="1400" b="1" dirty="0" smtClean="0">
                <a:solidFill>
                  <a:schemeClr val="tx1"/>
                </a:solidFill>
                <a:latin typeface="Comic Sans MS" pitchFamily="66" charset="0"/>
                <a:cs typeface="Times New Roman" pitchFamily="18" charset="0"/>
              </a:rPr>
              <a:t>IS </a:t>
            </a:r>
            <a:r>
              <a:rPr lang="en-US" sz="1400" b="1" dirty="0">
                <a:solidFill>
                  <a:schemeClr val="tx1"/>
                </a:solidFill>
                <a:latin typeface="Comic Sans MS" pitchFamily="66" charset="0"/>
                <a:cs typeface="Times New Roman" pitchFamily="18" charset="0"/>
              </a:rPr>
              <a:t>THE</a:t>
            </a:r>
          </a:p>
          <a:p>
            <a:pPr algn="ctr" eaLnBrk="0" hangingPunct="0"/>
            <a:r>
              <a:rPr lang="en-US" sz="1400" b="1" dirty="0">
                <a:solidFill>
                  <a:schemeClr val="tx1"/>
                </a:solidFill>
                <a:latin typeface="Comic Sans MS" pitchFamily="66" charset="0"/>
                <a:cs typeface="Times New Roman" pitchFamily="18" charset="0"/>
              </a:rPr>
              <a:t>INCIDENT</a:t>
            </a:r>
          </a:p>
          <a:p>
            <a:pPr algn="ctr" eaLnBrk="0" hangingPunct="0"/>
            <a:r>
              <a:rPr lang="en-US" sz="1400" b="1" dirty="0">
                <a:solidFill>
                  <a:schemeClr val="tx1"/>
                </a:solidFill>
                <a:latin typeface="Comic Sans MS" pitchFamily="66" charset="0"/>
                <a:cs typeface="Times New Roman" pitchFamily="18" charset="0"/>
              </a:rPr>
              <a:t>MAJOR</a:t>
            </a:r>
            <a:r>
              <a:rPr lang="en-US" sz="1400" dirty="0">
                <a:solidFill>
                  <a:schemeClr val="tx1"/>
                </a:solidFill>
                <a:latin typeface="Comic Sans MS" pitchFamily="66" charset="0"/>
                <a:cs typeface="Times New Roman" pitchFamily="18" charset="0"/>
              </a:rPr>
              <a:t>?</a:t>
            </a:r>
          </a:p>
          <a:p>
            <a:pPr algn="l" eaLnBrk="0" hangingPunct="0"/>
            <a:endParaRPr lang="en-US" sz="1400" dirty="0">
              <a:solidFill>
                <a:schemeClr val="tx1"/>
              </a:solidFill>
              <a:latin typeface="Times New Roman" pitchFamily="18" charset="0"/>
            </a:endParaRPr>
          </a:p>
        </p:txBody>
      </p:sp>
      <p:sp>
        <p:nvSpPr>
          <p:cNvPr id="60440" name="Rectangle 24"/>
          <p:cNvSpPr>
            <a:spLocks noChangeArrowheads="1"/>
          </p:cNvSpPr>
          <p:nvPr/>
        </p:nvSpPr>
        <p:spPr bwMode="auto">
          <a:xfrm>
            <a:off x="838200" y="1143000"/>
            <a:ext cx="1323975" cy="914400"/>
          </a:xfrm>
          <a:prstGeom prst="rect">
            <a:avLst/>
          </a:prstGeom>
          <a:solidFill>
            <a:srgbClr val="FFFFFF"/>
          </a:solidFill>
          <a:ln w="38100">
            <a:solidFill>
              <a:srgbClr val="000000"/>
            </a:solidFill>
            <a:miter lim="800000"/>
            <a:headEnd/>
            <a:tailEnd/>
          </a:ln>
        </p:spPr>
        <p:txBody>
          <a:bodyPr/>
          <a:lstStyle/>
          <a:p>
            <a:pPr algn="l" eaLnBrk="0" hangingPunct="0"/>
            <a:r>
              <a:rPr lang="en-US" sz="1100" b="1" dirty="0">
                <a:solidFill>
                  <a:schemeClr val="tx1"/>
                </a:solidFill>
                <a:latin typeface="Comic Sans MS" pitchFamily="66" charset="0"/>
                <a:cs typeface="Times New Roman" pitchFamily="18" charset="0"/>
              </a:rPr>
              <a:t>Verbal</a:t>
            </a:r>
            <a:endParaRPr lang="en-US" sz="1100" dirty="0">
              <a:solidFill>
                <a:schemeClr val="tx1"/>
              </a:solidFill>
              <a:latin typeface="Comic Sans MS" pitchFamily="66" charset="0"/>
              <a:cs typeface="Times New Roman" pitchFamily="18" charset="0"/>
            </a:endParaRPr>
          </a:p>
          <a:p>
            <a:pPr algn="l" eaLnBrk="0" hangingPunct="0"/>
            <a:r>
              <a:rPr lang="en-US" sz="1100" b="1" dirty="0">
                <a:solidFill>
                  <a:schemeClr val="tx1"/>
                </a:solidFill>
                <a:latin typeface="Comic Sans MS" pitchFamily="66" charset="0"/>
                <a:cs typeface="Times New Roman" pitchFamily="18" charset="0"/>
              </a:rPr>
              <a:t>Warning</a:t>
            </a:r>
            <a:r>
              <a:rPr lang="en-US" sz="1100" dirty="0">
                <a:solidFill>
                  <a:schemeClr val="tx1"/>
                </a:solidFill>
                <a:latin typeface="Comic Sans MS" pitchFamily="66" charset="0"/>
                <a:cs typeface="Times New Roman" pitchFamily="18" charset="0"/>
              </a:rPr>
              <a:t>.</a:t>
            </a:r>
          </a:p>
          <a:p>
            <a:pPr algn="l" eaLnBrk="0" hangingPunct="0"/>
            <a:r>
              <a:rPr lang="en-US" sz="1100" dirty="0">
                <a:solidFill>
                  <a:schemeClr val="tx1"/>
                </a:solidFill>
                <a:latin typeface="Comic Sans MS" pitchFamily="66" charset="0"/>
                <a:cs typeface="Times New Roman" pitchFamily="18" charset="0"/>
              </a:rPr>
              <a:t>Restate</a:t>
            </a:r>
          </a:p>
          <a:p>
            <a:pPr algn="l" eaLnBrk="0" hangingPunct="0"/>
            <a:r>
              <a:rPr lang="en-US" sz="1100" dirty="0">
                <a:solidFill>
                  <a:schemeClr val="tx1"/>
                </a:solidFill>
                <a:latin typeface="Comic Sans MS" pitchFamily="66" charset="0"/>
                <a:cs typeface="Times New Roman" pitchFamily="18" charset="0"/>
              </a:rPr>
              <a:t>Expectation/rule</a:t>
            </a:r>
            <a:endParaRPr lang="en-US" sz="1100" dirty="0">
              <a:solidFill>
                <a:schemeClr val="tx1"/>
              </a:solidFill>
              <a:latin typeface="Times New Roman" pitchFamily="18" charset="0"/>
            </a:endParaRPr>
          </a:p>
        </p:txBody>
      </p:sp>
      <p:sp>
        <p:nvSpPr>
          <p:cNvPr id="60441" name="AutoShape 25"/>
          <p:cNvSpPr>
            <a:spLocks noChangeArrowheads="1"/>
          </p:cNvSpPr>
          <p:nvPr/>
        </p:nvSpPr>
        <p:spPr bwMode="auto">
          <a:xfrm>
            <a:off x="2162172" y="290689"/>
            <a:ext cx="1379714" cy="485775"/>
          </a:xfrm>
          <a:prstGeom prst="leftArrow">
            <a:avLst>
              <a:gd name="adj1" fmla="val 50000"/>
              <a:gd name="adj2" fmla="val 85539"/>
            </a:avLst>
          </a:prstGeom>
          <a:solidFill>
            <a:srgbClr val="FFFFFF"/>
          </a:solidFill>
          <a:ln w="28575">
            <a:solidFill>
              <a:srgbClr val="000000"/>
            </a:solidFill>
            <a:miter lim="800000"/>
            <a:headEnd/>
            <a:tailEnd/>
          </a:ln>
        </p:spPr>
        <p:txBody>
          <a:bodyPr/>
          <a:lstStyle/>
          <a:p>
            <a:pPr eaLnBrk="0" hangingPunct="0"/>
            <a:r>
              <a:rPr lang="en-US" sz="1200" dirty="0">
                <a:solidFill>
                  <a:schemeClr val="tx1"/>
                </a:solidFill>
                <a:latin typeface="Comic Sans MS" pitchFamily="66" charset="0"/>
                <a:cs typeface="Times New Roman" pitchFamily="18" charset="0"/>
              </a:rPr>
              <a:t>   </a:t>
            </a:r>
            <a:r>
              <a:rPr lang="en-US" sz="1200" dirty="0" smtClean="0">
                <a:solidFill>
                  <a:schemeClr val="tx1"/>
                </a:solidFill>
                <a:latin typeface="Comic Sans MS" pitchFamily="66" charset="0"/>
                <a:cs typeface="Times New Roman" pitchFamily="18" charset="0"/>
              </a:rPr>
              <a:t>        </a:t>
            </a:r>
            <a:r>
              <a:rPr lang="en-US" sz="1200" b="1" dirty="0" smtClean="0">
                <a:solidFill>
                  <a:schemeClr val="tx1"/>
                </a:solidFill>
                <a:latin typeface="Comic Sans MS" pitchFamily="66" charset="0"/>
                <a:cs typeface="Times New Roman" pitchFamily="18" charset="0"/>
              </a:rPr>
              <a:t>NO</a:t>
            </a:r>
            <a:endParaRPr lang="en-US" sz="1200" b="1" dirty="0">
              <a:solidFill>
                <a:schemeClr val="tx1"/>
              </a:solidFill>
              <a:latin typeface="Comic Sans MS" pitchFamily="66" charset="0"/>
              <a:cs typeface="Times New Roman" pitchFamily="18" charset="0"/>
            </a:endParaRPr>
          </a:p>
          <a:p>
            <a:pPr algn="l" eaLnBrk="0" hangingPunct="0"/>
            <a:endParaRPr lang="en-US" sz="2400" b="1" dirty="0">
              <a:solidFill>
                <a:schemeClr val="tx1"/>
              </a:solidFill>
              <a:latin typeface="Times New Roman" pitchFamily="18" charset="0"/>
            </a:endParaRPr>
          </a:p>
        </p:txBody>
      </p:sp>
      <p:sp>
        <p:nvSpPr>
          <p:cNvPr id="60442" name="AutoShape 26"/>
          <p:cNvSpPr>
            <a:spLocks noChangeArrowheads="1"/>
          </p:cNvSpPr>
          <p:nvPr/>
        </p:nvSpPr>
        <p:spPr bwMode="auto">
          <a:xfrm>
            <a:off x="5207000" y="304800"/>
            <a:ext cx="1357489" cy="485775"/>
          </a:xfrm>
          <a:prstGeom prst="rightArrow">
            <a:avLst>
              <a:gd name="adj1" fmla="val 50000"/>
              <a:gd name="adj2" fmla="val 58824"/>
            </a:avLst>
          </a:prstGeom>
          <a:solidFill>
            <a:srgbClr val="FFFFFF"/>
          </a:solidFill>
          <a:ln w="28575">
            <a:solidFill>
              <a:srgbClr val="000000"/>
            </a:solidFill>
            <a:miter lim="800000"/>
            <a:headEnd/>
            <a:tailEnd/>
          </a:ln>
        </p:spPr>
        <p:txBody>
          <a:bodyPr/>
          <a:lstStyle/>
          <a:p>
            <a:pPr algn="l" eaLnBrk="0" hangingPunct="0"/>
            <a:r>
              <a:rPr lang="en-US" sz="1200" dirty="0">
                <a:solidFill>
                  <a:schemeClr val="tx1"/>
                </a:solidFill>
                <a:latin typeface="Comic Sans MS" pitchFamily="66" charset="0"/>
                <a:cs typeface="Times New Roman" pitchFamily="18" charset="0"/>
              </a:rPr>
              <a:t>   </a:t>
            </a:r>
            <a:r>
              <a:rPr lang="en-US" sz="1200" dirty="0" smtClean="0">
                <a:solidFill>
                  <a:schemeClr val="tx1"/>
                </a:solidFill>
                <a:latin typeface="Comic Sans MS" pitchFamily="66" charset="0"/>
                <a:cs typeface="Times New Roman" pitchFamily="18" charset="0"/>
              </a:rPr>
              <a:t>  </a:t>
            </a:r>
            <a:r>
              <a:rPr lang="en-US" sz="1200" b="1" dirty="0" smtClean="0">
                <a:solidFill>
                  <a:schemeClr val="tx1"/>
                </a:solidFill>
                <a:latin typeface="Comic Sans MS" pitchFamily="66" charset="0"/>
                <a:cs typeface="Times New Roman" pitchFamily="18" charset="0"/>
              </a:rPr>
              <a:t>YES</a:t>
            </a:r>
            <a:endParaRPr lang="en-US" sz="1200" b="1" dirty="0">
              <a:solidFill>
                <a:schemeClr val="tx1"/>
              </a:solidFill>
              <a:latin typeface="Comic Sans MS" pitchFamily="66" charset="0"/>
              <a:cs typeface="Times New Roman" pitchFamily="18" charset="0"/>
            </a:endParaRPr>
          </a:p>
          <a:p>
            <a:pPr algn="l" eaLnBrk="0" hangingPunct="0"/>
            <a:endParaRPr lang="en-US" sz="2400" b="1" dirty="0">
              <a:solidFill>
                <a:schemeClr val="tx1"/>
              </a:solidFill>
              <a:latin typeface="Times New Roman" pitchFamily="18" charset="0"/>
            </a:endParaRPr>
          </a:p>
        </p:txBody>
      </p:sp>
      <p:sp>
        <p:nvSpPr>
          <p:cNvPr id="60443" name="AutoShape 27"/>
          <p:cNvSpPr>
            <a:spLocks noChangeArrowheads="1"/>
          </p:cNvSpPr>
          <p:nvPr/>
        </p:nvSpPr>
        <p:spPr bwMode="auto">
          <a:xfrm>
            <a:off x="1264355" y="536222"/>
            <a:ext cx="485775" cy="516291"/>
          </a:xfrm>
          <a:prstGeom prst="downArrow">
            <a:avLst>
              <a:gd name="adj1" fmla="val 67429"/>
              <a:gd name="adj2" fmla="val 42402"/>
            </a:avLst>
          </a:prstGeom>
          <a:solidFill>
            <a:srgbClr val="FFFFFF"/>
          </a:solidFill>
          <a:ln w="28575">
            <a:solidFill>
              <a:srgbClr val="000000"/>
            </a:solidFill>
            <a:miter lim="800000"/>
            <a:headEnd/>
            <a:tailEnd/>
          </a:ln>
        </p:spPr>
        <p:txBody>
          <a:bodyPr/>
          <a:lstStyle/>
          <a:p>
            <a:endParaRPr lang="en-US"/>
          </a:p>
        </p:txBody>
      </p:sp>
      <p:sp>
        <p:nvSpPr>
          <p:cNvPr id="331804" name="Rectangle 28"/>
          <p:cNvSpPr>
            <a:spLocks noChangeArrowheads="1"/>
          </p:cNvSpPr>
          <p:nvPr/>
        </p:nvSpPr>
        <p:spPr bwMode="auto">
          <a:xfrm>
            <a:off x="6923264" y="1058"/>
            <a:ext cx="1981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defRPr/>
            </a:pPr>
            <a:r>
              <a:rPr lang="en-US" sz="2400" b="1" dirty="0">
                <a:solidFill>
                  <a:schemeClr val="accent1">
                    <a:lumMod val="50000"/>
                  </a:schemeClr>
                </a:solidFill>
                <a:latin typeface="Comic Sans MS" charset="0"/>
                <a:ea typeface="ＭＳ Ｐゴシック" charset="0"/>
                <a:cs typeface="Times New Roman" charset="0"/>
              </a:rPr>
              <a:t>Middle School</a:t>
            </a:r>
          </a:p>
          <a:p>
            <a:pPr algn="ctr" eaLnBrk="0" hangingPunct="0">
              <a:defRPr/>
            </a:pPr>
            <a:r>
              <a:rPr lang="en-US" dirty="0">
                <a:solidFill>
                  <a:schemeClr val="accent1">
                    <a:lumMod val="50000"/>
                  </a:schemeClr>
                </a:solidFill>
                <a:latin typeface="Comic Sans MS" charset="0"/>
                <a:ea typeface="ＭＳ Ｐゴシック" charset="0"/>
                <a:cs typeface="Times New Roman" charset="0"/>
              </a:rPr>
              <a:t>DISCIPLINE FLOW CHART</a:t>
            </a:r>
            <a:endParaRPr lang="en-US" dirty="0">
              <a:solidFill>
                <a:schemeClr val="accent1">
                  <a:lumMod val="50000"/>
                </a:schemeClr>
              </a:solidFill>
              <a:latin typeface="Times New Roman" charset="0"/>
              <a:ea typeface="ＭＳ Ｐゴシック" charset="0"/>
            </a:endParaRPr>
          </a:p>
        </p:txBody>
      </p:sp>
      <p:sp>
        <p:nvSpPr>
          <p:cNvPr id="331805" name="Rectangle 29"/>
          <p:cNvSpPr>
            <a:spLocks noChangeArrowheads="1"/>
          </p:cNvSpPr>
          <p:nvPr/>
        </p:nvSpPr>
        <p:spPr bwMode="auto">
          <a:xfrm>
            <a:off x="0" y="-342900"/>
            <a:ext cx="9144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hangingPunct="0"/>
            <a:r>
              <a:rPr lang="en-US" sz="1000">
                <a:solidFill>
                  <a:schemeClr val="tx1"/>
                </a:solidFill>
                <a:latin typeface="Comic Sans MS" pitchFamily="66" charset="0"/>
                <a:cs typeface="Times New Roman" pitchFamily="18" charset="0"/>
              </a:rPr>
              <a:t> </a:t>
            </a:r>
            <a:endParaRPr lang="en-US" sz="1200">
              <a:solidFill>
                <a:schemeClr val="tx1"/>
              </a:solidFill>
              <a:latin typeface="Comic Sans MS" pitchFamily="66" charset="0"/>
              <a:cs typeface="Times New Roman" pitchFamily="18" charset="0"/>
            </a:endParaRPr>
          </a:p>
          <a:p>
            <a:pPr algn="l" eaLnBrk="0" hangingPunct="0"/>
            <a:endParaRPr lang="en-US" sz="2400">
              <a:solidFill>
                <a:schemeClr val="tx1"/>
              </a:solidFill>
              <a:latin typeface="Times New Roman" pitchFamily="18" charset="0"/>
            </a:endParaRPr>
          </a:p>
        </p:txBody>
      </p:sp>
      <p:sp>
        <p:nvSpPr>
          <p:cNvPr id="331806" name="Rectangle 30"/>
          <p:cNvSpPr>
            <a:spLocks noChangeArrowheads="1"/>
          </p:cNvSpPr>
          <p:nvPr/>
        </p:nvSpPr>
        <p:spPr bwMode="auto">
          <a:xfrm>
            <a:off x="2362200" y="1630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0" hangingPunct="0">
              <a:defRPr/>
            </a:pPr>
            <a:endParaRPr lang="en-US" sz="2400">
              <a:solidFill>
                <a:schemeClr val="tx1"/>
              </a:solidFill>
              <a:latin typeface="Times New Roman" charset="0"/>
              <a:ea typeface="ＭＳ Ｐゴシック" charset="0"/>
            </a:endParaRPr>
          </a:p>
        </p:txBody>
      </p:sp>
      <p:sp>
        <p:nvSpPr>
          <p:cNvPr id="60447" name="AutoShape 31"/>
          <p:cNvSpPr>
            <a:spLocks noRot="1" noChangeAspect="1" noMove="1" noResize="1" noChangeArrowheads="1"/>
          </p:cNvSpPr>
          <p:nvPr/>
        </p:nvSpPr>
        <p:spPr bwMode="auto">
          <a:xfrm>
            <a:off x="0" y="-342900"/>
            <a:ext cx="5934075" cy="7543800"/>
          </a:xfrm>
          <a:prstGeom prst="rect">
            <a:avLst/>
          </a:prstGeom>
          <a:noFill/>
          <a:ln w="9525">
            <a:noFill/>
            <a:miter lim="800000"/>
            <a:headEnd/>
            <a:tailEnd/>
          </a:ln>
        </p:spPr>
        <p:txBody>
          <a:bodyPr/>
          <a:lstStyle/>
          <a:p>
            <a:endParaRPr lang="en-US"/>
          </a:p>
        </p:txBody>
      </p:sp>
    </p:spTree>
  </p:cSld>
  <p:clrMapOvr>
    <a:masterClrMapping/>
  </p:clrMapOvr>
  <p:transition xmlns:p14="http://schemas.microsoft.com/office/powerpoint/2010/main" advTm="3000"/>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577069"/>
            <a:ext cx="6172200" cy="814862"/>
          </a:xfrm>
        </p:spPr>
        <p:txBody>
          <a:bodyPr/>
          <a:lstStyle/>
          <a:p>
            <a:r>
              <a:rPr lang="en-US" dirty="0" smtClean="0"/>
              <a:t>Why define behaviors?</a:t>
            </a:r>
            <a:endParaRPr lang="en-US" dirty="0"/>
          </a:p>
        </p:txBody>
      </p:sp>
      <p:sp>
        <p:nvSpPr>
          <p:cNvPr id="3" name="Subtitle 2"/>
          <p:cNvSpPr>
            <a:spLocks noGrp="1"/>
          </p:cNvSpPr>
          <p:nvPr>
            <p:ph type="subTitle" idx="1"/>
          </p:nvPr>
        </p:nvSpPr>
        <p:spPr>
          <a:xfrm>
            <a:off x="2286000" y="4038122"/>
            <a:ext cx="6172200" cy="1371600"/>
          </a:xfrm>
        </p:spPr>
        <p:txBody>
          <a:bodyPr/>
          <a:lstStyle/>
          <a:p>
            <a:r>
              <a:rPr lang="en-US" dirty="0" smtClean="0"/>
              <a:t>We know what they are!</a:t>
            </a:r>
            <a:endParaRPr lang="en-US" dirty="0"/>
          </a:p>
        </p:txBody>
      </p:sp>
    </p:spTree>
    <p:extLst>
      <p:ext uri="{BB962C8B-B14F-4D97-AF65-F5344CB8AC3E}">
        <p14:creationId xmlns:p14="http://schemas.microsoft.com/office/powerpoint/2010/main" val="271646821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George 4"/>
          <p:cNvPicPr>
            <a:picLocks noChangeAspect="1" noChangeArrowheads="1"/>
          </p:cNvPicPr>
          <p:nvPr/>
        </p:nvPicPr>
        <p:blipFill>
          <a:blip r:embed="rId2" cstate="print"/>
          <a:srcRect/>
          <a:stretch>
            <a:fillRect/>
          </a:stretch>
        </p:blipFill>
        <p:spPr bwMode="auto">
          <a:xfrm>
            <a:off x="-1143000" y="-1190096"/>
            <a:ext cx="10439400" cy="9631363"/>
          </a:xfrm>
          <a:prstGeom prst="rect">
            <a:avLst/>
          </a:prstGeom>
          <a:noFill/>
          <a:ln w="9525">
            <a:noFill/>
            <a:miter lim="800000"/>
            <a:headEnd/>
            <a:tailEnd/>
          </a:ln>
        </p:spPr>
      </p:pic>
      <p:sp>
        <p:nvSpPr>
          <p:cNvPr id="2" name="TextBox 1"/>
          <p:cNvSpPr txBox="1"/>
          <p:nvPr/>
        </p:nvSpPr>
        <p:spPr>
          <a:xfrm>
            <a:off x="0" y="118533"/>
            <a:ext cx="8043333" cy="506399"/>
          </a:xfrm>
          <a:prstGeom prst="rect">
            <a:avLst/>
          </a:prstGeom>
          <a:noFill/>
        </p:spPr>
        <p:txBody>
          <a:bodyPr wrap="none" rtlCol="0">
            <a:prstTxWarp prst="textDeflate">
              <a:avLst/>
            </a:prstTxWarp>
            <a:spAutoFit/>
          </a:bodyPr>
          <a:lstStyle/>
          <a:p>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rPr>
              <a:t>Was that a major or minor?</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r>
              <a:rPr lang="en-US" dirty="0"/>
              <a:t>Operationally defined?</a:t>
            </a:r>
          </a:p>
        </p:txBody>
      </p:sp>
      <p:sp>
        <p:nvSpPr>
          <p:cNvPr id="3" name="Content Placeholder 2"/>
          <p:cNvSpPr>
            <a:spLocks noGrp="1"/>
          </p:cNvSpPr>
          <p:nvPr>
            <p:ph sz="quarter" idx="1"/>
          </p:nvPr>
        </p:nvSpPr>
        <p:spPr>
          <a:xfrm>
            <a:off x="457200" y="2174748"/>
            <a:ext cx="7467600" cy="3857752"/>
          </a:xfrm>
        </p:spPr>
        <p:txBody>
          <a:bodyPr/>
          <a:lstStyle/>
          <a:p>
            <a:r>
              <a:rPr lang="en-US" dirty="0" smtClean="0"/>
              <a:t>One problem behavior cannot fit into more than one definition</a:t>
            </a:r>
          </a:p>
          <a:p>
            <a:r>
              <a:rPr lang="en-US" dirty="0" smtClean="0"/>
              <a:t>Define so all staff can learn to identify the same behaviors</a:t>
            </a:r>
          </a:p>
          <a:p>
            <a:r>
              <a:rPr lang="en-US" dirty="0" smtClean="0"/>
              <a:t>What one teacher may consider disrespectful, may not be disrespectful to another teacher.  For that reason, problem behaviors must be </a:t>
            </a:r>
            <a:r>
              <a:rPr lang="en-US" b="1" i="1" dirty="0" smtClean="0">
                <a:solidFill>
                  <a:schemeClr val="accent1">
                    <a:lumMod val="75000"/>
                  </a:schemeClr>
                </a:solidFill>
              </a:rPr>
              <a:t>operationally defined</a:t>
            </a:r>
            <a:endParaRPr lang="en-US" dirty="0" smtClean="0">
              <a:solidFill>
                <a:schemeClr val="accent1">
                  <a:lumMod val="75000"/>
                </a:schemeClr>
              </a:solidFill>
            </a:endParaRPr>
          </a:p>
          <a:p>
            <a:pPr marL="0" indent="0">
              <a:buNone/>
            </a:pPr>
            <a:endParaRPr lang="en-US" dirty="0"/>
          </a:p>
        </p:txBody>
      </p:sp>
    </p:spTree>
    <p:extLst>
      <p:ext uri="{BB962C8B-B14F-4D97-AF65-F5344CB8AC3E}">
        <p14:creationId xmlns:p14="http://schemas.microsoft.com/office/powerpoint/2010/main" val="33379268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Behavior Incident types</a:t>
            </a:r>
            <a:endParaRPr lang="en-US" dirty="0"/>
          </a:p>
        </p:txBody>
      </p:sp>
      <p:sp>
        <p:nvSpPr>
          <p:cNvPr id="3" name="Content Placeholder 2"/>
          <p:cNvSpPr>
            <a:spLocks noGrp="1"/>
          </p:cNvSpPr>
          <p:nvPr>
            <p:ph sz="quarter" idx="1"/>
          </p:nvPr>
        </p:nvSpPr>
        <p:spPr>
          <a:xfrm>
            <a:off x="457200" y="1752600"/>
            <a:ext cx="3657600" cy="4572000"/>
          </a:xfrm>
        </p:spPr>
        <p:txBody>
          <a:bodyPr>
            <a:normAutofit/>
          </a:bodyPr>
          <a:lstStyle/>
          <a:p>
            <a:pPr marL="0" indent="0">
              <a:lnSpc>
                <a:spcPct val="90000"/>
              </a:lnSpc>
              <a:buClr>
                <a:srgbClr val="003082"/>
              </a:buClr>
              <a:buNone/>
              <a:defRPr/>
            </a:pPr>
            <a:r>
              <a:rPr lang="en-US" sz="2800" u="sng" dirty="0" smtClean="0">
                <a:solidFill>
                  <a:srgbClr val="E75C01"/>
                </a:solidFill>
              </a:rPr>
              <a:t>Major Behaviors</a:t>
            </a:r>
            <a:endParaRPr lang="en-US" sz="2700" u="sng" dirty="0">
              <a:solidFill>
                <a:srgbClr val="FF0000"/>
              </a:solidFill>
            </a:endParaRPr>
          </a:p>
          <a:p>
            <a:pPr marL="0" indent="0">
              <a:lnSpc>
                <a:spcPct val="90000"/>
              </a:lnSpc>
              <a:buClr>
                <a:srgbClr val="003082"/>
              </a:buClr>
              <a:buNone/>
              <a:defRPr/>
            </a:pPr>
            <a:r>
              <a:rPr lang="en-US" sz="2600" dirty="0" smtClean="0"/>
              <a:t>Some examples: </a:t>
            </a:r>
          </a:p>
          <a:p>
            <a:pPr>
              <a:lnSpc>
                <a:spcPct val="90000"/>
              </a:lnSpc>
              <a:buClr>
                <a:schemeClr val="accent1">
                  <a:lumMod val="75000"/>
                </a:schemeClr>
              </a:buClr>
              <a:defRPr/>
            </a:pPr>
            <a:r>
              <a:rPr lang="en-US" sz="2600" dirty="0" smtClean="0"/>
              <a:t>physical </a:t>
            </a:r>
            <a:r>
              <a:rPr lang="en-US" sz="2600" dirty="0"/>
              <a:t>fights, property damage, drugs, weapons, tobacco, etc</a:t>
            </a:r>
            <a:r>
              <a:rPr lang="en-US" sz="2600" dirty="0" smtClean="0"/>
              <a:t>.</a:t>
            </a:r>
          </a:p>
          <a:p>
            <a:pPr>
              <a:lnSpc>
                <a:spcPct val="90000"/>
              </a:lnSpc>
              <a:buClr>
                <a:schemeClr val="accent1">
                  <a:lumMod val="75000"/>
                </a:schemeClr>
              </a:buClr>
              <a:defRPr/>
            </a:pPr>
            <a:r>
              <a:rPr lang="en-US" sz="2600" dirty="0" smtClean="0"/>
              <a:t>Noncompliance, disrespect (others).</a:t>
            </a:r>
            <a:endParaRPr lang="en-US" sz="2600" dirty="0"/>
          </a:p>
          <a:p>
            <a:pPr marL="0" indent="0">
              <a:buNone/>
            </a:pPr>
            <a:endParaRPr lang="en-US" dirty="0"/>
          </a:p>
        </p:txBody>
      </p:sp>
      <p:sp>
        <p:nvSpPr>
          <p:cNvPr id="4" name="Content Placeholder 3"/>
          <p:cNvSpPr>
            <a:spLocks noGrp="1"/>
          </p:cNvSpPr>
          <p:nvPr>
            <p:ph sz="quarter" idx="2"/>
          </p:nvPr>
        </p:nvSpPr>
        <p:spPr>
          <a:xfrm>
            <a:off x="4267200" y="1727200"/>
            <a:ext cx="3657600" cy="5003800"/>
          </a:xfrm>
        </p:spPr>
        <p:txBody>
          <a:bodyPr>
            <a:normAutofit/>
          </a:bodyPr>
          <a:lstStyle/>
          <a:p>
            <a:pPr marL="0" indent="0">
              <a:buNone/>
            </a:pPr>
            <a:r>
              <a:rPr lang="en-US" sz="2800" u="sng" dirty="0" smtClean="0">
                <a:solidFill>
                  <a:schemeClr val="accent1">
                    <a:lumMod val="75000"/>
                  </a:schemeClr>
                </a:solidFill>
              </a:rPr>
              <a:t>Minor Behaviors</a:t>
            </a:r>
          </a:p>
          <a:p>
            <a:pPr marL="0" indent="0">
              <a:lnSpc>
                <a:spcPct val="80000"/>
              </a:lnSpc>
              <a:buClr>
                <a:srgbClr val="003082"/>
              </a:buClr>
              <a:buNone/>
              <a:defRPr/>
            </a:pPr>
            <a:r>
              <a:rPr lang="en-US" sz="2600" dirty="0" smtClean="0"/>
              <a:t>Some examples: </a:t>
            </a:r>
          </a:p>
          <a:p>
            <a:pPr>
              <a:lnSpc>
                <a:spcPct val="80000"/>
              </a:lnSpc>
              <a:buClr>
                <a:schemeClr val="accent1">
                  <a:lumMod val="75000"/>
                </a:schemeClr>
              </a:buClr>
              <a:defRPr/>
            </a:pPr>
            <a:r>
              <a:rPr lang="en-US" sz="2600" dirty="0" smtClean="0"/>
              <a:t>tardiness </a:t>
            </a:r>
            <a:r>
              <a:rPr lang="en-US" sz="2600" dirty="0"/>
              <a:t>to class, lack of classroom material, incomplete </a:t>
            </a:r>
            <a:r>
              <a:rPr lang="en-US" sz="2600" dirty="0" smtClean="0"/>
              <a:t>classroom. </a:t>
            </a:r>
            <a:r>
              <a:rPr lang="en-US" sz="2600" dirty="0"/>
              <a:t>assignments, gum chewing, etc.  </a:t>
            </a:r>
            <a:endParaRPr lang="en-US" sz="2600" dirty="0" smtClean="0"/>
          </a:p>
          <a:p>
            <a:pPr>
              <a:lnSpc>
                <a:spcPct val="80000"/>
              </a:lnSpc>
              <a:buClr>
                <a:schemeClr val="accent1">
                  <a:lumMod val="75000"/>
                </a:schemeClr>
              </a:buClr>
              <a:defRPr/>
            </a:pPr>
            <a:r>
              <a:rPr lang="en-US" sz="2600" dirty="0" smtClean="0"/>
              <a:t>Noncompliance, disrespect (others).</a:t>
            </a:r>
            <a:endParaRPr lang="en-US" sz="2600" dirty="0"/>
          </a:p>
          <a:p>
            <a:pPr marL="0" indent="0">
              <a:buNone/>
            </a:pPr>
            <a:endParaRPr lang="en-US" dirty="0">
              <a:solidFill>
                <a:schemeClr val="accent1">
                  <a:lumMod val="75000"/>
                </a:schemeClr>
              </a:solidFill>
            </a:endParaRPr>
          </a:p>
        </p:txBody>
      </p:sp>
    </p:spTree>
    <p:extLst>
      <p:ext uri="{BB962C8B-B14F-4D97-AF65-F5344CB8AC3E}">
        <p14:creationId xmlns:p14="http://schemas.microsoft.com/office/powerpoint/2010/main" val="16898694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operationally defined????</a:t>
            </a:r>
            <a:endParaRPr lang="en-US" dirty="0"/>
          </a:p>
        </p:txBody>
      </p:sp>
      <p:sp>
        <p:nvSpPr>
          <p:cNvPr id="3" name="Content Placeholder 2"/>
          <p:cNvSpPr>
            <a:spLocks noGrp="1"/>
          </p:cNvSpPr>
          <p:nvPr>
            <p:ph sz="quarter" idx="1"/>
          </p:nvPr>
        </p:nvSpPr>
        <p:spPr>
          <a:xfrm>
            <a:off x="457200" y="2362200"/>
            <a:ext cx="7467600" cy="1689100"/>
          </a:xfrm>
        </p:spPr>
        <p:txBody>
          <a:bodyPr/>
          <a:lstStyle/>
          <a:p>
            <a:r>
              <a:rPr lang="en-US" dirty="0" smtClean="0"/>
              <a:t>Disruption: student bothers teachers and students.</a:t>
            </a:r>
          </a:p>
          <a:p>
            <a:endParaRPr lang="en-US" dirty="0"/>
          </a:p>
        </p:txBody>
      </p:sp>
    </p:spTree>
    <p:extLst>
      <p:ext uri="{BB962C8B-B14F-4D97-AF65-F5344CB8AC3E}">
        <p14:creationId xmlns:p14="http://schemas.microsoft.com/office/powerpoint/2010/main" val="1199025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prstTxWarp prst="textNoShape">
              <a:avLst/>
            </a:prstTxWarp>
            <a:spAutoFit/>
          </a:bodyPr>
          <a:lstStyle/>
          <a:p>
            <a:endParaRPr lang="en-US"/>
          </a:p>
        </p:txBody>
      </p:sp>
      <p:graphicFrame>
        <p:nvGraphicFramePr>
          <p:cNvPr id="172034" name="Object 1"/>
          <p:cNvGraphicFramePr>
            <a:graphicFrameLocks noChangeAspect="1"/>
          </p:cNvGraphicFramePr>
          <p:nvPr/>
        </p:nvGraphicFramePr>
        <p:xfrm>
          <a:off x="363538" y="124254"/>
          <a:ext cx="8361139" cy="6248400"/>
        </p:xfrm>
        <a:graphic>
          <a:graphicData uri="http://schemas.openxmlformats.org/presentationml/2006/ole">
            <mc:AlternateContent xmlns:mc="http://schemas.openxmlformats.org/markup-compatibility/2006">
              <mc:Choice xmlns:v="urn:schemas-microsoft-com:vml" Requires="v">
                <p:oleObj spid="_x0000_s29758" name="Visio" r:id="rId4" imgW="9257943" imgH="6593324" progId="Visio.Drawing.11">
                  <p:embed/>
                </p:oleObj>
              </mc:Choice>
              <mc:Fallback>
                <p:oleObj name="Visio" r:id="rId4" imgW="9257943" imgH="6593324" progId="Visio.Drawing.11">
                  <p:embed/>
                  <p:pic>
                    <p:nvPicPr>
                      <p:cNvPr id="0"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8" y="124254"/>
                        <a:ext cx="8361139" cy="6248400"/>
                      </a:xfrm>
                      <a:prstGeom prst="rect">
                        <a:avLst/>
                      </a:prstGeom>
                      <a:solidFill>
                        <a:schemeClr val="bg1"/>
                      </a:solidFill>
                    </p:spPr>
                  </p:pic>
                </p:oleObj>
              </mc:Fallback>
            </mc:AlternateContent>
          </a:graphicData>
        </a:graphic>
      </p:graphicFrame>
      <p:sp>
        <p:nvSpPr>
          <p:cNvPr id="4" name="Oval 3"/>
          <p:cNvSpPr/>
          <p:nvPr/>
        </p:nvSpPr>
        <p:spPr>
          <a:xfrm>
            <a:off x="1101492" y="1814114"/>
            <a:ext cx="6738536" cy="163270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19473413">
            <a:off x="6989226" y="1972991"/>
            <a:ext cx="1701608" cy="830997"/>
          </a:xfrm>
          <a:prstGeom prst="rect">
            <a:avLst/>
          </a:prstGeom>
          <a:noFill/>
        </p:spPr>
        <p:txBody>
          <a:bodyPr wrap="none" rtlCol="0">
            <a:spAutoFit/>
          </a:bodyPr>
          <a:lstStyle/>
          <a:p>
            <a:r>
              <a:rPr lang="en-US" sz="4800" dirty="0" smtClean="0">
                <a:solidFill>
                  <a:srgbClr val="FF0000"/>
                </a:solidFill>
              </a:rPr>
              <a:t>State</a:t>
            </a:r>
            <a:endParaRPr lang="en-US" sz="4800" dirty="0">
              <a:solidFill>
                <a:srgbClr val="FF0000"/>
              </a:solidFill>
            </a:endParaRPr>
          </a:p>
        </p:txBody>
      </p:sp>
      <p:sp>
        <p:nvSpPr>
          <p:cNvPr id="7" name="TextBox 6"/>
          <p:cNvSpPr txBox="1"/>
          <p:nvPr/>
        </p:nvSpPr>
        <p:spPr>
          <a:xfrm rot="19697540">
            <a:off x="71583" y="2160922"/>
            <a:ext cx="1967005" cy="830997"/>
          </a:xfrm>
          <a:prstGeom prst="rect">
            <a:avLst/>
          </a:prstGeom>
          <a:noFill/>
        </p:spPr>
        <p:txBody>
          <a:bodyPr wrap="none" rtlCol="0">
            <a:spAutoFit/>
          </a:bodyPr>
          <a:lstStyle/>
          <a:p>
            <a:r>
              <a:rPr lang="en-US" sz="4800" dirty="0" smtClean="0">
                <a:solidFill>
                  <a:srgbClr val="FF0000"/>
                </a:solidFill>
              </a:rPr>
              <a:t>District</a:t>
            </a:r>
            <a:endParaRPr lang="en-US" sz="4800"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operationally defined?</a:t>
            </a:r>
            <a:endParaRPr lang="en-US" dirty="0"/>
          </a:p>
        </p:txBody>
      </p:sp>
      <p:sp>
        <p:nvSpPr>
          <p:cNvPr id="3" name="Content Placeholder 2"/>
          <p:cNvSpPr>
            <a:spLocks noGrp="1"/>
          </p:cNvSpPr>
          <p:nvPr>
            <p:ph sz="quarter" idx="1"/>
          </p:nvPr>
        </p:nvSpPr>
        <p:spPr>
          <a:xfrm>
            <a:off x="457200" y="1816100"/>
            <a:ext cx="7467600" cy="4873752"/>
          </a:xfrm>
        </p:spPr>
        <p:txBody>
          <a:bodyPr/>
          <a:lstStyle/>
          <a:p>
            <a:r>
              <a:rPr lang="en-US" dirty="0" smtClean="0"/>
              <a:t>Disruption: student engages in behavior causing an interruption in a class or activity. Disruption includes: sustained loud talk, yelling, or screaming; noise with materials; horseplay or roughhousing; and/or sustained out of seat behavior.</a:t>
            </a:r>
            <a:endParaRPr lang="en-US" dirty="0"/>
          </a:p>
        </p:txBody>
      </p:sp>
    </p:spTree>
    <p:extLst>
      <p:ext uri="{BB962C8B-B14F-4D97-AF65-F5344CB8AC3E}">
        <p14:creationId xmlns:p14="http://schemas.microsoft.com/office/powerpoint/2010/main" val="3199361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 5 minute Group Activity</a:t>
            </a:r>
            <a:endParaRPr lang="en-US" dirty="0"/>
          </a:p>
        </p:txBody>
      </p:sp>
      <p:sp>
        <p:nvSpPr>
          <p:cNvPr id="3" name="Content Placeholder 2"/>
          <p:cNvSpPr>
            <a:spLocks noGrp="1"/>
          </p:cNvSpPr>
          <p:nvPr>
            <p:ph sz="quarter" idx="1"/>
          </p:nvPr>
        </p:nvSpPr>
        <p:spPr>
          <a:xfrm>
            <a:off x="457200" y="3183467"/>
            <a:ext cx="7467600" cy="1998134"/>
          </a:xfrm>
        </p:spPr>
        <p:txBody>
          <a:bodyPr>
            <a:normAutofit/>
          </a:bodyPr>
          <a:lstStyle/>
          <a:p>
            <a:pPr marL="0" indent="0" algn="ctr">
              <a:buNone/>
            </a:pPr>
            <a:r>
              <a:rPr lang="en-US" sz="2800" dirty="0" smtClean="0"/>
              <a:t>Operationally define “Fighting”: </a:t>
            </a:r>
            <a:endParaRPr lang="en-US" sz="2800" dirty="0"/>
          </a:p>
        </p:txBody>
      </p:sp>
    </p:spTree>
    <p:extLst>
      <p:ext uri="{BB962C8B-B14F-4D97-AF65-F5344CB8AC3E}">
        <p14:creationId xmlns:p14="http://schemas.microsoft.com/office/powerpoint/2010/main" val="38798842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definition of fighting: </a:t>
            </a:r>
          </a:p>
        </p:txBody>
      </p:sp>
      <p:sp>
        <p:nvSpPr>
          <p:cNvPr id="3" name="Content Placeholder 2"/>
          <p:cNvSpPr>
            <a:spLocks noGrp="1"/>
          </p:cNvSpPr>
          <p:nvPr>
            <p:ph sz="quarter" idx="1"/>
          </p:nvPr>
        </p:nvSpPr>
        <p:spPr>
          <a:xfrm>
            <a:off x="457200" y="2438400"/>
            <a:ext cx="7467600" cy="4035552"/>
          </a:xfrm>
        </p:spPr>
        <p:txBody>
          <a:bodyPr/>
          <a:lstStyle/>
          <a:p>
            <a:r>
              <a:rPr lang="en-US" dirty="0" smtClean="0"/>
              <a:t>student </a:t>
            </a:r>
            <a:r>
              <a:rPr lang="en-US" dirty="0"/>
              <a:t>is involved in mutual participation in an incident involving physical violence.</a:t>
            </a:r>
          </a:p>
          <a:p>
            <a:endParaRPr lang="en-US" dirty="0"/>
          </a:p>
        </p:txBody>
      </p:sp>
    </p:spTree>
    <p:extLst>
      <p:ext uri="{BB962C8B-B14F-4D97-AF65-F5344CB8AC3E}">
        <p14:creationId xmlns:p14="http://schemas.microsoft.com/office/powerpoint/2010/main" val="34983113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738"/>
            <a:ext cx="7467600" cy="1143000"/>
          </a:xfrm>
        </p:spPr>
        <p:txBody>
          <a:bodyPr>
            <a:normAutofit fontScale="90000"/>
          </a:bodyPr>
          <a:lstStyle/>
          <a:p>
            <a:r>
              <a:rPr lang="en-US" dirty="0"/>
              <a:t>How to determine if your referral process working? </a:t>
            </a:r>
            <a:br>
              <a:rPr lang="en-US" dirty="0"/>
            </a:br>
            <a:endParaRPr lang="en-US" dirty="0"/>
          </a:p>
        </p:txBody>
      </p:sp>
      <p:sp>
        <p:nvSpPr>
          <p:cNvPr id="3" name="Content Placeholder 2"/>
          <p:cNvSpPr>
            <a:spLocks noGrp="1"/>
          </p:cNvSpPr>
          <p:nvPr>
            <p:ph sz="quarter" idx="1"/>
          </p:nvPr>
        </p:nvSpPr>
        <p:spPr>
          <a:xfrm>
            <a:off x="457200" y="1984248"/>
            <a:ext cx="7467600" cy="4873752"/>
          </a:xfrm>
        </p:spPr>
        <p:txBody>
          <a:bodyPr/>
          <a:lstStyle/>
          <a:p>
            <a:pPr>
              <a:lnSpc>
                <a:spcPct val="90000"/>
              </a:lnSpc>
            </a:pPr>
            <a:r>
              <a:rPr lang="en-US" dirty="0"/>
              <a:t>Is the discipline referral process meaningful and </a:t>
            </a:r>
            <a:r>
              <a:rPr lang="en-US" b="1" i="1" dirty="0">
                <a:solidFill>
                  <a:srgbClr val="E75C01"/>
                </a:solidFill>
              </a:rPr>
              <a:t>effective</a:t>
            </a:r>
            <a:r>
              <a:rPr lang="en-US" dirty="0"/>
              <a:t>?</a:t>
            </a:r>
          </a:p>
          <a:p>
            <a:pPr>
              <a:lnSpc>
                <a:spcPct val="90000"/>
              </a:lnSpc>
            </a:pPr>
            <a:r>
              <a:rPr lang="en-US" dirty="0"/>
              <a:t>Identify whether teachers are </a:t>
            </a:r>
            <a:r>
              <a:rPr lang="en-US" b="1" i="1" dirty="0">
                <a:solidFill>
                  <a:srgbClr val="E75C01"/>
                </a:solidFill>
              </a:rPr>
              <a:t>following the current plan</a:t>
            </a:r>
            <a:r>
              <a:rPr lang="en-US" dirty="0"/>
              <a:t> for completing </a:t>
            </a:r>
            <a:r>
              <a:rPr lang="en-US" dirty="0" smtClean="0"/>
              <a:t>referrals.</a:t>
            </a:r>
            <a:endParaRPr lang="en-US" dirty="0"/>
          </a:p>
          <a:p>
            <a:pPr>
              <a:lnSpc>
                <a:spcPct val="90000"/>
              </a:lnSpc>
            </a:pPr>
            <a:r>
              <a:rPr lang="en-US" dirty="0"/>
              <a:t>Interview teachers on their </a:t>
            </a:r>
            <a:r>
              <a:rPr lang="en-US" b="1" i="1" dirty="0">
                <a:solidFill>
                  <a:srgbClr val="E75C01"/>
                </a:solidFill>
              </a:rPr>
              <a:t>perceptions</a:t>
            </a:r>
            <a:r>
              <a:rPr lang="en-US" dirty="0">
                <a:solidFill>
                  <a:srgbClr val="0000FF"/>
                </a:solidFill>
              </a:rPr>
              <a:t> </a:t>
            </a:r>
            <a:r>
              <a:rPr lang="en-US" dirty="0"/>
              <a:t>regarding the </a:t>
            </a:r>
            <a:r>
              <a:rPr lang="en-US" dirty="0" smtClean="0"/>
              <a:t>school’</a:t>
            </a:r>
            <a:r>
              <a:rPr lang="en-US" altLang="ja-JP" dirty="0" smtClean="0"/>
              <a:t>s </a:t>
            </a:r>
            <a:r>
              <a:rPr lang="en-US" altLang="ja-JP" dirty="0"/>
              <a:t>responsiveness to problem </a:t>
            </a:r>
            <a:r>
              <a:rPr lang="en-US" altLang="ja-JP" dirty="0" smtClean="0"/>
              <a:t>behavior.</a:t>
            </a:r>
            <a:endParaRPr lang="en-US" altLang="ja-JP" dirty="0"/>
          </a:p>
          <a:p>
            <a:endParaRPr lang="en-US" dirty="0"/>
          </a:p>
        </p:txBody>
      </p:sp>
    </p:spTree>
    <p:extLst>
      <p:ext uri="{BB962C8B-B14F-4D97-AF65-F5344CB8AC3E}">
        <p14:creationId xmlns:p14="http://schemas.microsoft.com/office/powerpoint/2010/main" val="16033604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7467600" cy="1143000"/>
          </a:xfrm>
        </p:spPr>
        <p:txBody>
          <a:bodyPr/>
          <a:lstStyle/>
          <a:p>
            <a:r>
              <a:rPr lang="en-US" dirty="0" smtClean="0"/>
              <a:t>Effectiveness of an Office Discipline Referral Form</a:t>
            </a:r>
            <a:endParaRPr lang="en-US" dirty="0"/>
          </a:p>
        </p:txBody>
      </p:sp>
      <p:sp>
        <p:nvSpPr>
          <p:cNvPr id="3" name="Content Placeholder 2"/>
          <p:cNvSpPr>
            <a:spLocks noGrp="1"/>
          </p:cNvSpPr>
          <p:nvPr>
            <p:ph sz="quarter" idx="1"/>
          </p:nvPr>
        </p:nvSpPr>
        <p:spPr>
          <a:xfrm>
            <a:off x="685800" y="2171700"/>
            <a:ext cx="7467600" cy="2654300"/>
          </a:xfrm>
        </p:spPr>
        <p:txBody>
          <a:bodyPr/>
          <a:lstStyle/>
          <a:p>
            <a:r>
              <a:rPr lang="en-US" dirty="0"/>
              <a:t>Ease of </a:t>
            </a:r>
            <a:r>
              <a:rPr lang="en-US" dirty="0" smtClean="0"/>
              <a:t>use</a:t>
            </a:r>
          </a:p>
          <a:p>
            <a:r>
              <a:rPr lang="en-US" dirty="0" smtClean="0"/>
              <a:t>Track behaviors</a:t>
            </a:r>
          </a:p>
          <a:p>
            <a:r>
              <a:rPr lang="en-US" dirty="0" smtClean="0"/>
              <a:t>Consistency across staff</a:t>
            </a:r>
          </a:p>
          <a:p>
            <a:r>
              <a:rPr lang="en-US" dirty="0" smtClean="0"/>
              <a:t>Data input</a:t>
            </a:r>
            <a:endParaRPr lang="en-US" dirty="0"/>
          </a:p>
        </p:txBody>
      </p:sp>
    </p:spTree>
    <p:extLst>
      <p:ext uri="{BB962C8B-B14F-4D97-AF65-F5344CB8AC3E}">
        <p14:creationId xmlns:p14="http://schemas.microsoft.com/office/powerpoint/2010/main" val="77042641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Discipline Referral Form: </a:t>
            </a:r>
            <a:r>
              <a:rPr lang="en-US" sz="2800" dirty="0" smtClean="0"/>
              <a:t>Your vehicle for Data collection</a:t>
            </a:r>
            <a:endParaRPr lang="en-US" sz="2800" dirty="0"/>
          </a:p>
        </p:txBody>
      </p:sp>
      <p:sp>
        <p:nvSpPr>
          <p:cNvPr id="3" name="Content Placeholder 2"/>
          <p:cNvSpPr>
            <a:spLocks noGrp="1"/>
          </p:cNvSpPr>
          <p:nvPr>
            <p:ph sz="quarter" idx="1"/>
          </p:nvPr>
        </p:nvSpPr>
        <p:spPr>
          <a:xfrm>
            <a:off x="457200" y="1600200"/>
            <a:ext cx="3657600" cy="2857500"/>
          </a:xfrm>
        </p:spPr>
        <p:txBody>
          <a:bodyPr>
            <a:normAutofit/>
          </a:bodyPr>
          <a:lstStyle/>
          <a:p>
            <a:pPr marL="0" indent="0">
              <a:buNone/>
            </a:pPr>
            <a:r>
              <a:rPr lang="en-US" dirty="0" smtClean="0">
                <a:solidFill>
                  <a:srgbClr val="FF6600"/>
                </a:solidFill>
              </a:rPr>
              <a:t>Major data points</a:t>
            </a:r>
          </a:p>
          <a:p>
            <a:r>
              <a:rPr lang="en-US" dirty="0" smtClean="0"/>
              <a:t>Student name</a:t>
            </a:r>
          </a:p>
          <a:p>
            <a:r>
              <a:rPr lang="en-US" dirty="0" smtClean="0"/>
              <a:t>Date</a:t>
            </a:r>
          </a:p>
          <a:p>
            <a:r>
              <a:rPr lang="en-US" dirty="0" smtClean="0"/>
              <a:t>Location of behavior</a:t>
            </a:r>
          </a:p>
          <a:p>
            <a:r>
              <a:rPr lang="en-US" dirty="0" smtClean="0"/>
              <a:t>Time of behavior</a:t>
            </a:r>
          </a:p>
          <a:p>
            <a:r>
              <a:rPr lang="en-US" dirty="0" smtClean="0"/>
              <a:t>Type of behavior</a:t>
            </a:r>
          </a:p>
          <a:p>
            <a:endParaRPr lang="en-US" dirty="0" smtClean="0"/>
          </a:p>
          <a:p>
            <a:pPr marL="0" indent="0">
              <a:buNone/>
            </a:pPr>
            <a:endParaRPr lang="en-US" dirty="0"/>
          </a:p>
        </p:txBody>
      </p:sp>
      <p:sp>
        <p:nvSpPr>
          <p:cNvPr id="4" name="Content Placeholder 3"/>
          <p:cNvSpPr>
            <a:spLocks noGrp="1"/>
          </p:cNvSpPr>
          <p:nvPr>
            <p:ph sz="quarter" idx="2"/>
          </p:nvPr>
        </p:nvSpPr>
        <p:spPr/>
        <p:txBody>
          <a:bodyPr>
            <a:normAutofit/>
          </a:bodyPr>
          <a:lstStyle/>
          <a:p>
            <a:pPr marL="0" indent="0">
              <a:buNone/>
            </a:pPr>
            <a:r>
              <a:rPr lang="en-US" dirty="0" smtClean="0">
                <a:solidFill>
                  <a:srgbClr val="FF6600"/>
                </a:solidFill>
              </a:rPr>
              <a:t>Additional data points</a:t>
            </a:r>
          </a:p>
          <a:p>
            <a:r>
              <a:rPr lang="en-US" dirty="0" smtClean="0"/>
              <a:t>Referring staff member</a:t>
            </a:r>
          </a:p>
          <a:p>
            <a:r>
              <a:rPr lang="en-US" dirty="0" smtClean="0"/>
              <a:t>Possible motivation</a:t>
            </a:r>
          </a:p>
          <a:p>
            <a:r>
              <a:rPr lang="en-US" dirty="0" smtClean="0"/>
              <a:t>Others involved</a:t>
            </a:r>
          </a:p>
          <a:p>
            <a:r>
              <a:rPr lang="en-US" dirty="0" smtClean="0"/>
              <a:t>Administrative decision</a:t>
            </a:r>
          </a:p>
          <a:p>
            <a:endParaRPr lang="en-US" dirty="0"/>
          </a:p>
        </p:txBody>
      </p:sp>
    </p:spTree>
    <p:extLst>
      <p:ext uri="{BB962C8B-B14F-4D97-AF65-F5344CB8AC3E}">
        <p14:creationId xmlns:p14="http://schemas.microsoft.com/office/powerpoint/2010/main" val="8161157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fld id="{D8D5DA32-A4CE-45E9-BBAF-18C88C29A85C}" type="slidenum">
              <a:rPr lang="en-US"/>
              <a:pPr/>
              <a:t>36</a:t>
            </a:fld>
            <a:endParaRPr lang="en-US"/>
          </a:p>
        </p:txBody>
      </p:sp>
      <p:sp>
        <p:nvSpPr>
          <p:cNvPr id="288770" name="Rectangle 2"/>
          <p:cNvSpPr>
            <a:spLocks noGrp="1" noChangeArrowheads="1"/>
          </p:cNvSpPr>
          <p:nvPr>
            <p:ph type="title"/>
          </p:nvPr>
        </p:nvSpPr>
        <p:spPr>
          <a:xfrm>
            <a:off x="368300" y="571500"/>
            <a:ext cx="8229600" cy="1143000"/>
          </a:xfrm>
        </p:spPr>
        <p:txBody>
          <a:bodyPr/>
          <a:lstStyle/>
          <a:p>
            <a:pPr eaLnBrk="1" hangingPunct="1">
              <a:defRPr/>
            </a:pPr>
            <a:r>
              <a:rPr lang="en-US" dirty="0" smtClean="0"/>
              <a:t>In some cases: Emergency or Crisis Incidents Data</a:t>
            </a:r>
          </a:p>
        </p:txBody>
      </p:sp>
      <p:sp>
        <p:nvSpPr>
          <p:cNvPr id="288771" name="Rectangle 3"/>
          <p:cNvSpPr>
            <a:spLocks noGrp="1" noChangeArrowheads="1"/>
          </p:cNvSpPr>
          <p:nvPr>
            <p:ph type="body" sz="half" idx="1"/>
          </p:nvPr>
        </p:nvSpPr>
        <p:spPr>
          <a:xfrm>
            <a:off x="152400" y="2260600"/>
            <a:ext cx="8686800" cy="2273300"/>
          </a:xfrm>
        </p:spPr>
        <p:txBody>
          <a:bodyPr>
            <a:normAutofit lnSpcReduction="10000"/>
          </a:bodyPr>
          <a:lstStyle/>
          <a:p>
            <a:pPr>
              <a:buClr>
                <a:schemeClr val="accent1">
                  <a:lumMod val="75000"/>
                </a:schemeClr>
              </a:buClr>
              <a:buFont typeface="Wingdings" charset="2"/>
              <a:buChar char=""/>
            </a:pPr>
            <a:r>
              <a:rPr lang="en-US" sz="2700" dirty="0" smtClean="0"/>
              <a:t>Discipline incidents that require </a:t>
            </a:r>
            <a:r>
              <a:rPr lang="en-US" sz="2700" b="1" i="1" dirty="0" smtClean="0">
                <a:solidFill>
                  <a:schemeClr val="accent1">
                    <a:lumMod val="75000"/>
                  </a:schemeClr>
                </a:solidFill>
              </a:rPr>
              <a:t>immediate </a:t>
            </a:r>
            <a:r>
              <a:rPr lang="en-US" sz="2700" b="1" i="1" dirty="0" smtClean="0">
                <a:solidFill>
                  <a:srgbClr val="E75C01"/>
                </a:solidFill>
              </a:rPr>
              <a:t>response from administration</a:t>
            </a:r>
            <a:r>
              <a:rPr lang="en-US" sz="2700" dirty="0" smtClean="0">
                <a:solidFill>
                  <a:srgbClr val="E75C01"/>
                </a:solidFill>
              </a:rPr>
              <a:t> </a:t>
            </a:r>
            <a:r>
              <a:rPr lang="en-US" sz="2700" dirty="0" smtClean="0"/>
              <a:t>and/or crisis response team. </a:t>
            </a:r>
          </a:p>
          <a:p>
            <a:pPr lvl="2" eaLnBrk="1" hangingPunct="1">
              <a:buClr>
                <a:srgbClr val="003082"/>
              </a:buClr>
            </a:pPr>
            <a:r>
              <a:rPr lang="en-US" sz="2000" dirty="0" smtClean="0"/>
              <a:t>These incidences may cause short-term change to a school</a:t>
            </a:r>
            <a:r>
              <a:rPr lang="ja-JP" altLang="en-US" sz="2000" dirty="0" smtClean="0"/>
              <a:t>’</a:t>
            </a:r>
            <a:r>
              <a:rPr lang="en-US" altLang="ja-JP" sz="2000" dirty="0" smtClean="0"/>
              <a:t>s </a:t>
            </a:r>
            <a:r>
              <a:rPr lang="en-US" altLang="ja-JP" sz="2000" dirty="0" smtClean="0"/>
              <a:t>SW-PBS </a:t>
            </a:r>
            <a:r>
              <a:rPr lang="en-US" altLang="ja-JP" sz="2000" dirty="0" smtClean="0"/>
              <a:t>Plan and may include, but are not limited to: bomb threats, weapons alerts, intruder, fire evacuations, etc.</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6167" y="2146300"/>
            <a:ext cx="6172200" cy="889000"/>
          </a:xfrm>
        </p:spPr>
        <p:txBody>
          <a:bodyPr/>
          <a:lstStyle/>
          <a:p>
            <a:pPr algn="ctr"/>
            <a:r>
              <a:rPr lang="en-US" dirty="0"/>
              <a:t>Sneak Peak at SWIS™</a:t>
            </a:r>
          </a:p>
        </p:txBody>
      </p:sp>
      <p:sp>
        <p:nvSpPr>
          <p:cNvPr id="3" name="Subtitle 2"/>
          <p:cNvSpPr>
            <a:spLocks noGrp="1"/>
          </p:cNvSpPr>
          <p:nvPr>
            <p:ph type="subTitle" idx="1"/>
          </p:nvPr>
        </p:nvSpPr>
        <p:spPr>
          <a:xfrm>
            <a:off x="2015067" y="3763433"/>
            <a:ext cx="6366933" cy="1785989"/>
          </a:xfrm>
        </p:spPr>
        <p:txBody>
          <a:bodyPr>
            <a:prstTxWarp prst="textInflate">
              <a:avLst/>
            </a:prstTxWarp>
          </a:bodyPr>
          <a:lstStyle/>
          <a:p>
            <a:r>
              <a:rPr lang="en-US"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www.swis.org</a:t>
            </a:r>
            <a:endParaRPr lang="en-US"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a:p>
            <a:endParaRPr lang="en-US" dirty="0"/>
          </a:p>
        </p:txBody>
      </p:sp>
    </p:spTree>
    <p:extLst>
      <p:ext uri="{BB962C8B-B14F-4D97-AF65-F5344CB8AC3E}">
        <p14:creationId xmlns:p14="http://schemas.microsoft.com/office/powerpoint/2010/main" val="8959019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features of SWIS™</a:t>
            </a:r>
            <a:endParaRPr lang="en-US" dirty="0"/>
          </a:p>
        </p:txBody>
      </p:sp>
      <p:sp>
        <p:nvSpPr>
          <p:cNvPr id="3" name="Content Placeholder 2"/>
          <p:cNvSpPr>
            <a:spLocks noGrp="1"/>
          </p:cNvSpPr>
          <p:nvPr>
            <p:ph sz="quarter" idx="1"/>
          </p:nvPr>
        </p:nvSpPr>
        <p:spPr>
          <a:xfrm>
            <a:off x="457200" y="2120900"/>
            <a:ext cx="7467600" cy="3784600"/>
          </a:xfrm>
        </p:spPr>
        <p:txBody>
          <a:bodyPr/>
          <a:lstStyle/>
          <a:p>
            <a:r>
              <a:rPr lang="en-US" dirty="0" smtClean="0"/>
              <a:t>Only </a:t>
            </a:r>
            <a:r>
              <a:rPr lang="en-US" dirty="0"/>
              <a:t>reports on </a:t>
            </a:r>
            <a:r>
              <a:rPr lang="en-US" dirty="0" smtClean="0"/>
              <a:t>discipline</a:t>
            </a:r>
          </a:p>
          <a:p>
            <a:r>
              <a:rPr lang="en-US" dirty="0" smtClean="0"/>
              <a:t>Web-based data collection system</a:t>
            </a:r>
          </a:p>
          <a:p>
            <a:r>
              <a:rPr lang="en-US" dirty="0"/>
              <a:t>Real-time </a:t>
            </a:r>
            <a:r>
              <a:rPr lang="en-US" dirty="0" smtClean="0"/>
              <a:t>data</a:t>
            </a:r>
          </a:p>
          <a:p>
            <a:r>
              <a:rPr lang="en-US" dirty="0" smtClean="0"/>
              <a:t>Local control</a:t>
            </a:r>
          </a:p>
          <a:p>
            <a:r>
              <a:rPr lang="en-US" dirty="0" smtClean="0"/>
              <a:t>Prints graphics for decision-making</a:t>
            </a:r>
          </a:p>
          <a:p>
            <a:r>
              <a:rPr lang="en-US" dirty="0" smtClean="0"/>
              <a:t>Confidential and secure</a:t>
            </a:r>
          </a:p>
          <a:p>
            <a:r>
              <a:rPr lang="en-US" dirty="0"/>
              <a:t>SWIS™ </a:t>
            </a:r>
            <a:r>
              <a:rPr lang="en-US" dirty="0" smtClean="0"/>
              <a:t>facilitator for support</a:t>
            </a:r>
            <a:endParaRPr lang="en-US" dirty="0"/>
          </a:p>
        </p:txBody>
      </p:sp>
    </p:spTree>
    <p:extLst>
      <p:ext uri="{BB962C8B-B14F-4D97-AF65-F5344CB8AC3E}">
        <p14:creationId xmlns:p14="http://schemas.microsoft.com/office/powerpoint/2010/main" val="16589486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8"/>
            <a:ext cx="7467600" cy="1143000"/>
          </a:xfrm>
        </p:spPr>
        <p:txBody>
          <a:bodyPr/>
          <a:lstStyle/>
          <a:p>
            <a:r>
              <a:rPr lang="en-US" dirty="0" smtClean="0"/>
              <a:t>Big 5 graphs</a:t>
            </a:r>
            <a:endParaRPr lang="en-US" dirty="0"/>
          </a:p>
        </p:txBody>
      </p:sp>
      <p:sp>
        <p:nvSpPr>
          <p:cNvPr id="3" name="Content Placeholder 2"/>
          <p:cNvSpPr>
            <a:spLocks noGrp="1"/>
          </p:cNvSpPr>
          <p:nvPr>
            <p:ph sz="quarter" idx="1"/>
          </p:nvPr>
        </p:nvSpPr>
        <p:spPr>
          <a:xfrm>
            <a:off x="457200" y="2730500"/>
            <a:ext cx="7467600" cy="2895600"/>
          </a:xfrm>
        </p:spPr>
        <p:txBody>
          <a:bodyPr/>
          <a:lstStyle/>
          <a:p>
            <a:pPr marL="457200" indent="-457200">
              <a:buFont typeface="+mj-lt"/>
              <a:buAutoNum type="arabicPeriod"/>
            </a:pPr>
            <a:r>
              <a:rPr lang="en-US" dirty="0" smtClean="0"/>
              <a:t>Average number of referrals per day</a:t>
            </a:r>
          </a:p>
          <a:p>
            <a:pPr marL="457200" indent="-457200">
              <a:buFont typeface="+mj-lt"/>
              <a:buAutoNum type="arabicPeriod"/>
            </a:pPr>
            <a:r>
              <a:rPr lang="en-US" dirty="0" smtClean="0"/>
              <a:t>Location of incident</a:t>
            </a:r>
          </a:p>
          <a:p>
            <a:pPr marL="457200" indent="-457200">
              <a:buFont typeface="+mj-lt"/>
              <a:buAutoNum type="arabicPeriod"/>
            </a:pPr>
            <a:r>
              <a:rPr lang="en-US" dirty="0" smtClean="0"/>
              <a:t>Time of incident</a:t>
            </a:r>
          </a:p>
          <a:p>
            <a:pPr marL="457200" indent="-457200">
              <a:buFont typeface="+mj-lt"/>
              <a:buAutoNum type="arabicPeriod"/>
            </a:pPr>
            <a:r>
              <a:rPr lang="en-US" dirty="0" smtClean="0"/>
              <a:t>Referring teacher</a:t>
            </a:r>
          </a:p>
          <a:p>
            <a:pPr marL="457200" indent="-457200">
              <a:buFont typeface="+mj-lt"/>
              <a:buAutoNum type="arabicPeriod"/>
            </a:pPr>
            <a:r>
              <a:rPr lang="en-US" dirty="0" smtClean="0"/>
              <a:t>Behavior that occurred</a:t>
            </a:r>
            <a:endParaRPr lang="en-US" dirty="0"/>
          </a:p>
        </p:txBody>
      </p:sp>
    </p:spTree>
    <p:extLst>
      <p:ext uri="{BB962C8B-B14F-4D97-AF65-F5344CB8AC3E}">
        <p14:creationId xmlns:p14="http://schemas.microsoft.com/office/powerpoint/2010/main" val="2956245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0" y="334963"/>
            <a:ext cx="8374063" cy="442912"/>
          </a:xfrm>
        </p:spPr>
        <p:txBody>
          <a:bodyPr>
            <a:normAutofit fontScale="90000"/>
          </a:bodyPr>
          <a:lstStyle/>
          <a:p>
            <a:pPr eaLnBrk="1" hangingPunct="1"/>
            <a:r>
              <a:rPr lang="en-US" sz="4000">
                <a:latin typeface="Arial" pitchFamily="29" charset="0"/>
                <a:ea typeface="MS PGothic" pitchFamily="34" charset="-128"/>
                <a:cs typeface="MS PGothic" pitchFamily="34" charset="-128"/>
              </a:rPr>
              <a:t>Stages of Implementation</a:t>
            </a:r>
          </a:p>
        </p:txBody>
      </p:sp>
      <p:sp>
        <p:nvSpPr>
          <p:cNvPr id="58370" name="Rectangle 2"/>
          <p:cNvSpPr>
            <a:spLocks noChangeArrowheads="1"/>
          </p:cNvSpPr>
          <p:nvPr/>
        </p:nvSpPr>
        <p:spPr bwMode="auto">
          <a:xfrm>
            <a:off x="50800" y="1233488"/>
            <a:ext cx="1809750" cy="2576512"/>
          </a:xfrm>
          <a:prstGeom prst="rect">
            <a:avLst/>
          </a:prstGeom>
          <a:solidFill>
            <a:srgbClr val="FF0000"/>
          </a:solidFill>
          <a:ln w="15875">
            <a:solidFill>
              <a:schemeClr val="tx1"/>
            </a:solidFill>
            <a:round/>
            <a:headEnd/>
            <a:tailEnd/>
          </a:ln>
        </p:spPr>
        <p:txBody>
          <a:bodyPr>
            <a:prstTxWarp prst="textNoShape">
              <a:avLst/>
            </a:prstTxWarp>
          </a:bodyPr>
          <a:lstStyle/>
          <a:p>
            <a:pPr algn="ctr">
              <a:lnSpc>
                <a:spcPct val="120000"/>
              </a:lnSpc>
            </a:pPr>
            <a:r>
              <a:rPr lang="en-US" dirty="0">
                <a:ea typeface="Arial" pitchFamily="29" charset="0"/>
                <a:cs typeface="Arial" pitchFamily="29" charset="0"/>
              </a:rPr>
              <a:t>Exploration</a:t>
            </a:r>
            <a:r>
              <a:rPr lang="en-US" dirty="0" smtClean="0">
                <a:ea typeface="Arial" pitchFamily="29" charset="0"/>
                <a:cs typeface="Arial" pitchFamily="29" charset="0"/>
              </a:rPr>
              <a:t>/ Adoption</a:t>
            </a:r>
            <a:endParaRPr lang="en-US" dirty="0">
              <a:ea typeface="Arial" pitchFamily="29" charset="0"/>
              <a:cs typeface="Arial" pitchFamily="29" charset="0"/>
            </a:endParaRPr>
          </a:p>
        </p:txBody>
      </p:sp>
      <p:sp>
        <p:nvSpPr>
          <p:cNvPr id="58371" name="Rectangle 3"/>
          <p:cNvSpPr>
            <a:spLocks noChangeArrowheads="1"/>
          </p:cNvSpPr>
          <p:nvPr/>
        </p:nvSpPr>
        <p:spPr bwMode="auto">
          <a:xfrm>
            <a:off x="1857375" y="1641475"/>
            <a:ext cx="1808163" cy="2576513"/>
          </a:xfrm>
          <a:prstGeom prst="rect">
            <a:avLst/>
          </a:prstGeom>
          <a:solidFill>
            <a:srgbClr val="FF6600"/>
          </a:solidFill>
          <a:ln w="15875">
            <a:solidFill>
              <a:schemeClr val="tx1"/>
            </a:solidFill>
            <a:round/>
            <a:headEnd/>
            <a:tailEnd/>
          </a:ln>
        </p:spPr>
        <p:txBody>
          <a:bodyPr>
            <a:prstTxWarp prst="textNoShape">
              <a:avLst/>
            </a:prstTxWarp>
          </a:bodyPr>
          <a:lstStyle/>
          <a:p>
            <a:pPr algn="ctr">
              <a:lnSpc>
                <a:spcPct val="120000"/>
              </a:lnSpc>
            </a:pPr>
            <a:r>
              <a:rPr lang="en-US" dirty="0">
                <a:ea typeface="Arial" pitchFamily="29" charset="0"/>
                <a:cs typeface="Arial" pitchFamily="29" charset="0"/>
              </a:rPr>
              <a:t>Installation</a:t>
            </a:r>
          </a:p>
        </p:txBody>
      </p:sp>
      <p:sp>
        <p:nvSpPr>
          <p:cNvPr id="58372" name="Rectangle 4"/>
          <p:cNvSpPr>
            <a:spLocks noChangeArrowheads="1"/>
          </p:cNvSpPr>
          <p:nvPr/>
        </p:nvSpPr>
        <p:spPr bwMode="auto">
          <a:xfrm>
            <a:off x="3665538" y="1928813"/>
            <a:ext cx="1809750" cy="2576512"/>
          </a:xfrm>
          <a:prstGeom prst="rect">
            <a:avLst/>
          </a:prstGeom>
          <a:solidFill>
            <a:srgbClr val="FFFF00"/>
          </a:solidFill>
          <a:ln w="15875">
            <a:solidFill>
              <a:schemeClr val="tx1"/>
            </a:solidFill>
            <a:round/>
            <a:headEnd/>
            <a:tailEnd/>
          </a:ln>
        </p:spPr>
        <p:txBody>
          <a:bodyPr>
            <a:prstTxWarp prst="textNoShape">
              <a:avLst/>
            </a:prstTxWarp>
          </a:bodyPr>
          <a:lstStyle/>
          <a:p>
            <a:pPr algn="ctr">
              <a:lnSpc>
                <a:spcPct val="120000"/>
              </a:lnSpc>
            </a:pPr>
            <a:r>
              <a:rPr lang="en-US" dirty="0">
                <a:ea typeface="Arial" pitchFamily="29" charset="0"/>
                <a:cs typeface="Arial" pitchFamily="29" charset="0"/>
              </a:rPr>
              <a:t>Initial </a:t>
            </a:r>
            <a:r>
              <a:rPr lang="en-US" sz="1600" dirty="0">
                <a:ea typeface="Arial" pitchFamily="29" charset="0"/>
                <a:cs typeface="Arial" pitchFamily="29" charset="0"/>
              </a:rPr>
              <a:t>Implementation</a:t>
            </a:r>
          </a:p>
        </p:txBody>
      </p:sp>
      <p:sp>
        <p:nvSpPr>
          <p:cNvPr id="58373" name="Rectangle 5"/>
          <p:cNvSpPr>
            <a:spLocks noChangeArrowheads="1"/>
          </p:cNvSpPr>
          <p:nvPr/>
        </p:nvSpPr>
        <p:spPr bwMode="auto">
          <a:xfrm>
            <a:off x="5472113" y="2300288"/>
            <a:ext cx="1808162" cy="2576512"/>
          </a:xfrm>
          <a:prstGeom prst="rect">
            <a:avLst/>
          </a:prstGeom>
          <a:solidFill>
            <a:srgbClr val="00FF00"/>
          </a:solidFill>
          <a:ln w="15875">
            <a:solidFill>
              <a:schemeClr val="tx1"/>
            </a:solidFill>
            <a:round/>
            <a:headEnd/>
            <a:tailEnd/>
          </a:ln>
        </p:spPr>
        <p:txBody>
          <a:bodyPr>
            <a:prstTxWarp prst="textNoShape">
              <a:avLst/>
            </a:prstTxWarp>
          </a:bodyPr>
          <a:lstStyle/>
          <a:p>
            <a:pPr algn="ctr">
              <a:lnSpc>
                <a:spcPct val="120000"/>
              </a:lnSpc>
            </a:pPr>
            <a:r>
              <a:rPr lang="en-US" dirty="0" smtClean="0">
                <a:ea typeface="Arial" pitchFamily="29" charset="0"/>
                <a:cs typeface="Arial" pitchFamily="29" charset="0"/>
              </a:rPr>
              <a:t>Full </a:t>
            </a:r>
            <a:r>
              <a:rPr lang="en-US" sz="1600" dirty="0" smtClean="0">
                <a:ea typeface="Arial" pitchFamily="29" charset="0"/>
                <a:cs typeface="Arial" pitchFamily="29" charset="0"/>
              </a:rPr>
              <a:t>Implementation</a:t>
            </a:r>
            <a:endParaRPr lang="en-US" sz="1600" dirty="0">
              <a:ea typeface="Arial" pitchFamily="29" charset="0"/>
              <a:cs typeface="Arial" pitchFamily="29" charset="0"/>
            </a:endParaRPr>
          </a:p>
        </p:txBody>
      </p:sp>
      <p:sp>
        <p:nvSpPr>
          <p:cNvPr id="58374" name="Rectangle 6"/>
          <p:cNvSpPr>
            <a:spLocks noChangeArrowheads="1"/>
          </p:cNvSpPr>
          <p:nvPr/>
        </p:nvSpPr>
        <p:spPr bwMode="auto">
          <a:xfrm>
            <a:off x="7286625" y="2695575"/>
            <a:ext cx="1809750" cy="2576513"/>
          </a:xfrm>
          <a:prstGeom prst="rect">
            <a:avLst/>
          </a:prstGeom>
          <a:solidFill>
            <a:srgbClr val="00FFFF"/>
          </a:solidFill>
          <a:ln w="15875">
            <a:solidFill>
              <a:schemeClr val="tx1"/>
            </a:solidFill>
            <a:round/>
            <a:headEnd/>
            <a:tailEnd/>
          </a:ln>
        </p:spPr>
        <p:txBody>
          <a:bodyPr>
            <a:prstTxWarp prst="textNoShape">
              <a:avLst/>
            </a:prstTxWarp>
          </a:bodyPr>
          <a:lstStyle/>
          <a:p>
            <a:pPr algn="ctr">
              <a:lnSpc>
                <a:spcPct val="120000"/>
              </a:lnSpc>
            </a:pPr>
            <a:r>
              <a:rPr lang="en-US" dirty="0" smtClean="0">
                <a:ea typeface="Arial" pitchFamily="29" charset="0"/>
                <a:cs typeface="Arial" pitchFamily="29" charset="0"/>
              </a:rPr>
              <a:t>Innovation and Sustainability </a:t>
            </a:r>
            <a:endParaRPr lang="en-US" dirty="0">
              <a:ea typeface="Arial" pitchFamily="29" charset="0"/>
              <a:cs typeface="Arial" pitchFamily="29" charset="0"/>
            </a:endParaRPr>
          </a:p>
        </p:txBody>
      </p:sp>
      <p:sp>
        <p:nvSpPr>
          <p:cNvPr id="58375" name="TextBox 27"/>
          <p:cNvSpPr txBox="1">
            <a:spLocks noChangeArrowheads="1"/>
          </p:cNvSpPr>
          <p:nvPr/>
        </p:nvSpPr>
        <p:spPr bwMode="auto">
          <a:xfrm>
            <a:off x="1946648" y="2433638"/>
            <a:ext cx="1609351" cy="1477328"/>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ctr"/>
            <a:r>
              <a:rPr lang="en-US" dirty="0">
                <a:latin typeface="Arial" pitchFamily="29" charset="0"/>
                <a:ea typeface="MS PGothic" pitchFamily="34" charset="-128"/>
                <a:cs typeface="MS PGothic" pitchFamily="34" charset="-128"/>
              </a:rPr>
              <a:t>Establish Leadership Teams, Set Up Data Systems</a:t>
            </a:r>
          </a:p>
        </p:txBody>
      </p:sp>
      <p:sp>
        <p:nvSpPr>
          <p:cNvPr id="58376" name="TextBox 28"/>
          <p:cNvSpPr txBox="1">
            <a:spLocks noChangeArrowheads="1"/>
          </p:cNvSpPr>
          <p:nvPr/>
        </p:nvSpPr>
        <p:spPr bwMode="auto">
          <a:xfrm>
            <a:off x="146143" y="2131825"/>
            <a:ext cx="1601974" cy="646112"/>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ctr"/>
            <a:r>
              <a:rPr lang="en-US" dirty="0">
                <a:latin typeface="Arial" pitchFamily="29" charset="0"/>
                <a:ea typeface="MS PGothic" pitchFamily="34" charset="-128"/>
                <a:cs typeface="MS PGothic" pitchFamily="34" charset="-128"/>
              </a:rPr>
              <a:t>Development Commitment</a:t>
            </a:r>
          </a:p>
        </p:txBody>
      </p:sp>
      <p:sp>
        <p:nvSpPr>
          <p:cNvPr id="58377" name="TextBox 29"/>
          <p:cNvSpPr txBox="1">
            <a:spLocks noChangeArrowheads="1"/>
          </p:cNvSpPr>
          <p:nvPr/>
        </p:nvSpPr>
        <p:spPr bwMode="auto">
          <a:xfrm>
            <a:off x="3765177" y="2780739"/>
            <a:ext cx="1604590" cy="1200150"/>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ctr"/>
            <a:r>
              <a:rPr lang="en-US" dirty="0">
                <a:latin typeface="Arial" pitchFamily="29" charset="0"/>
                <a:ea typeface="MS PGothic" pitchFamily="34" charset="-128"/>
                <a:cs typeface="MS PGothic" pitchFamily="34" charset="-128"/>
              </a:rPr>
              <a:t>Provide Significant Support to Implementers</a:t>
            </a:r>
          </a:p>
        </p:txBody>
      </p:sp>
      <p:sp>
        <p:nvSpPr>
          <p:cNvPr id="58378" name="TextBox 30"/>
          <p:cNvSpPr txBox="1">
            <a:spLocks noChangeArrowheads="1"/>
          </p:cNvSpPr>
          <p:nvPr/>
        </p:nvSpPr>
        <p:spPr bwMode="auto">
          <a:xfrm>
            <a:off x="5558118" y="3209925"/>
            <a:ext cx="1643532" cy="1200329"/>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ctr"/>
            <a:r>
              <a:rPr lang="en-US" dirty="0">
                <a:latin typeface="Arial" pitchFamily="29" charset="0"/>
                <a:ea typeface="MS PGothic" pitchFamily="34" charset="-128"/>
                <a:cs typeface="MS PGothic" pitchFamily="34" charset="-128"/>
              </a:rPr>
              <a:t>Embedding within Standard Practice</a:t>
            </a:r>
          </a:p>
        </p:txBody>
      </p:sp>
      <p:sp>
        <p:nvSpPr>
          <p:cNvPr id="58379" name="TextBox 31"/>
          <p:cNvSpPr txBox="1">
            <a:spLocks noChangeArrowheads="1"/>
          </p:cNvSpPr>
          <p:nvPr/>
        </p:nvSpPr>
        <p:spPr bwMode="auto">
          <a:xfrm>
            <a:off x="7351060" y="3489325"/>
            <a:ext cx="1685550" cy="1200150"/>
          </a:xfrm>
          <a:prstGeom prst="rect">
            <a:avLst/>
          </a:prstGeom>
          <a:solidFill>
            <a:schemeClr val="bg1"/>
          </a:solidFill>
          <a:ln w="9525">
            <a:solidFill>
              <a:schemeClr val="tx1"/>
            </a:solidFill>
            <a:miter lim="800000"/>
            <a:headEnd/>
            <a:tailEnd/>
          </a:ln>
        </p:spPr>
        <p:txBody>
          <a:bodyPr wrap="square">
            <a:prstTxWarp prst="textNoShape">
              <a:avLst/>
            </a:prstTxWarp>
            <a:spAutoFit/>
          </a:bodyPr>
          <a:lstStyle/>
          <a:p>
            <a:pPr algn="ctr"/>
            <a:r>
              <a:rPr lang="en-US" dirty="0">
                <a:latin typeface="Arial" pitchFamily="29" charset="0"/>
                <a:ea typeface="MS PGothic" pitchFamily="34" charset="-128"/>
                <a:cs typeface="MS PGothic" pitchFamily="34" charset="-128"/>
              </a:rPr>
              <a:t>Improvements: Increase Efficiency and Effectiveness</a:t>
            </a:r>
          </a:p>
        </p:txBody>
      </p:sp>
      <p:sp>
        <p:nvSpPr>
          <p:cNvPr id="13" name="TextBox 12"/>
          <p:cNvSpPr txBox="1"/>
          <p:nvPr/>
        </p:nvSpPr>
        <p:spPr>
          <a:xfrm>
            <a:off x="58737" y="3459443"/>
            <a:ext cx="1798638" cy="1528763"/>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Should we do it?</a:t>
            </a:r>
          </a:p>
        </p:txBody>
      </p:sp>
      <p:sp>
        <p:nvSpPr>
          <p:cNvPr id="14" name="TextBox 13"/>
          <p:cNvSpPr txBox="1"/>
          <p:nvPr/>
        </p:nvSpPr>
        <p:spPr>
          <a:xfrm>
            <a:off x="1997075" y="4147296"/>
            <a:ext cx="3478213" cy="1527175"/>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Doing it right</a:t>
            </a:r>
          </a:p>
        </p:txBody>
      </p:sp>
      <p:sp>
        <p:nvSpPr>
          <p:cNvPr id="15" name="TextBox 14"/>
          <p:cNvSpPr txBox="1"/>
          <p:nvPr/>
        </p:nvSpPr>
        <p:spPr>
          <a:xfrm>
            <a:off x="5501437" y="4919476"/>
            <a:ext cx="3478212" cy="1527175"/>
          </a:xfrm>
          <a:prstGeom prst="rightArrow">
            <a:avLst>
              <a:gd name="adj1" fmla="val 50000"/>
              <a:gd name="adj2" fmla="val 65658"/>
            </a:avLst>
          </a:prstGeom>
          <a:gradFill flip="none" rotWithShape="1">
            <a:gsLst>
              <a:gs pos="20000">
                <a:srgbClr val="FF00FF"/>
              </a:gs>
              <a:gs pos="100000">
                <a:prstClr val="white"/>
              </a:gs>
            </a:gsLst>
            <a:lin ang="13260000" scaled="0"/>
            <a:tileRect/>
          </a:gradFill>
          <a:ln>
            <a:solidFill>
              <a:schemeClr val="tx1"/>
            </a:solidFill>
          </a:ln>
          <a:effectLst>
            <a:outerShdw blurRad="50800" dist="38100" dir="2700000" algn="tl" rotWithShape="0">
              <a:srgbClr val="000000">
                <a:alpha val="43000"/>
              </a:srgbClr>
            </a:outerShdw>
          </a:effectLst>
        </p:spPr>
        <p:txBody>
          <a:bodyPr lIns="0" rIns="0" anchor="ctr" anchorCtr="1">
            <a:spAutoFit/>
          </a:bodyPr>
          <a:lstStyle/>
          <a:p>
            <a:pPr>
              <a:defRPr/>
            </a:pPr>
            <a:r>
              <a:rPr lang="en-US" sz="2200" dirty="0">
                <a:latin typeface="Arial"/>
                <a:ea typeface="ＭＳ Ｐゴシック" charset="-128"/>
                <a:cs typeface="Arial"/>
              </a:rPr>
              <a:t>Doing it better</a:t>
            </a:r>
          </a:p>
        </p:txBody>
      </p:sp>
      <p:sp>
        <p:nvSpPr>
          <p:cNvPr id="17" name="Explosion 1 16"/>
          <p:cNvSpPr/>
          <p:nvPr/>
        </p:nvSpPr>
        <p:spPr>
          <a:xfrm>
            <a:off x="5257800" y="914400"/>
            <a:ext cx="1447800" cy="914400"/>
          </a:xfrm>
          <a:prstGeom prst="irregularSeal1">
            <a:avLst/>
          </a:prstGeom>
          <a:solidFill>
            <a:schemeClr val="accent1">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2-3 yrs</a:t>
            </a:r>
            <a:endParaRPr lang="en-US" dirty="0"/>
          </a:p>
        </p:txBody>
      </p:sp>
      <p:sp>
        <p:nvSpPr>
          <p:cNvPr id="20" name="Left Brace 19"/>
          <p:cNvSpPr/>
          <p:nvPr/>
        </p:nvSpPr>
        <p:spPr>
          <a:xfrm rot="5905516">
            <a:off x="5143994" y="1639823"/>
            <a:ext cx="764940" cy="683333"/>
          </a:xfrm>
          <a:prstGeom prst="leftBrace">
            <a:avLst>
              <a:gd name="adj1" fmla="val 0"/>
              <a:gd name="adj2" fmla="val 4362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6096000" y="6324600"/>
            <a:ext cx="1518364" cy="230832"/>
          </a:xfrm>
          <a:prstGeom prst="rect">
            <a:avLst/>
          </a:prstGeom>
          <a:noFill/>
        </p:spPr>
        <p:txBody>
          <a:bodyPr wrap="none" rtlCol="0">
            <a:spAutoFit/>
          </a:bodyPr>
          <a:lstStyle/>
          <a:p>
            <a:r>
              <a:rPr lang="en-US" sz="900" dirty="0" smtClean="0"/>
              <a:t>Adapted from www.pbis.org</a:t>
            </a:r>
            <a:endParaRPr lang="en-US" sz="900"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354668"/>
            <a:ext cx="6172200" cy="1930400"/>
          </a:xfrm>
        </p:spPr>
        <p:txBody>
          <a:bodyPr/>
          <a:lstStyle/>
          <a:p>
            <a:r>
              <a:rPr lang="en-US" dirty="0" smtClean="0"/>
              <a:t>Our Goal: Data based Decision-making System</a:t>
            </a:r>
            <a:endParaRPr lang="en-US" dirty="0"/>
          </a:p>
        </p:txBody>
      </p:sp>
      <p:sp>
        <p:nvSpPr>
          <p:cNvPr id="3" name="Subtitle 2"/>
          <p:cNvSpPr>
            <a:spLocks noGrp="1"/>
          </p:cNvSpPr>
          <p:nvPr>
            <p:ph type="subTitle" idx="1"/>
          </p:nvPr>
        </p:nvSpPr>
        <p:spPr>
          <a:xfrm>
            <a:off x="2286000" y="3605844"/>
            <a:ext cx="6172200" cy="940756"/>
          </a:xfrm>
        </p:spPr>
        <p:txBody>
          <a:bodyPr>
            <a:normAutofit/>
          </a:bodyPr>
          <a:lstStyle/>
          <a:p>
            <a:r>
              <a:rPr lang="en-US" sz="2400" dirty="0" smtClean="0"/>
              <a:t>Not just data collection.</a:t>
            </a:r>
            <a:endParaRPr lang="en-US" sz="2400" dirty="0"/>
          </a:p>
        </p:txBody>
      </p:sp>
    </p:spTree>
    <p:extLst>
      <p:ext uri="{BB962C8B-B14F-4D97-AF65-F5344CB8AC3E}">
        <p14:creationId xmlns:p14="http://schemas.microsoft.com/office/powerpoint/2010/main" val="7058470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dirty="0" smtClean="0"/>
              <a:t>Decision-Making System</a:t>
            </a:r>
            <a:endParaRPr lang="en-US" dirty="0"/>
          </a:p>
        </p:txBody>
      </p:sp>
      <p:sp>
        <p:nvSpPr>
          <p:cNvPr id="3" name="Content Placeholder 2"/>
          <p:cNvSpPr>
            <a:spLocks noGrp="1"/>
          </p:cNvSpPr>
          <p:nvPr>
            <p:ph sz="quarter" idx="1"/>
          </p:nvPr>
        </p:nvSpPr>
        <p:spPr/>
        <p:txBody>
          <a:bodyPr/>
          <a:lstStyle/>
          <a:p>
            <a:pPr marL="0" indent="0">
              <a:buNone/>
            </a:pPr>
            <a:r>
              <a:rPr lang="en-US" dirty="0" smtClean="0"/>
              <a:t>What do you want the data to tell you?</a:t>
            </a:r>
          </a:p>
          <a:p>
            <a:pPr lvl="1"/>
            <a:r>
              <a:rPr lang="en-US" dirty="0" smtClean="0"/>
              <a:t>School-wide</a:t>
            </a:r>
          </a:p>
          <a:p>
            <a:pPr lvl="1"/>
            <a:r>
              <a:rPr lang="en-US" dirty="0" smtClean="0"/>
              <a:t>Individual student</a:t>
            </a:r>
            <a:endParaRPr lang="en-US" dirty="0"/>
          </a:p>
        </p:txBody>
      </p:sp>
      <p:sp>
        <p:nvSpPr>
          <p:cNvPr id="11" name="TextBox 10"/>
          <p:cNvSpPr txBox="1"/>
          <p:nvPr/>
        </p:nvSpPr>
        <p:spPr>
          <a:xfrm>
            <a:off x="4769436" y="3748472"/>
            <a:ext cx="184666" cy="369332"/>
          </a:xfrm>
          <a:prstGeom prst="rect">
            <a:avLst/>
          </a:prstGeom>
          <a:noFill/>
        </p:spPr>
        <p:txBody>
          <a:bodyPr wrap="none" rtlCol="0">
            <a:spAutoFit/>
          </a:bodyPr>
          <a:lstStyle/>
          <a:p>
            <a:endParaRPr lang="en-US" dirty="0"/>
          </a:p>
        </p:txBody>
      </p:sp>
      <p:pic>
        <p:nvPicPr>
          <p:cNvPr id="12" name="Picture 11"/>
          <p:cNvPicPr>
            <a:picLocks noChangeAspect="1"/>
          </p:cNvPicPr>
          <p:nvPr/>
        </p:nvPicPr>
        <p:blipFill>
          <a:blip r:embed="rId2"/>
          <a:stretch>
            <a:fillRect/>
          </a:stretch>
        </p:blipFill>
        <p:spPr>
          <a:xfrm>
            <a:off x="736600" y="3262566"/>
            <a:ext cx="8686800" cy="2358019"/>
          </a:xfrm>
          <a:prstGeom prst="rect">
            <a:avLst/>
          </a:prstGeom>
        </p:spPr>
      </p:pic>
      <p:sp>
        <p:nvSpPr>
          <p:cNvPr id="13" name="TextBox 12"/>
          <p:cNvSpPr txBox="1"/>
          <p:nvPr/>
        </p:nvSpPr>
        <p:spPr>
          <a:xfrm>
            <a:off x="4769436" y="6350717"/>
            <a:ext cx="3822115" cy="369332"/>
          </a:xfrm>
          <a:prstGeom prst="rect">
            <a:avLst/>
          </a:prstGeom>
          <a:noFill/>
        </p:spPr>
        <p:txBody>
          <a:bodyPr wrap="square" rtlCol="0">
            <a:spAutoFit/>
          </a:bodyPr>
          <a:lstStyle/>
          <a:p>
            <a:r>
              <a:rPr lang="en-US" dirty="0" smtClean="0"/>
              <a:t>Adapted from </a:t>
            </a:r>
            <a:r>
              <a:rPr lang="en-US" dirty="0" err="1" smtClean="0"/>
              <a:t>www.swis.org</a:t>
            </a:r>
            <a:endParaRPr lang="en-US" dirty="0"/>
          </a:p>
        </p:txBody>
      </p:sp>
    </p:spTree>
    <p:extLst>
      <p:ext uri="{BB962C8B-B14F-4D97-AF65-F5344CB8AC3E}">
        <p14:creationId xmlns:p14="http://schemas.microsoft.com/office/powerpoint/2010/main" val="52651827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6076"/>
            <a:ext cx="7467600" cy="1143000"/>
          </a:xfrm>
        </p:spPr>
        <p:txBody>
          <a:bodyPr/>
          <a:lstStyle/>
          <a:p>
            <a:r>
              <a:rPr lang="en-US" dirty="0" smtClean="0"/>
              <a:t>Decision making questions to consider</a:t>
            </a:r>
            <a:endParaRPr lang="en-US" dirty="0"/>
          </a:p>
        </p:txBody>
      </p:sp>
      <p:sp>
        <p:nvSpPr>
          <p:cNvPr id="3" name="Content Placeholder 2"/>
          <p:cNvSpPr>
            <a:spLocks noGrp="1"/>
          </p:cNvSpPr>
          <p:nvPr>
            <p:ph sz="quarter" idx="1"/>
          </p:nvPr>
        </p:nvSpPr>
        <p:spPr>
          <a:xfrm>
            <a:off x="457200" y="1638300"/>
            <a:ext cx="7467600" cy="4873752"/>
          </a:xfrm>
        </p:spPr>
        <p:txBody>
          <a:bodyPr/>
          <a:lstStyle/>
          <a:p>
            <a:r>
              <a:rPr lang="en-US" dirty="0" smtClean="0"/>
              <a:t>Is there a problem?</a:t>
            </a:r>
          </a:p>
          <a:p>
            <a:r>
              <a:rPr lang="en-US" dirty="0" smtClean="0"/>
              <a:t>What areas/systems are involved?</a:t>
            </a:r>
          </a:p>
          <a:p>
            <a:r>
              <a:rPr lang="en-US" dirty="0" smtClean="0"/>
              <a:t>Are there many students or few involved?</a:t>
            </a:r>
          </a:p>
          <a:p>
            <a:r>
              <a:rPr lang="en-US" dirty="0" smtClean="0"/>
              <a:t>What kind of problem behaviors are occurring?</a:t>
            </a:r>
          </a:p>
          <a:p>
            <a:r>
              <a:rPr lang="en-US" dirty="0" smtClean="0"/>
              <a:t>When are these behaviors most likely?</a:t>
            </a:r>
          </a:p>
          <a:p>
            <a:r>
              <a:rPr lang="en-US" dirty="0" smtClean="0"/>
              <a:t>What is the most effective use of our resources to address the problem?</a:t>
            </a:r>
          </a:p>
          <a:p>
            <a:r>
              <a:rPr lang="en-US" dirty="0">
                <a:latin typeface="Times New Roman" pitchFamily="-112" charset="0"/>
                <a:ea typeface="Times New Roman" pitchFamily="-112" charset="0"/>
                <a:cs typeface="Times New Roman" pitchFamily="-112" charset="0"/>
              </a:rPr>
              <a:t>Possible “function” of problem behavior?</a:t>
            </a:r>
          </a:p>
          <a:p>
            <a:r>
              <a:rPr lang="en-US" dirty="0">
                <a:latin typeface="Times New Roman" pitchFamily="-112" charset="0"/>
                <a:ea typeface="Times New Roman" pitchFamily="-112" charset="0"/>
                <a:cs typeface="Times New Roman" pitchFamily="-112" charset="0"/>
              </a:rPr>
              <a:t>Who needs targeted or intensive academic supports?</a:t>
            </a:r>
          </a:p>
          <a:p>
            <a:r>
              <a:rPr lang="en-US" dirty="0">
                <a:latin typeface="Times New Roman" pitchFamily="-112" charset="0"/>
                <a:ea typeface="Times New Roman" pitchFamily="-112" charset="0"/>
                <a:cs typeface="Times New Roman" pitchFamily="-112" charset="0"/>
              </a:rPr>
              <a:t>What environmental changes/supports are needed?</a:t>
            </a:r>
          </a:p>
          <a:p>
            <a:pPr marL="0" indent="0">
              <a:buNone/>
            </a:pPr>
            <a:endParaRPr lang="en-US" dirty="0"/>
          </a:p>
        </p:txBody>
      </p:sp>
    </p:spTree>
    <p:extLst>
      <p:ext uri="{BB962C8B-B14F-4D97-AF65-F5344CB8AC3E}">
        <p14:creationId xmlns:p14="http://schemas.microsoft.com/office/powerpoint/2010/main" val="421636583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based decision-making</a:t>
            </a:r>
            <a:endParaRPr lang="en-US" dirty="0"/>
          </a:p>
        </p:txBody>
      </p:sp>
      <p:sp>
        <p:nvSpPr>
          <p:cNvPr id="8" name="Content Placeholder 7"/>
          <p:cNvSpPr>
            <a:spLocks noGrp="1"/>
          </p:cNvSpPr>
          <p:nvPr>
            <p:ph sz="quarter" idx="1"/>
          </p:nvPr>
        </p:nvSpPr>
        <p:spPr>
          <a:xfrm>
            <a:off x="596900" y="1612900"/>
            <a:ext cx="7467600" cy="4873752"/>
          </a:xfrm>
        </p:spPr>
        <p:txBody>
          <a:bodyPr/>
          <a:lstStyle/>
          <a:p>
            <a:pPr marL="0" indent="0">
              <a:buNone/>
            </a:pP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2772120056"/>
              </p:ext>
            </p:extLst>
          </p:nvPr>
        </p:nvGraphicFramePr>
        <p:xfrm>
          <a:off x="254990" y="1600200"/>
          <a:ext cx="7640178" cy="4831419"/>
        </p:xfrm>
        <a:graphic>
          <a:graphicData uri="http://schemas.openxmlformats.org/presentationml/2006/ole">
            <mc:AlternateContent xmlns:mc="http://schemas.openxmlformats.org/markup-compatibility/2006">
              <mc:Choice xmlns:v="urn:schemas-microsoft-com:vml" Requires="v">
                <p:oleObj spid="_x0000_s1063" name="Document" r:id="rId4" imgW="5943381" imgH="2158921" progId="Word.Document.12">
                  <p:embed/>
                </p:oleObj>
              </mc:Choice>
              <mc:Fallback>
                <p:oleObj name="Document" r:id="rId4" imgW="5943381" imgH="2158921" progId="Word.Document.12">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990" y="1600200"/>
                        <a:ext cx="7640178" cy="4831419"/>
                      </a:xfrm>
                      <a:prstGeom prst="rect">
                        <a:avLst/>
                      </a:prstGeom>
                      <a:noFill/>
                      <a:extLst/>
                    </p:spPr>
                  </p:pic>
                </p:oleObj>
              </mc:Fallback>
            </mc:AlternateContent>
          </a:graphicData>
        </a:graphic>
      </p:graphicFrame>
    </p:spTree>
    <p:extLst>
      <p:ext uri="{BB962C8B-B14F-4D97-AF65-F5344CB8AC3E}">
        <p14:creationId xmlns:p14="http://schemas.microsoft.com/office/powerpoint/2010/main" val="161011606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95727806"/>
              </p:ext>
            </p:extLst>
          </p:nvPr>
        </p:nvGraphicFramePr>
        <p:xfrm>
          <a:off x="457199" y="1600200"/>
          <a:ext cx="7890933" cy="4394200"/>
        </p:xfrm>
        <a:graphic>
          <a:graphicData uri="http://schemas.openxmlformats.org/presentationml/2006/ole">
            <mc:AlternateContent xmlns:mc="http://schemas.openxmlformats.org/markup-compatibility/2006">
              <mc:Choice xmlns:v="urn:schemas-microsoft-com:vml" Requires="v">
                <p:oleObj spid="_x0000_s30759" name="Document" r:id="rId4" imgW="5943600" imgH="2184400" progId="Word.Document.12">
                  <p:embed/>
                </p:oleObj>
              </mc:Choice>
              <mc:Fallback>
                <p:oleObj name="Document" r:id="rId4" imgW="5943600" imgH="2184400" progId="Word.Document.12">
                  <p:embed/>
                  <p:pic>
                    <p:nvPicPr>
                      <p:cNvPr id="0" name="Picture 6"/>
                      <p:cNvPicPr>
                        <a:picLocks noChangeAspect="1" noChangeArrowheads="1"/>
                      </p:cNvPicPr>
                      <p:nvPr/>
                    </p:nvPicPr>
                    <p:blipFill>
                      <a:blip r:embed="rId5"/>
                      <a:srcRect/>
                      <a:stretch>
                        <a:fillRect/>
                      </a:stretch>
                    </p:blipFill>
                    <p:spPr bwMode="auto">
                      <a:xfrm>
                        <a:off x="457199" y="1600200"/>
                        <a:ext cx="7890933" cy="4394200"/>
                      </a:xfrm>
                      <a:prstGeom prst="rect">
                        <a:avLst/>
                      </a:prstGeom>
                      <a:noFill/>
                      <a:extLst/>
                    </p:spPr>
                  </p:pic>
                </p:oleObj>
              </mc:Fallback>
            </mc:AlternateContent>
          </a:graphicData>
        </a:graphic>
      </p:graphicFrame>
    </p:spTree>
    <p:extLst>
      <p:ext uri="{BB962C8B-B14F-4D97-AF65-F5344CB8AC3E}">
        <p14:creationId xmlns:p14="http://schemas.microsoft.com/office/powerpoint/2010/main" val="7093408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16346217"/>
              </p:ext>
            </p:extLst>
          </p:nvPr>
        </p:nvGraphicFramePr>
        <p:xfrm>
          <a:off x="452438" y="1600200"/>
          <a:ext cx="7308850" cy="4470399"/>
        </p:xfrm>
        <a:graphic>
          <a:graphicData uri="http://schemas.openxmlformats.org/presentationml/2006/ole">
            <mc:AlternateContent xmlns:mc="http://schemas.openxmlformats.org/markup-compatibility/2006">
              <mc:Choice xmlns:v="urn:schemas-microsoft-com:vml" Requires="v">
                <p:oleObj spid="_x0000_s31784" name="Document" r:id="rId4" imgW="5969000" imgH="2540000" progId="Word.Document.12">
                  <p:embed/>
                </p:oleObj>
              </mc:Choice>
              <mc:Fallback>
                <p:oleObj name="Document" r:id="rId4" imgW="5969000" imgH="2540000" progId="Word.Document.12">
                  <p:embed/>
                  <p:pic>
                    <p:nvPicPr>
                      <p:cNvPr id="0" name="Picture 6"/>
                      <p:cNvPicPr>
                        <a:picLocks noChangeAspect="1" noChangeArrowheads="1"/>
                      </p:cNvPicPr>
                      <p:nvPr/>
                    </p:nvPicPr>
                    <p:blipFill>
                      <a:blip r:embed="rId5"/>
                      <a:srcRect/>
                      <a:stretch>
                        <a:fillRect/>
                      </a:stretch>
                    </p:blipFill>
                    <p:spPr bwMode="auto">
                      <a:xfrm>
                        <a:off x="452438" y="1600200"/>
                        <a:ext cx="7308850" cy="4470399"/>
                      </a:xfrm>
                      <a:prstGeom prst="rect">
                        <a:avLst/>
                      </a:prstGeom>
                      <a:noFill/>
                      <a:extLst/>
                    </p:spPr>
                  </p:pic>
                </p:oleObj>
              </mc:Fallback>
            </mc:AlternateContent>
          </a:graphicData>
        </a:graphic>
      </p:graphicFrame>
    </p:spTree>
    <p:extLst>
      <p:ext uri="{BB962C8B-B14F-4D97-AF65-F5344CB8AC3E}">
        <p14:creationId xmlns:p14="http://schemas.microsoft.com/office/powerpoint/2010/main" val="335114459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072973"/>
            <a:ext cx="6172200" cy="992894"/>
          </a:xfrm>
        </p:spPr>
        <p:txBody>
          <a:bodyPr/>
          <a:lstStyle/>
          <a:p>
            <a:r>
              <a:rPr lang="en-US" dirty="0"/>
              <a:t>Some resources </a:t>
            </a:r>
            <a:r>
              <a:rPr lang="en-US" dirty="0" smtClean="0"/>
              <a:t>from:</a:t>
            </a:r>
            <a:endParaRPr lang="en-US" dirty="0"/>
          </a:p>
        </p:txBody>
      </p:sp>
      <p:sp>
        <p:nvSpPr>
          <p:cNvPr id="4" name="Rectangle 3"/>
          <p:cNvSpPr/>
          <p:nvPr/>
        </p:nvSpPr>
        <p:spPr>
          <a:xfrm>
            <a:off x="1811867" y="2967335"/>
            <a:ext cx="6959600" cy="1754327"/>
          </a:xfrm>
          <a:prstGeom prst="rect">
            <a:avLst/>
          </a:prstGeom>
          <a:noFill/>
        </p:spPr>
        <p:txBody>
          <a:bodyPr wrap="square" lIns="91440" tIns="45720" rIns="91440" bIns="45720">
            <a:spAutoFit/>
          </a:bodyPr>
          <a:lstStyle/>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2"/>
              </a:rPr>
              <a:t>www.swis.org</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a:p>
            <a:pPr algn="ct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hlinkClick r:id="rId3"/>
              </a:rPr>
              <a:t>www.pbis.org</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 </a:t>
            </a:r>
            <a:endPar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273555932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Decision Rules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00610238"/>
              </p:ext>
            </p:extLst>
          </p:nvPr>
        </p:nvGraphicFramePr>
        <p:xfrm>
          <a:off x="457200" y="2083768"/>
          <a:ext cx="7696200" cy="4239260"/>
        </p:xfrm>
        <a:graphic>
          <a:graphicData uri="http://schemas.openxmlformats.org/drawingml/2006/table">
            <a:tbl>
              <a:tblPr firstRow="1" bandRow="1">
                <a:tableStyleId>{5C22544A-7EE6-4342-B048-85BDC9FD1C3A}</a:tableStyleId>
              </a:tblPr>
              <a:tblGrid>
                <a:gridCol w="3874277"/>
                <a:gridCol w="3821923"/>
              </a:tblGrid>
              <a:tr h="370840">
                <a:tc>
                  <a:txBody>
                    <a:bodyPr/>
                    <a:lstStyle/>
                    <a:p>
                      <a:r>
                        <a:rPr lang="en-US" dirty="0" smtClean="0"/>
                        <a:t>If………</a:t>
                      </a:r>
                      <a:endParaRPr lang="en-US" dirty="0"/>
                    </a:p>
                  </a:txBody>
                  <a:tcPr marL="84906" marR="84906"/>
                </a:tc>
                <a:tc>
                  <a:txBody>
                    <a:bodyPr/>
                    <a:lstStyle/>
                    <a:p>
                      <a:r>
                        <a:rPr lang="en-US" dirty="0" smtClean="0"/>
                        <a:t>Then</a:t>
                      </a:r>
                      <a:endParaRPr lang="en-US" dirty="0"/>
                    </a:p>
                  </a:txBody>
                  <a:tcPr marL="84906" marR="84906"/>
                </a:tc>
              </a:tr>
              <a:tr h="370840">
                <a:tc>
                  <a:txBody>
                    <a:bodyPr/>
                    <a:lstStyle/>
                    <a:p>
                      <a:pPr marL="171450" lvl="0" indent="-171450">
                        <a:buFont typeface="Arial"/>
                        <a:buChar char="•"/>
                      </a:pPr>
                      <a:r>
                        <a:rPr lang="en-US" sz="1050" kern="1200" dirty="0" smtClean="0">
                          <a:solidFill>
                            <a:schemeClr val="dk1"/>
                          </a:solidFill>
                          <a:effectLst/>
                          <a:latin typeface="+mn-lt"/>
                          <a:ea typeface="+mn-ea"/>
                          <a:cs typeface="+mn-cs"/>
                        </a:rPr>
                        <a:t>More than 35% of students received one or more office discipline referrals</a:t>
                      </a:r>
                    </a:p>
                    <a:p>
                      <a:pPr marL="171450" lvl="0" indent="-171450">
                        <a:buFont typeface="Arial"/>
                        <a:buChar char="•"/>
                      </a:pPr>
                      <a:r>
                        <a:rPr lang="en-US" sz="1050" kern="1200" dirty="0" smtClean="0">
                          <a:solidFill>
                            <a:schemeClr val="dk1"/>
                          </a:solidFill>
                          <a:effectLst/>
                          <a:latin typeface="+mn-lt"/>
                          <a:ea typeface="+mn-ea"/>
                          <a:cs typeface="+mn-cs"/>
                        </a:rPr>
                        <a:t>There are more than 2.5 office discipline referrals per student</a:t>
                      </a:r>
                    </a:p>
                  </a:txBody>
                  <a:tcPr marL="84906" marR="84906"/>
                </a:tc>
                <a:tc>
                  <a:txBody>
                    <a:bodyPr/>
                    <a:lstStyle/>
                    <a:p>
                      <a:r>
                        <a:rPr lang="en-US" sz="1050" kern="1200" dirty="0" smtClean="0">
                          <a:solidFill>
                            <a:schemeClr val="dk1"/>
                          </a:solidFill>
                          <a:effectLst/>
                          <a:latin typeface="+mn-lt"/>
                          <a:ea typeface="+mn-ea"/>
                          <a:cs typeface="+mn-cs"/>
                        </a:rPr>
                        <a:t>School-wide System</a:t>
                      </a:r>
                      <a:r>
                        <a:rPr lang="en-US" sz="1050" dirty="0" smtClean="0">
                          <a:effectLst/>
                        </a:rPr>
                        <a:t> </a:t>
                      </a:r>
                      <a:endParaRPr lang="en-US" sz="1050" dirty="0"/>
                    </a:p>
                  </a:txBody>
                  <a:tcPr marL="84906" marR="84906"/>
                </a:tc>
              </a:tr>
              <a:tr h="370840">
                <a:tc>
                  <a:txBody>
                    <a:bodyPr/>
                    <a:lstStyle/>
                    <a:p>
                      <a:pPr marL="171450" lvl="0" indent="-171450">
                        <a:buFont typeface="Arial"/>
                        <a:buChar char="•"/>
                      </a:pPr>
                      <a:r>
                        <a:rPr lang="en-US" sz="1050" kern="1200" dirty="0" smtClean="0">
                          <a:solidFill>
                            <a:schemeClr val="dk1"/>
                          </a:solidFill>
                          <a:effectLst/>
                          <a:latin typeface="+mn-lt"/>
                          <a:ea typeface="+mn-ea"/>
                          <a:cs typeface="+mn-cs"/>
                        </a:rPr>
                        <a:t>More than 35% of referrals come from non-classroom settings</a:t>
                      </a:r>
                    </a:p>
                    <a:p>
                      <a:pPr marL="171450" lvl="0" indent="-171450">
                        <a:buFont typeface="Arial"/>
                        <a:buChar char="•"/>
                      </a:pPr>
                      <a:r>
                        <a:rPr lang="en-US" sz="1050" kern="1200" dirty="0" smtClean="0">
                          <a:solidFill>
                            <a:schemeClr val="dk1"/>
                          </a:solidFill>
                          <a:effectLst/>
                          <a:latin typeface="+mn-lt"/>
                          <a:ea typeface="+mn-ea"/>
                          <a:cs typeface="+mn-cs"/>
                        </a:rPr>
                        <a:t>There are more than 15% of students receiving referrals from non-classroom settings</a:t>
                      </a:r>
                    </a:p>
                  </a:txBody>
                  <a:tcPr marL="84906" marR="84906"/>
                </a:tc>
                <a:tc>
                  <a:txBody>
                    <a:bodyPr/>
                    <a:lstStyle/>
                    <a:p>
                      <a:r>
                        <a:rPr lang="en-US" sz="1050" kern="1200" dirty="0" smtClean="0">
                          <a:solidFill>
                            <a:schemeClr val="dk1"/>
                          </a:solidFill>
                          <a:effectLst/>
                          <a:latin typeface="+mn-lt"/>
                          <a:ea typeface="+mn-ea"/>
                          <a:cs typeface="+mn-cs"/>
                        </a:rPr>
                        <a:t>Non-Classroom</a:t>
                      </a:r>
                    </a:p>
                    <a:p>
                      <a:r>
                        <a:rPr lang="en-US" sz="1050" kern="1200" dirty="0" smtClean="0">
                          <a:solidFill>
                            <a:schemeClr val="dk1"/>
                          </a:solidFill>
                          <a:effectLst/>
                          <a:latin typeface="+mn-lt"/>
                          <a:ea typeface="+mn-ea"/>
                          <a:cs typeface="+mn-cs"/>
                        </a:rPr>
                        <a:t>Setting Specific System</a:t>
                      </a:r>
                      <a:r>
                        <a:rPr lang="en-US" sz="1050" dirty="0" smtClean="0">
                          <a:effectLst/>
                        </a:rPr>
                        <a:t> </a:t>
                      </a:r>
                      <a:endParaRPr lang="en-US" sz="1050" dirty="0"/>
                    </a:p>
                  </a:txBody>
                  <a:tcPr marL="84906" marR="84906"/>
                </a:tc>
              </a:tr>
              <a:tr h="370840">
                <a:tc>
                  <a:txBody>
                    <a:bodyPr/>
                    <a:lstStyle/>
                    <a:p>
                      <a:pPr marL="171450" lvl="0" indent="-171450">
                        <a:buFont typeface="Arial"/>
                        <a:buChar char="•"/>
                      </a:pPr>
                      <a:r>
                        <a:rPr lang="en-US" sz="1050" kern="1200" dirty="0" smtClean="0">
                          <a:solidFill>
                            <a:schemeClr val="dk1"/>
                          </a:solidFill>
                          <a:effectLst/>
                          <a:latin typeface="+mn-lt"/>
                          <a:ea typeface="+mn-ea"/>
                          <a:cs typeface="+mn-cs"/>
                        </a:rPr>
                        <a:t>More than 50% of referrals come from the classroom</a:t>
                      </a:r>
                    </a:p>
                    <a:p>
                      <a:pPr marL="171450" lvl="0" indent="-171450">
                        <a:buFont typeface="Arial"/>
                        <a:buChar char="•"/>
                      </a:pPr>
                      <a:r>
                        <a:rPr lang="en-US" sz="1050" kern="1200" dirty="0" smtClean="0">
                          <a:solidFill>
                            <a:schemeClr val="dk1"/>
                          </a:solidFill>
                          <a:effectLst/>
                          <a:latin typeface="+mn-lt"/>
                          <a:ea typeface="+mn-ea"/>
                          <a:cs typeface="+mn-cs"/>
                        </a:rPr>
                        <a:t>More than 40% of referrals come from less than 10% of classrooms</a:t>
                      </a:r>
                    </a:p>
                  </a:txBody>
                  <a:tcPr marL="84906" marR="84906"/>
                </a:tc>
                <a:tc>
                  <a:txBody>
                    <a:bodyPr/>
                    <a:lstStyle/>
                    <a:p>
                      <a:pPr marL="0" marR="0" algn="l">
                        <a:spcBef>
                          <a:spcPts val="0"/>
                        </a:spcBef>
                        <a:spcAft>
                          <a:spcPts val="0"/>
                        </a:spcAft>
                      </a:pPr>
                      <a:r>
                        <a:rPr lang="en-US" sz="1050" dirty="0" smtClean="0">
                          <a:effectLst/>
                          <a:latin typeface="Times New Roman"/>
                          <a:ea typeface="Times New Roman"/>
                        </a:rPr>
                        <a:t>Classroom </a:t>
                      </a:r>
                      <a:r>
                        <a:rPr lang="en-US" sz="1050" dirty="0">
                          <a:effectLst/>
                          <a:latin typeface="Times New Roman"/>
                          <a:ea typeface="Times New Roman"/>
                        </a:rPr>
                        <a:t>System</a:t>
                      </a:r>
                    </a:p>
                  </a:txBody>
                  <a:tcPr marL="63679" marR="63679" marT="0" marB="0"/>
                </a:tc>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050" kern="1200" dirty="0" smtClean="0">
                          <a:solidFill>
                            <a:schemeClr val="dk1"/>
                          </a:solidFill>
                          <a:effectLst/>
                          <a:latin typeface="+mn-lt"/>
                          <a:ea typeface="+mn-ea"/>
                          <a:cs typeface="+mn-cs"/>
                        </a:rPr>
                        <a:t>More than 10-15 students receive more than 10 office discipline referrals</a:t>
                      </a:r>
                    </a:p>
                  </a:txBody>
                  <a:tcPr marL="84906" marR="84906"/>
                </a:tc>
                <a:tc>
                  <a:txBody>
                    <a:bodyPr/>
                    <a:lstStyle/>
                    <a:p>
                      <a:r>
                        <a:rPr lang="en-US" sz="1050" kern="1200" dirty="0" smtClean="0">
                          <a:solidFill>
                            <a:schemeClr val="dk1"/>
                          </a:solidFill>
                          <a:effectLst/>
                          <a:latin typeface="+mn-lt"/>
                          <a:ea typeface="+mn-ea"/>
                          <a:cs typeface="+mn-cs"/>
                        </a:rPr>
                        <a:t>Targeted Group Interventions</a:t>
                      </a:r>
                      <a:r>
                        <a:rPr lang="en-US" sz="1050" dirty="0" smtClean="0">
                          <a:effectLst/>
                        </a:rPr>
                        <a:t> </a:t>
                      </a:r>
                      <a:endParaRPr lang="en-US" sz="1050" dirty="0"/>
                    </a:p>
                  </a:txBody>
                  <a:tcPr marL="84906" marR="84906"/>
                </a:tc>
              </a:tr>
              <a:tr h="370840">
                <a:tc>
                  <a:txBody>
                    <a:bodyPr/>
                    <a:lstStyle/>
                    <a:p>
                      <a:pPr marL="171450" lvl="0" indent="-171450">
                        <a:buFont typeface="Arial"/>
                        <a:buChar char="•"/>
                      </a:pPr>
                      <a:r>
                        <a:rPr lang="en-US" sz="1050" b="0" kern="1200" dirty="0" smtClean="0">
                          <a:solidFill>
                            <a:schemeClr val="dk1"/>
                          </a:solidFill>
                          <a:effectLst/>
                          <a:latin typeface="+mn-lt"/>
                          <a:ea typeface="+mn-ea"/>
                          <a:cs typeface="+mn-cs"/>
                        </a:rPr>
                        <a:t>Less than 10 students receive more than 10 office discipline referrals</a:t>
                      </a:r>
                    </a:p>
                    <a:p>
                      <a:pPr marL="171450" lvl="0" indent="-171450">
                        <a:buFont typeface="Arial"/>
                        <a:buChar char="•"/>
                      </a:pPr>
                      <a:r>
                        <a:rPr lang="en-US" sz="1050" b="0" kern="1200" dirty="0" smtClean="0">
                          <a:solidFill>
                            <a:schemeClr val="dk1"/>
                          </a:solidFill>
                          <a:effectLst/>
                          <a:latin typeface="+mn-lt"/>
                          <a:ea typeface="+mn-ea"/>
                          <a:cs typeface="+mn-cs"/>
                        </a:rPr>
                        <a:t>Less than 10 students continue the same rate of referrals after receiving targeted group support</a:t>
                      </a:r>
                    </a:p>
                    <a:p>
                      <a:pPr marL="171450" lvl="0" indent="-171450">
                        <a:buFont typeface="Arial"/>
                        <a:buChar char="•"/>
                      </a:pPr>
                      <a:r>
                        <a:rPr lang="en-US" sz="1050" b="0" kern="1200" dirty="0" smtClean="0">
                          <a:solidFill>
                            <a:schemeClr val="dk1"/>
                          </a:solidFill>
                          <a:effectLst/>
                          <a:latin typeface="+mn-lt"/>
                          <a:ea typeface="+mn-ea"/>
                          <a:cs typeface="+mn-cs"/>
                        </a:rPr>
                        <a:t>A small number of students destabilize the overall functioning of school</a:t>
                      </a:r>
                    </a:p>
                  </a:txBody>
                  <a:tcPr marL="84906" marR="84906"/>
                </a:tc>
                <a:tc>
                  <a:txBody>
                    <a:bodyPr/>
                    <a:lstStyle/>
                    <a:p>
                      <a:r>
                        <a:rPr lang="en-US" sz="1050" b="0" kern="1200" dirty="0" smtClean="0">
                          <a:solidFill>
                            <a:schemeClr val="dk1"/>
                          </a:solidFill>
                          <a:effectLst/>
                          <a:latin typeface="+mn-lt"/>
                          <a:ea typeface="+mn-ea"/>
                          <a:cs typeface="+mn-cs"/>
                        </a:rPr>
                        <a:t>Individual Systems</a:t>
                      </a:r>
                    </a:p>
                    <a:p>
                      <a:r>
                        <a:rPr lang="en-US" sz="1050" b="0" kern="1200" dirty="0" smtClean="0">
                          <a:solidFill>
                            <a:schemeClr val="dk1"/>
                          </a:solidFill>
                          <a:effectLst/>
                          <a:latin typeface="+mn-lt"/>
                          <a:ea typeface="+mn-ea"/>
                          <a:cs typeface="+mn-cs"/>
                        </a:rPr>
                        <a:t>with Action Team Structure</a:t>
                      </a:r>
                      <a:r>
                        <a:rPr lang="en-US" sz="1050" b="0" dirty="0" smtClean="0">
                          <a:effectLst/>
                        </a:rPr>
                        <a:t> </a:t>
                      </a:r>
                      <a:endParaRPr lang="en-US" sz="1050" b="0" dirty="0"/>
                    </a:p>
                  </a:txBody>
                  <a:tcPr marL="84906" marR="84906"/>
                </a:tc>
              </a:tr>
              <a:tr h="370840">
                <a:tc>
                  <a:txBody>
                    <a:bodyPr/>
                    <a:lstStyle/>
                    <a:p>
                      <a:endParaRPr lang="en-US" dirty="0"/>
                    </a:p>
                  </a:txBody>
                  <a:tcPr marL="84906" marR="84906"/>
                </a:tc>
                <a:tc>
                  <a:txBody>
                    <a:bodyPr/>
                    <a:lstStyle/>
                    <a:p>
                      <a:endParaRPr lang="en-US" dirty="0"/>
                    </a:p>
                  </a:txBody>
                  <a:tcPr marL="84906" marR="84906"/>
                </a:tc>
              </a:tr>
            </a:tbl>
          </a:graphicData>
        </a:graphic>
      </p:graphicFrame>
      <p:sp>
        <p:nvSpPr>
          <p:cNvPr id="5" name="TextBox 4"/>
          <p:cNvSpPr txBox="1"/>
          <p:nvPr/>
        </p:nvSpPr>
        <p:spPr>
          <a:xfrm>
            <a:off x="5990183" y="6323028"/>
            <a:ext cx="2921969" cy="369332"/>
          </a:xfrm>
          <a:prstGeom prst="rect">
            <a:avLst/>
          </a:prstGeom>
          <a:noFill/>
        </p:spPr>
        <p:txBody>
          <a:bodyPr wrap="none" rtlCol="0">
            <a:spAutoFit/>
          </a:bodyPr>
          <a:lstStyle/>
          <a:p>
            <a:r>
              <a:rPr lang="en-US" dirty="0" smtClean="0"/>
              <a:t>Taken from www.pbis.org</a:t>
            </a:r>
            <a:endParaRPr lang="en-US" dirty="0"/>
          </a:p>
        </p:txBody>
      </p:sp>
    </p:spTree>
    <p:extLst>
      <p:ext uri="{BB962C8B-B14F-4D97-AF65-F5344CB8AC3E}">
        <p14:creationId xmlns:p14="http://schemas.microsoft.com/office/powerpoint/2010/main" val="180181992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331339"/>
            <a:ext cx="8229600" cy="5307462"/>
          </a:xfrm>
          <a:prstGeom prst="rect">
            <a:avLst/>
          </a:prstGeom>
        </p:spPr>
      </p:pic>
      <p:sp>
        <p:nvSpPr>
          <p:cNvPr id="4" name="TextBox 3"/>
          <p:cNvSpPr txBox="1"/>
          <p:nvPr/>
        </p:nvSpPr>
        <p:spPr>
          <a:xfrm>
            <a:off x="457200" y="5782846"/>
            <a:ext cx="6455619" cy="707886"/>
          </a:xfrm>
          <a:prstGeom prst="rect">
            <a:avLst/>
          </a:prstGeom>
          <a:noFill/>
        </p:spPr>
        <p:txBody>
          <a:bodyPr wrap="none" rtlCol="0">
            <a:spAutoFit/>
          </a:bodyPr>
          <a:lstStyle/>
          <a:p>
            <a:r>
              <a:rPr lang="en-US" sz="1100" dirty="0"/>
              <a:t>Taken from: Making Data-Based Decisions. Tim Lewis, Ph.D.</a:t>
            </a:r>
          </a:p>
          <a:p>
            <a:r>
              <a:rPr lang="en-US" sz="1100" dirty="0"/>
              <a:t>University of Missouri. </a:t>
            </a:r>
            <a:r>
              <a:rPr lang="en-US" sz="1100" i="1" dirty="0"/>
              <a:t>OSEP Center on Positive Behavioral Interventions and Supports</a:t>
            </a:r>
            <a:r>
              <a:rPr lang="en-US" sz="1100" dirty="0"/>
              <a:t> pbis.org</a:t>
            </a:r>
          </a:p>
          <a:p>
            <a:endParaRPr lang="en-US" dirty="0"/>
          </a:p>
        </p:txBody>
      </p:sp>
    </p:spTree>
    <p:extLst>
      <p:ext uri="{BB962C8B-B14F-4D97-AF65-F5344CB8AC3E}">
        <p14:creationId xmlns:p14="http://schemas.microsoft.com/office/powerpoint/2010/main" val="10146963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6306" y="3202931"/>
            <a:ext cx="184666" cy="646331"/>
          </a:xfrm>
          <a:prstGeom prst="rect">
            <a:avLst/>
          </a:prstGeom>
          <a:noFill/>
        </p:spPr>
        <p:txBody>
          <a:bodyPr wrap="none" rtlCol="0">
            <a:spAutoFit/>
          </a:bodyPr>
          <a:lstStyle/>
          <a:p>
            <a:endParaRPr lang="en-US" dirty="0"/>
          </a:p>
          <a:p>
            <a:endParaRPr lang="en-US" dirty="0"/>
          </a:p>
        </p:txBody>
      </p:sp>
      <p:pic>
        <p:nvPicPr>
          <p:cNvPr id="3" name="Picture 2"/>
          <p:cNvPicPr>
            <a:picLocks noChangeAspect="1"/>
          </p:cNvPicPr>
          <p:nvPr/>
        </p:nvPicPr>
        <p:blipFill>
          <a:blip r:embed="rId2"/>
          <a:stretch>
            <a:fillRect/>
          </a:stretch>
        </p:blipFill>
        <p:spPr>
          <a:xfrm>
            <a:off x="1154454" y="685800"/>
            <a:ext cx="8229600" cy="5002164"/>
          </a:xfrm>
          <a:prstGeom prst="rect">
            <a:avLst/>
          </a:prstGeom>
        </p:spPr>
      </p:pic>
      <p:sp>
        <p:nvSpPr>
          <p:cNvPr id="5" name="TextBox 4"/>
          <p:cNvSpPr txBox="1"/>
          <p:nvPr/>
        </p:nvSpPr>
        <p:spPr>
          <a:xfrm>
            <a:off x="1154454" y="5686328"/>
            <a:ext cx="7826112" cy="707886"/>
          </a:xfrm>
          <a:prstGeom prst="rect">
            <a:avLst/>
          </a:prstGeom>
          <a:noFill/>
        </p:spPr>
        <p:txBody>
          <a:bodyPr wrap="square" rtlCol="0">
            <a:spAutoFit/>
          </a:bodyPr>
          <a:lstStyle/>
          <a:p>
            <a:r>
              <a:rPr lang="en-US" sz="1100" dirty="0"/>
              <a:t>Taken from: Making Data-Based Decisions. Tim Lewis, Ph.D.</a:t>
            </a:r>
          </a:p>
          <a:p>
            <a:r>
              <a:rPr lang="en-US" sz="1100" dirty="0"/>
              <a:t>University of Missouri. </a:t>
            </a:r>
            <a:r>
              <a:rPr lang="en-US" sz="1100" i="1" dirty="0"/>
              <a:t>OSEP Center on Positive Behavioral Interventions and Supports</a:t>
            </a:r>
            <a:r>
              <a:rPr lang="en-US" sz="1100" dirty="0"/>
              <a:t> pbis.org</a:t>
            </a:r>
          </a:p>
          <a:p>
            <a:endParaRPr lang="en-US" dirty="0"/>
          </a:p>
        </p:txBody>
      </p:sp>
    </p:spTree>
    <p:extLst>
      <p:ext uri="{BB962C8B-B14F-4D97-AF65-F5344CB8AC3E}">
        <p14:creationId xmlns:p14="http://schemas.microsoft.com/office/powerpoint/2010/main" val="23409655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718352"/>
          </a:xfrm>
        </p:spPr>
        <p:txBody>
          <a:bodyPr/>
          <a:lstStyle/>
          <a:p>
            <a:r>
              <a:rPr lang="en-US" dirty="0" smtClean="0"/>
              <a:t>Universal Implementation Steps</a:t>
            </a:r>
            <a:endParaRPr lang="en-US" dirty="0"/>
          </a:p>
        </p:txBody>
      </p:sp>
      <p:sp>
        <p:nvSpPr>
          <p:cNvPr id="3" name="Content Placeholder 2"/>
          <p:cNvSpPr>
            <a:spLocks noGrp="1"/>
          </p:cNvSpPr>
          <p:nvPr>
            <p:ph sz="quarter" idx="2"/>
          </p:nvPr>
        </p:nvSpPr>
        <p:spPr>
          <a:xfrm>
            <a:off x="-241300" y="2061652"/>
            <a:ext cx="4267200" cy="4704347"/>
          </a:xfrm>
        </p:spPr>
        <p:txBody>
          <a:bodyPr>
            <a:normAutofit fontScale="25000" lnSpcReduction="20000"/>
          </a:bodyPr>
          <a:lstStyle/>
          <a:p>
            <a:pPr marL="914400">
              <a:spcBef>
                <a:spcPts val="0"/>
              </a:spcBef>
              <a:buClrTx/>
              <a:buSzPct val="100000"/>
              <a:buFont typeface="+mj-lt"/>
              <a:buAutoNum type="arabicPeriod"/>
            </a:pPr>
            <a:r>
              <a:rPr lang="en-US" sz="6400" dirty="0" smtClean="0">
                <a:latin typeface="Times"/>
                <a:cs typeface="Times"/>
              </a:rPr>
              <a:t>Establish a school-level PBIS Leadership Team.</a:t>
            </a:r>
          </a:p>
          <a:p>
            <a:pPr marL="914400" indent="-914400">
              <a:buClrTx/>
              <a:buSzPct val="100000"/>
              <a:buFont typeface="+mj-lt"/>
              <a:buAutoNum type="arabicPeriod"/>
            </a:pPr>
            <a:endParaRPr lang="en-US" sz="6400" dirty="0" smtClean="0">
              <a:latin typeface="Times"/>
              <a:cs typeface="Times"/>
            </a:endParaRPr>
          </a:p>
          <a:p>
            <a:pPr marL="914400">
              <a:spcBef>
                <a:spcPts val="0"/>
              </a:spcBef>
              <a:buClrTx/>
              <a:buSzPct val="100000"/>
              <a:buFont typeface="+mj-lt"/>
              <a:buAutoNum type="arabicPeriod"/>
            </a:pPr>
            <a:r>
              <a:rPr lang="en-US" sz="6400" dirty="0" smtClean="0">
                <a:latin typeface="Times"/>
                <a:cs typeface="Times"/>
              </a:rPr>
              <a:t>School-behavior purpose statement.</a:t>
            </a:r>
          </a:p>
          <a:p>
            <a:pPr marL="914400" indent="-914400">
              <a:buClrTx/>
              <a:buSzPct val="100000"/>
              <a:buFont typeface="+mj-lt"/>
              <a:buAutoNum type="arabicPeriod"/>
            </a:pPr>
            <a:endParaRPr lang="en-US" sz="6400" dirty="0" smtClean="0">
              <a:latin typeface="Times"/>
              <a:cs typeface="Times"/>
            </a:endParaRPr>
          </a:p>
          <a:p>
            <a:pPr marL="914400">
              <a:spcBef>
                <a:spcPts val="0"/>
              </a:spcBef>
              <a:buClrTx/>
              <a:buSzPct val="100000"/>
              <a:buFont typeface="+mj-lt"/>
              <a:buAutoNum type="arabicPeriod"/>
            </a:pPr>
            <a:r>
              <a:rPr lang="en-US" sz="6400" dirty="0" smtClean="0">
                <a:latin typeface="Times"/>
                <a:cs typeface="Times"/>
              </a:rPr>
              <a:t>Set of positive expectations and behaviors.</a:t>
            </a:r>
          </a:p>
          <a:p>
            <a:pPr marL="914400">
              <a:spcBef>
                <a:spcPts val="0"/>
              </a:spcBef>
              <a:buClrTx/>
              <a:buSzPct val="100000"/>
              <a:buFont typeface="+mj-lt"/>
              <a:buAutoNum type="arabicPeriod"/>
            </a:pPr>
            <a:endParaRPr lang="en-US" sz="6400" dirty="0" smtClean="0">
              <a:latin typeface="Times"/>
              <a:cs typeface="Times"/>
            </a:endParaRPr>
          </a:p>
          <a:p>
            <a:pPr marL="914400">
              <a:spcBef>
                <a:spcPts val="0"/>
              </a:spcBef>
              <a:buClrTx/>
              <a:buSzPct val="100000"/>
              <a:buFont typeface="+mj-lt"/>
              <a:buAutoNum type="arabicPeriod"/>
            </a:pPr>
            <a:r>
              <a:rPr lang="en-US" sz="6400" dirty="0" smtClean="0">
                <a:latin typeface="Times"/>
                <a:cs typeface="Times"/>
              </a:rPr>
              <a:t>Procedures for teaching school-wide expected behaviors.</a:t>
            </a:r>
          </a:p>
          <a:p>
            <a:pPr marL="914400">
              <a:spcBef>
                <a:spcPts val="0"/>
              </a:spcBef>
              <a:buClrTx/>
              <a:buSzPct val="100000"/>
              <a:buFont typeface="+mj-lt"/>
              <a:buAutoNum type="arabicPeriod"/>
            </a:pPr>
            <a:endParaRPr lang="en-US" sz="6400" dirty="0" smtClean="0">
              <a:latin typeface="Times"/>
              <a:cs typeface="Times"/>
            </a:endParaRPr>
          </a:p>
          <a:p>
            <a:pPr marL="914400">
              <a:spcBef>
                <a:spcPts val="0"/>
              </a:spcBef>
              <a:buClrTx/>
              <a:buSzPct val="100000"/>
              <a:buFont typeface="+mj-lt"/>
              <a:buAutoNum type="arabicPeriod"/>
            </a:pPr>
            <a:r>
              <a:rPr lang="en-US" sz="6400" dirty="0" smtClean="0">
                <a:latin typeface="Times"/>
                <a:cs typeface="Times"/>
              </a:rPr>
              <a:t>Procedures for teaching classroom-wide expected behaviors.</a:t>
            </a:r>
          </a:p>
          <a:p>
            <a:pPr marL="914400">
              <a:spcBef>
                <a:spcPts val="0"/>
              </a:spcBef>
              <a:buClrTx/>
              <a:buSzPct val="100000"/>
              <a:buFont typeface="+mj-lt"/>
              <a:buAutoNum type="arabicPeriod"/>
            </a:pPr>
            <a:endParaRPr lang="en-US" sz="6400" dirty="0" smtClean="0">
              <a:latin typeface="Times"/>
              <a:cs typeface="Times"/>
            </a:endParaRPr>
          </a:p>
          <a:p>
            <a:pPr marL="914400">
              <a:spcBef>
                <a:spcPts val="0"/>
              </a:spcBef>
              <a:buClrTx/>
              <a:buSzPct val="100000"/>
              <a:buFont typeface="+mj-lt"/>
              <a:buAutoNum type="arabicPeriod"/>
            </a:pPr>
            <a:r>
              <a:rPr lang="en-US" sz="6400" dirty="0" smtClean="0">
                <a:latin typeface="Times"/>
                <a:cs typeface="Times"/>
              </a:rPr>
              <a:t>Continuum of procedures for encouraging expected behaviors.</a:t>
            </a:r>
          </a:p>
          <a:p>
            <a:pPr marL="914400">
              <a:spcBef>
                <a:spcPts val="0"/>
              </a:spcBef>
              <a:buClrTx/>
              <a:buSzPct val="100000"/>
              <a:buFont typeface="+mj-lt"/>
              <a:buAutoNum type="arabicPeriod"/>
            </a:pPr>
            <a:endParaRPr lang="en-US" sz="6400" dirty="0">
              <a:latin typeface="Times"/>
              <a:cs typeface="Times"/>
            </a:endParaRPr>
          </a:p>
          <a:p>
            <a:pPr marL="914400">
              <a:spcBef>
                <a:spcPts val="0"/>
              </a:spcBef>
              <a:buClrTx/>
              <a:buSzPct val="100000"/>
              <a:buFont typeface="+mj-lt"/>
              <a:buAutoNum type="arabicPeriod"/>
            </a:pPr>
            <a:r>
              <a:rPr lang="en-US" sz="6400" dirty="0" smtClean="0">
                <a:latin typeface="Times"/>
                <a:cs typeface="Times"/>
              </a:rPr>
              <a:t>Continuum of procedures for discouraging rule violations.</a:t>
            </a:r>
          </a:p>
          <a:p>
            <a:pPr marL="914400">
              <a:spcBef>
                <a:spcPts val="0"/>
              </a:spcBef>
              <a:buClrTx/>
              <a:buSzPct val="100000"/>
              <a:buFont typeface="+mj-lt"/>
              <a:buAutoNum type="arabicPeriod"/>
            </a:pPr>
            <a:endParaRPr lang="en-US" sz="6400" dirty="0" smtClean="0">
              <a:latin typeface="Times"/>
              <a:cs typeface="Times"/>
            </a:endParaRPr>
          </a:p>
          <a:p>
            <a:pPr marL="914400">
              <a:spcBef>
                <a:spcPts val="0"/>
              </a:spcBef>
              <a:buClrTx/>
              <a:buSzPct val="100000"/>
              <a:buFont typeface="+mj-lt"/>
              <a:buAutoNum type="arabicPeriod"/>
            </a:pPr>
            <a:r>
              <a:rPr lang="en-US" sz="6400" dirty="0" smtClean="0">
                <a:latin typeface="Times"/>
                <a:cs typeface="Times"/>
              </a:rPr>
              <a:t>Procedures for on-going data-based monitoring and evaluation.</a:t>
            </a:r>
          </a:p>
          <a:p>
            <a:pPr marL="457200" indent="-457200">
              <a:buClrTx/>
              <a:buSzPct val="100000"/>
              <a:buFont typeface="+mj-lt"/>
              <a:buAutoNum type="arabicPeriod"/>
            </a:pPr>
            <a:endParaRPr lang="en-US" sz="6400" dirty="0" smtClean="0">
              <a:latin typeface="Times"/>
              <a:cs typeface="Times"/>
            </a:endParaRPr>
          </a:p>
          <a:p>
            <a:endParaRPr lang="en-US" dirty="0">
              <a:latin typeface="Times"/>
              <a:cs typeface="Times"/>
            </a:endParaRPr>
          </a:p>
        </p:txBody>
      </p:sp>
      <p:sp>
        <p:nvSpPr>
          <p:cNvPr id="7" name="Content Placeholder 6"/>
          <p:cNvSpPr>
            <a:spLocks noGrp="1"/>
          </p:cNvSpPr>
          <p:nvPr>
            <p:ph sz="quarter" idx="4"/>
          </p:nvPr>
        </p:nvSpPr>
        <p:spPr>
          <a:xfrm>
            <a:off x="4343400" y="2061652"/>
            <a:ext cx="4038600" cy="4704347"/>
          </a:xfrm>
        </p:spPr>
        <p:txBody>
          <a:bodyPr>
            <a:noAutofit/>
          </a:bodyPr>
          <a:lstStyle/>
          <a:p>
            <a:pPr marL="347472" indent="-342900">
              <a:spcBef>
                <a:spcPts val="0"/>
              </a:spcBef>
              <a:buClrTx/>
              <a:buSzPct val="100000"/>
              <a:buFont typeface="+mj-lt"/>
              <a:buAutoNum type="arabicPeriod" startAt="9"/>
            </a:pPr>
            <a:r>
              <a:rPr lang="en-US" sz="1600" dirty="0" smtClean="0">
                <a:latin typeface="Times"/>
                <a:cs typeface="Times"/>
              </a:rPr>
              <a:t>Support/gather baseline/readiness </a:t>
            </a:r>
            <a:r>
              <a:rPr lang="en-US" sz="1600" dirty="0">
                <a:latin typeface="Times"/>
                <a:cs typeface="Times"/>
              </a:rPr>
              <a:t> </a:t>
            </a:r>
            <a:r>
              <a:rPr lang="en-US" sz="1600" dirty="0" smtClean="0">
                <a:latin typeface="Times"/>
                <a:cs typeface="Times"/>
              </a:rPr>
              <a:t>         information.</a:t>
            </a:r>
          </a:p>
          <a:p>
            <a:pPr marL="347472" indent="-342900">
              <a:spcBef>
                <a:spcPts val="0"/>
              </a:spcBef>
              <a:buClrTx/>
              <a:buSzPct val="100000"/>
              <a:buFont typeface="+mj-lt"/>
              <a:buAutoNum type="arabicPeriod" startAt="9"/>
            </a:pPr>
            <a:endParaRPr lang="en-US" sz="1600" dirty="0" smtClean="0">
              <a:latin typeface="Times"/>
              <a:cs typeface="Times"/>
            </a:endParaRPr>
          </a:p>
          <a:p>
            <a:pPr marL="347472" indent="-342900">
              <a:spcBef>
                <a:spcPts val="0"/>
              </a:spcBef>
              <a:buClrTx/>
              <a:buSzPct val="100000"/>
              <a:buFont typeface="+mj-lt"/>
              <a:buAutoNum type="arabicPeriod" startAt="9"/>
            </a:pPr>
            <a:r>
              <a:rPr lang="en-US" sz="1600" dirty="0" smtClean="0">
                <a:solidFill>
                  <a:srgbClr val="000000"/>
                </a:solidFill>
                <a:latin typeface="Times"/>
                <a:cs typeface="Times"/>
              </a:rPr>
              <a:t>Establish relationship.</a:t>
            </a:r>
          </a:p>
          <a:p>
            <a:pPr marL="347472" indent="-342900">
              <a:spcBef>
                <a:spcPts val="0"/>
              </a:spcBef>
              <a:buClrTx/>
              <a:buSzPct val="100000"/>
              <a:buFont typeface="+mj-lt"/>
              <a:buAutoNum type="arabicPeriod" startAt="9"/>
            </a:pPr>
            <a:endParaRPr lang="en-US" sz="1600" dirty="0" smtClean="0">
              <a:solidFill>
                <a:srgbClr val="000000"/>
              </a:solidFill>
              <a:latin typeface="Times"/>
              <a:cs typeface="Times"/>
            </a:endParaRPr>
          </a:p>
          <a:p>
            <a:pPr marL="347472" indent="-342900">
              <a:spcBef>
                <a:spcPts val="0"/>
              </a:spcBef>
              <a:buClrTx/>
              <a:buSzPct val="100000"/>
              <a:buFont typeface="+mj-lt"/>
              <a:buAutoNum type="arabicPeriod" startAt="9"/>
            </a:pPr>
            <a:r>
              <a:rPr lang="en-US" sz="1600" dirty="0" smtClean="0">
                <a:solidFill>
                  <a:srgbClr val="000000"/>
                </a:solidFill>
                <a:latin typeface="Times"/>
                <a:cs typeface="Times"/>
              </a:rPr>
              <a:t>Develop or support the staff to develop a consistent discipline process.</a:t>
            </a:r>
          </a:p>
          <a:p>
            <a:pPr marL="347472" indent="-342900">
              <a:spcBef>
                <a:spcPts val="0"/>
              </a:spcBef>
              <a:buClrTx/>
              <a:buSzPct val="100000"/>
              <a:buFont typeface="+mj-lt"/>
              <a:buAutoNum type="arabicPeriod" startAt="9"/>
            </a:pPr>
            <a:endParaRPr lang="en-US" sz="1600" dirty="0" smtClean="0">
              <a:solidFill>
                <a:srgbClr val="000000"/>
              </a:solidFill>
              <a:latin typeface="Times"/>
              <a:cs typeface="Times"/>
            </a:endParaRPr>
          </a:p>
          <a:p>
            <a:pPr marL="347472" indent="-342900">
              <a:spcBef>
                <a:spcPts val="0"/>
              </a:spcBef>
              <a:buClrTx/>
              <a:buSzPct val="100000"/>
              <a:buFont typeface="+mj-lt"/>
              <a:buAutoNum type="arabicPeriod" startAt="9"/>
            </a:pPr>
            <a:r>
              <a:rPr lang="en-US" sz="1600" dirty="0" smtClean="0">
                <a:solidFill>
                  <a:srgbClr val="000000"/>
                </a:solidFill>
                <a:latin typeface="Times"/>
                <a:cs typeface="Times"/>
              </a:rPr>
              <a:t>Develop a system for follow-up coac</a:t>
            </a:r>
            <a:r>
              <a:rPr lang="en-US" sz="1600" dirty="0" smtClean="0">
                <a:latin typeface="Times"/>
                <a:cs typeface="Times"/>
              </a:rPr>
              <a:t>hing.</a:t>
            </a:r>
          </a:p>
          <a:p>
            <a:pPr marL="347472" indent="-342900">
              <a:spcBef>
                <a:spcPts val="0"/>
              </a:spcBef>
              <a:buClrTx/>
              <a:buSzPct val="100000"/>
              <a:buFont typeface="+mj-lt"/>
              <a:buAutoNum type="arabicPeriod" startAt="9"/>
            </a:pPr>
            <a:endParaRPr lang="en-US" sz="1600" dirty="0" smtClean="0">
              <a:latin typeface="Times"/>
              <a:cs typeface="Times"/>
            </a:endParaRPr>
          </a:p>
          <a:p>
            <a:pPr marL="347472" indent="-342900">
              <a:spcBef>
                <a:spcPts val="0"/>
              </a:spcBef>
              <a:buClrTx/>
              <a:buSzPct val="100000"/>
              <a:buFont typeface="+mj-lt"/>
              <a:buAutoNum type="arabicPeriod" startAt="9"/>
            </a:pPr>
            <a:r>
              <a:rPr lang="en-US" sz="1600" dirty="0" smtClean="0">
                <a:latin typeface="Times"/>
                <a:cs typeface="Times"/>
              </a:rPr>
              <a:t>Build capacity for Tier 2 intervention.</a:t>
            </a:r>
          </a:p>
          <a:p>
            <a:pPr marL="347472" indent="-342900">
              <a:spcBef>
                <a:spcPts val="0"/>
              </a:spcBef>
              <a:buClrTx/>
              <a:buSzPct val="100000"/>
              <a:buFont typeface="+mj-lt"/>
              <a:buAutoNum type="arabicPeriod" startAt="9"/>
            </a:pPr>
            <a:endParaRPr lang="en-US" sz="1600" dirty="0" smtClean="0">
              <a:latin typeface="Times"/>
              <a:cs typeface="Times"/>
            </a:endParaRPr>
          </a:p>
          <a:p>
            <a:pPr marL="347472" indent="-342900">
              <a:spcBef>
                <a:spcPts val="0"/>
              </a:spcBef>
              <a:buClrTx/>
              <a:buSzPct val="100000"/>
              <a:buFont typeface="+mj-lt"/>
              <a:buAutoNum type="arabicPeriod" startAt="9"/>
            </a:pPr>
            <a:r>
              <a:rPr lang="en-US" sz="1600" dirty="0" smtClean="0">
                <a:latin typeface="Times"/>
                <a:cs typeface="Times"/>
              </a:rPr>
              <a:t>Build capacity for Tier 3 intervention.</a:t>
            </a:r>
          </a:p>
          <a:p>
            <a:pPr marL="347472" indent="-342900">
              <a:spcBef>
                <a:spcPts val="0"/>
              </a:spcBef>
              <a:buClrTx/>
              <a:buSzPct val="100000"/>
              <a:buFont typeface="+mj-lt"/>
              <a:buAutoNum type="arabicPeriod" startAt="9"/>
            </a:pPr>
            <a:endParaRPr lang="en-US" sz="1600" dirty="0" smtClean="0">
              <a:latin typeface="Times"/>
              <a:cs typeface="Times"/>
            </a:endParaRPr>
          </a:p>
          <a:p>
            <a:pPr marL="347472" indent="-342900">
              <a:spcBef>
                <a:spcPts val="0"/>
              </a:spcBef>
              <a:buClrTx/>
              <a:buSzPct val="100000"/>
              <a:buFont typeface="+mj-lt"/>
              <a:buAutoNum type="arabicPeriod" startAt="9"/>
            </a:pPr>
            <a:r>
              <a:rPr lang="en-US" sz="1600" dirty="0" smtClean="0">
                <a:solidFill>
                  <a:srgbClr val="000000"/>
                </a:solidFill>
                <a:latin typeface="Times"/>
                <a:cs typeface="Times"/>
              </a:rPr>
              <a:t>Develop a plan-based on the Cultural Standards.</a:t>
            </a:r>
            <a:endParaRPr lang="en-US" sz="1600" dirty="0">
              <a:solidFill>
                <a:srgbClr val="000000"/>
              </a:solidFill>
              <a:latin typeface="Times"/>
              <a:cs typeface="Times"/>
            </a:endParaRPr>
          </a:p>
        </p:txBody>
      </p:sp>
      <p:sp>
        <p:nvSpPr>
          <p:cNvPr id="5" name="Text Placeholder 4"/>
          <p:cNvSpPr>
            <a:spLocks noGrp="1"/>
          </p:cNvSpPr>
          <p:nvPr>
            <p:ph type="body" sz="quarter" idx="1"/>
          </p:nvPr>
        </p:nvSpPr>
        <p:spPr>
          <a:xfrm>
            <a:off x="457200" y="1116531"/>
            <a:ext cx="3657600" cy="658368"/>
          </a:xfrm>
        </p:spPr>
        <p:txBody>
          <a:bodyPr/>
          <a:lstStyle/>
          <a:p>
            <a:r>
              <a:rPr lang="en-US" dirty="0" smtClean="0"/>
              <a:t>National 8 Steps</a:t>
            </a:r>
            <a:endParaRPr lang="en-US" dirty="0"/>
          </a:p>
        </p:txBody>
      </p:sp>
      <p:sp>
        <p:nvSpPr>
          <p:cNvPr id="6" name="Text Placeholder 5"/>
          <p:cNvSpPr>
            <a:spLocks noGrp="1"/>
          </p:cNvSpPr>
          <p:nvPr>
            <p:ph type="body" sz="quarter" idx="3"/>
          </p:nvPr>
        </p:nvSpPr>
        <p:spPr>
          <a:xfrm>
            <a:off x="4343400" y="1116531"/>
            <a:ext cx="3657600" cy="658368"/>
          </a:xfrm>
        </p:spPr>
        <p:txBody>
          <a:bodyPr/>
          <a:lstStyle/>
          <a:p>
            <a:r>
              <a:rPr lang="en-US" dirty="0" smtClean="0"/>
              <a:t>Additional Alaska Steps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22300"/>
            <a:ext cx="9144000" cy="5173518"/>
          </a:xfrm>
          <a:prstGeom prst="rect">
            <a:avLst/>
          </a:prstGeom>
        </p:spPr>
      </p:pic>
      <p:sp>
        <p:nvSpPr>
          <p:cNvPr id="3" name="TextBox 2"/>
          <p:cNvSpPr txBox="1"/>
          <p:nvPr/>
        </p:nvSpPr>
        <p:spPr>
          <a:xfrm>
            <a:off x="3140363" y="184666"/>
            <a:ext cx="3394364" cy="369332"/>
          </a:xfrm>
          <a:prstGeom prst="rect">
            <a:avLst/>
          </a:prstGeom>
          <a:noFill/>
        </p:spPr>
        <p:txBody>
          <a:bodyPr wrap="square" rtlCol="0">
            <a:spAutoFit/>
          </a:bodyPr>
          <a:lstStyle/>
          <a:p>
            <a:r>
              <a:rPr lang="en-US" dirty="0" smtClean="0"/>
              <a:t>Big 5 Data Review Guide</a:t>
            </a:r>
            <a:endParaRPr lang="en-US" dirty="0"/>
          </a:p>
        </p:txBody>
      </p:sp>
      <p:sp>
        <p:nvSpPr>
          <p:cNvPr id="4" name="TextBox 3"/>
          <p:cNvSpPr txBox="1"/>
          <p:nvPr/>
        </p:nvSpPr>
        <p:spPr>
          <a:xfrm>
            <a:off x="0" y="5746172"/>
            <a:ext cx="9144000" cy="869469"/>
          </a:xfrm>
          <a:prstGeom prst="rect">
            <a:avLst/>
          </a:prstGeom>
          <a:noFill/>
        </p:spPr>
        <p:txBody>
          <a:bodyPr wrap="square" rtlCol="0">
            <a:spAutoFit/>
          </a:bodyPr>
          <a:lstStyle/>
          <a:p>
            <a:r>
              <a:rPr lang="en-US" dirty="0" smtClean="0"/>
              <a:t>*</a:t>
            </a:r>
            <a:r>
              <a:rPr lang="en-US" sz="1100" dirty="0"/>
              <a:t>A </a:t>
            </a:r>
            <a:r>
              <a:rPr lang="en-US" sz="1100" b="1" dirty="0"/>
              <a:t>Problem Statement</a:t>
            </a:r>
            <a:r>
              <a:rPr lang="en-US" sz="1100" dirty="0"/>
              <a:t> is one that allows a team to develop a specific, actionable, proactive intervention </a:t>
            </a:r>
            <a:endParaRPr lang="en-US" sz="1100" dirty="0" smtClean="0"/>
          </a:p>
          <a:p>
            <a:r>
              <a:rPr lang="en-US" sz="1100" dirty="0" smtClean="0"/>
              <a:t>  with </a:t>
            </a:r>
            <a:r>
              <a:rPr lang="en-US" sz="1100" dirty="0"/>
              <a:t>clear steps and </a:t>
            </a:r>
            <a:r>
              <a:rPr lang="en-US" sz="1100" dirty="0" smtClean="0"/>
              <a:t>outcomes.. </a:t>
            </a:r>
          </a:p>
          <a:p>
            <a:r>
              <a:rPr lang="en-US" sz="1100" dirty="0" smtClean="0"/>
              <a:t>  For </a:t>
            </a:r>
            <a:r>
              <a:rPr lang="en-US" sz="1100" dirty="0"/>
              <a:t>Example: “Disruptive behavior is occurring in the classroom, typically at the beginning of each hour, with 25% of students involved.”</a:t>
            </a:r>
          </a:p>
          <a:p>
            <a:pPr algn="ctr"/>
            <a:r>
              <a:rPr lang="en-US" sz="1050" dirty="0" smtClean="0"/>
              <a:t>Taken from University of Missouri web site.</a:t>
            </a:r>
            <a:endParaRPr lang="en-US" sz="1050" dirty="0"/>
          </a:p>
        </p:txBody>
      </p:sp>
    </p:spTree>
    <p:extLst>
      <p:ext uri="{BB962C8B-B14F-4D97-AF65-F5344CB8AC3E}">
        <p14:creationId xmlns:p14="http://schemas.microsoft.com/office/powerpoint/2010/main" val="216076548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7467600" cy="1143000"/>
          </a:xfrm>
        </p:spPr>
        <p:txBody>
          <a:bodyPr/>
          <a:lstStyle/>
          <a:p>
            <a:r>
              <a:rPr lang="en-US" dirty="0" smtClean="0"/>
              <a:t>Next steps</a:t>
            </a:r>
            <a:endParaRPr lang="en-US" dirty="0"/>
          </a:p>
        </p:txBody>
      </p:sp>
      <p:sp>
        <p:nvSpPr>
          <p:cNvPr id="3" name="Content Placeholder 2"/>
          <p:cNvSpPr>
            <a:spLocks noGrp="1"/>
          </p:cNvSpPr>
          <p:nvPr>
            <p:ph sz="quarter" idx="1"/>
          </p:nvPr>
        </p:nvSpPr>
        <p:spPr>
          <a:xfrm>
            <a:off x="457200" y="2717800"/>
            <a:ext cx="7467600" cy="2159000"/>
          </a:xfrm>
        </p:spPr>
        <p:txBody>
          <a:bodyPr/>
          <a:lstStyle/>
          <a:p>
            <a:r>
              <a:rPr lang="en-US" dirty="0" smtClean="0"/>
              <a:t>Train staff and students new discipline system</a:t>
            </a:r>
          </a:p>
          <a:p>
            <a:r>
              <a:rPr lang="en-US" dirty="0" smtClean="0"/>
              <a:t>Set </a:t>
            </a:r>
            <a:r>
              <a:rPr lang="en-US" dirty="0"/>
              <a:t>up </a:t>
            </a:r>
            <a:r>
              <a:rPr lang="en-US" dirty="0" smtClean="0"/>
              <a:t>system</a:t>
            </a:r>
          </a:p>
          <a:p>
            <a:r>
              <a:rPr lang="en-US" dirty="0" smtClean="0"/>
              <a:t>Train local </a:t>
            </a:r>
            <a:r>
              <a:rPr lang="en-US" dirty="0"/>
              <a:t>users to input data</a:t>
            </a:r>
          </a:p>
          <a:p>
            <a:r>
              <a:rPr lang="en-US" dirty="0" smtClean="0"/>
              <a:t>On-going data based decision-making</a:t>
            </a:r>
            <a:endParaRPr lang="en-US" dirty="0"/>
          </a:p>
        </p:txBody>
      </p:sp>
    </p:spTree>
    <p:extLst>
      <p:ext uri="{BB962C8B-B14F-4D97-AF65-F5344CB8AC3E}">
        <p14:creationId xmlns:p14="http://schemas.microsoft.com/office/powerpoint/2010/main" val="370092593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72760962"/>
              </p:ext>
            </p:extLst>
          </p:nvPr>
        </p:nvGraphicFramePr>
        <p:xfrm>
          <a:off x="304800" y="228600"/>
          <a:ext cx="84582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5"/>
          <p:cNvSpPr txBox="1">
            <a:spLocks noChangeArrowheads="1"/>
          </p:cNvSpPr>
          <p:nvPr/>
        </p:nvSpPr>
        <p:spPr bwMode="auto">
          <a:xfrm>
            <a:off x="3740150" y="2362200"/>
            <a:ext cx="1517650" cy="1200150"/>
          </a:xfrm>
          <a:prstGeom prst="rect">
            <a:avLst/>
          </a:prstGeom>
          <a:noFill/>
          <a:ln w="9525">
            <a:noFill/>
            <a:miter lim="800000"/>
            <a:headEnd/>
            <a:tailEnd/>
          </a:ln>
        </p:spPr>
        <p:txBody>
          <a:bodyPr wrap="none">
            <a:prstTxWarp prst="textNoShape">
              <a:avLst/>
            </a:prstTxWarp>
            <a:spAutoFit/>
          </a:bodyPr>
          <a:lstStyle/>
          <a:p>
            <a:pPr algn="ctr"/>
            <a:r>
              <a:rPr lang="en-US" sz="7200" b="1" dirty="0" err="1">
                <a:solidFill>
                  <a:srgbClr val="FF0000"/>
                </a:solidFill>
                <a:latin typeface="Times New Roman" charset="0"/>
                <a:ea typeface="Arial" charset="0"/>
                <a:cs typeface="Arial" charset="0"/>
              </a:rPr>
              <a:t>RtI</a:t>
            </a:r>
            <a:endParaRPr lang="en-US" sz="7200" b="1" dirty="0">
              <a:solidFill>
                <a:srgbClr val="FF0000"/>
              </a:solidFill>
              <a:latin typeface="Times New Roman" charset="0"/>
              <a:ea typeface="Arial" charset="0"/>
              <a:cs typeface="Arial" charset="0"/>
            </a:endParaRPr>
          </a:p>
        </p:txBody>
      </p:sp>
      <p:sp>
        <p:nvSpPr>
          <p:cNvPr id="4" name="5-Point Star 3"/>
          <p:cNvSpPr/>
          <p:nvPr/>
        </p:nvSpPr>
        <p:spPr>
          <a:xfrm>
            <a:off x="4267200" y="3733800"/>
            <a:ext cx="685800" cy="685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 </a:t>
            </a:r>
            <a:br>
              <a:rPr lang="en-US" dirty="0" smtClean="0"/>
            </a:br>
            <a:endParaRPr lang="en-US" dirty="0"/>
          </a:p>
        </p:txBody>
      </p:sp>
      <p:sp>
        <p:nvSpPr>
          <p:cNvPr id="3" name="Content Placeholder 2"/>
          <p:cNvSpPr>
            <a:spLocks noGrp="1"/>
          </p:cNvSpPr>
          <p:nvPr>
            <p:ph sz="half" idx="1"/>
          </p:nvPr>
        </p:nvSpPr>
        <p:spPr>
          <a:xfrm>
            <a:off x="457200" y="1421871"/>
            <a:ext cx="4572000" cy="4572000"/>
          </a:xfrm>
        </p:spPr>
        <p:txBody>
          <a:bodyPr>
            <a:normAutofit/>
          </a:bodyPr>
          <a:lstStyle/>
          <a:p>
            <a:r>
              <a:rPr lang="en-US" dirty="0" smtClean="0"/>
              <a:t>OSEP Center on Positive Behavioral Interventions &amp; Supports</a:t>
            </a:r>
          </a:p>
          <a:p>
            <a:pPr lvl="1"/>
            <a:r>
              <a:rPr lang="en-US" dirty="0" smtClean="0">
                <a:hlinkClick r:id="rId2"/>
              </a:rPr>
              <a:t>www.PBIS.org</a:t>
            </a:r>
            <a:endParaRPr lang="en-US" dirty="0" smtClean="0"/>
          </a:p>
          <a:p>
            <a:r>
              <a:rPr lang="en-US" dirty="0" smtClean="0"/>
              <a:t>PBIS Assessment</a:t>
            </a:r>
          </a:p>
          <a:p>
            <a:pPr lvl="1"/>
            <a:r>
              <a:rPr lang="en-US" dirty="0" smtClean="0">
                <a:hlinkClick r:id="rId3"/>
              </a:rPr>
              <a:t>www.pbisassessment.org</a:t>
            </a:r>
            <a:r>
              <a:rPr lang="en-US" dirty="0" smtClean="0"/>
              <a:t> </a:t>
            </a:r>
          </a:p>
          <a:p>
            <a:r>
              <a:rPr lang="en-US" dirty="0" smtClean="0">
                <a:ea typeface="Tahoma" pitchFamily="34" charset="0"/>
                <a:cs typeface="Tahoma" pitchFamily="34" charset="0"/>
              </a:rPr>
              <a:t>SWIS</a:t>
            </a:r>
          </a:p>
          <a:p>
            <a:pPr lvl="1"/>
            <a:r>
              <a:rPr lang="en-US" dirty="0" smtClean="0">
                <a:ea typeface="Tahoma" pitchFamily="34" charset="0"/>
                <a:cs typeface="Tahoma" pitchFamily="34" charset="0"/>
                <a:hlinkClick r:id="rId4"/>
              </a:rPr>
              <a:t>www.swis.org</a:t>
            </a:r>
            <a:r>
              <a:rPr lang="en-US" dirty="0" smtClean="0">
                <a:ea typeface="Tahoma" pitchFamily="34" charset="0"/>
                <a:cs typeface="Tahoma" pitchFamily="34" charset="0"/>
              </a:rPr>
              <a:t> </a:t>
            </a:r>
          </a:p>
        </p:txBody>
      </p:sp>
      <p:sp>
        <p:nvSpPr>
          <p:cNvPr id="5" name="Content Placeholder 4"/>
          <p:cNvSpPr>
            <a:spLocks noGrp="1"/>
          </p:cNvSpPr>
          <p:nvPr>
            <p:ph sz="half" idx="2"/>
          </p:nvPr>
        </p:nvSpPr>
        <p:spPr>
          <a:xfrm>
            <a:off x="5105400" y="1417638"/>
            <a:ext cx="3048000" cy="4936067"/>
          </a:xfrm>
        </p:spPr>
        <p:txBody>
          <a:bodyPr>
            <a:normAutofit/>
          </a:bodyPr>
          <a:lstStyle/>
          <a:p>
            <a:r>
              <a:rPr lang="en-US" dirty="0" smtClean="0"/>
              <a:t>Contact Info:</a:t>
            </a:r>
          </a:p>
          <a:p>
            <a:pPr marL="0" indent="0">
              <a:buNone/>
            </a:pPr>
            <a:endParaRPr lang="en-US" dirty="0"/>
          </a:p>
        </p:txBody>
      </p:sp>
      <p:sp>
        <p:nvSpPr>
          <p:cNvPr id="6" name="Rectangle 5"/>
          <p:cNvSpPr/>
          <p:nvPr/>
        </p:nvSpPr>
        <p:spPr>
          <a:xfrm>
            <a:off x="5181600" y="3649133"/>
            <a:ext cx="3048000" cy="1200329"/>
          </a:xfrm>
          <a:prstGeom prst="rect">
            <a:avLst/>
          </a:prstGeom>
        </p:spPr>
        <p:txBody>
          <a:bodyPr wrap="square">
            <a:spAutoFit/>
          </a:bodyPr>
          <a:lstStyle/>
          <a:p>
            <a:r>
              <a:rPr lang="en-US" dirty="0" smtClean="0"/>
              <a:t>Sharon </a:t>
            </a:r>
            <a:r>
              <a:rPr lang="en-US" dirty="0" err="1" smtClean="0"/>
              <a:t>Fishel</a:t>
            </a:r>
            <a:endParaRPr lang="en-US" dirty="0" smtClean="0"/>
          </a:p>
          <a:p>
            <a:r>
              <a:rPr lang="en-US" dirty="0" smtClean="0"/>
              <a:t>EED	   </a:t>
            </a:r>
            <a:r>
              <a:rPr lang="en-US" dirty="0" smtClean="0">
                <a:hlinkClick r:id="rId5"/>
              </a:rPr>
              <a:t>Sharon.Fishel@alaska.gov</a:t>
            </a:r>
            <a:r>
              <a:rPr lang="en-US" dirty="0" smtClean="0"/>
              <a:t>  907-465-6523</a:t>
            </a:r>
          </a:p>
        </p:txBody>
      </p:sp>
      <p:sp>
        <p:nvSpPr>
          <p:cNvPr id="7" name="TextBox 6"/>
          <p:cNvSpPr txBox="1"/>
          <p:nvPr/>
        </p:nvSpPr>
        <p:spPr>
          <a:xfrm>
            <a:off x="5181600" y="1951567"/>
            <a:ext cx="2971800" cy="1477328"/>
          </a:xfrm>
          <a:prstGeom prst="rect">
            <a:avLst/>
          </a:prstGeom>
          <a:noFill/>
        </p:spPr>
        <p:txBody>
          <a:bodyPr wrap="square" rtlCol="0">
            <a:spAutoFit/>
          </a:bodyPr>
          <a:lstStyle/>
          <a:p>
            <a:r>
              <a:rPr lang="en-US" dirty="0" smtClean="0"/>
              <a:t>Lori Roth</a:t>
            </a:r>
          </a:p>
          <a:p>
            <a:r>
              <a:rPr lang="en-US" dirty="0" smtClean="0"/>
              <a:t>Education Consultation Services of Alaska</a:t>
            </a:r>
          </a:p>
          <a:p>
            <a:r>
              <a:rPr lang="en-US" dirty="0" smtClean="0">
                <a:hlinkClick r:id="rId6"/>
              </a:rPr>
              <a:t>lroth507@gmail.com</a:t>
            </a:r>
            <a:endParaRPr lang="en-US" dirty="0" smtClean="0"/>
          </a:p>
          <a:p>
            <a:r>
              <a:rPr lang="en-US" dirty="0" smtClean="0"/>
              <a:t>907-360-0148</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Oval 1026"/>
          <p:cNvSpPr>
            <a:spLocks noChangeArrowheads="1"/>
          </p:cNvSpPr>
          <p:nvPr/>
        </p:nvSpPr>
        <p:spPr bwMode="auto">
          <a:xfrm>
            <a:off x="2286000" y="1828800"/>
            <a:ext cx="2971800" cy="2590800"/>
          </a:xfrm>
          <a:prstGeom prst="ellipse">
            <a:avLst/>
          </a:prstGeom>
          <a:solidFill>
            <a:schemeClr val="accent1">
              <a:alpha val="50000"/>
            </a:scheme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3971" name="Oval 1027"/>
          <p:cNvSpPr>
            <a:spLocks noChangeArrowheads="1"/>
          </p:cNvSpPr>
          <p:nvPr/>
        </p:nvSpPr>
        <p:spPr bwMode="auto">
          <a:xfrm>
            <a:off x="3962400" y="1752600"/>
            <a:ext cx="2971800" cy="2590800"/>
          </a:xfrm>
          <a:prstGeom prst="ellipse">
            <a:avLst/>
          </a:prstGeom>
          <a:solidFill>
            <a:srgbClr val="FF33CC">
              <a:alpha val="5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83972" name="Oval 1028"/>
          <p:cNvSpPr>
            <a:spLocks noChangeArrowheads="1"/>
          </p:cNvSpPr>
          <p:nvPr/>
        </p:nvSpPr>
        <p:spPr bwMode="auto">
          <a:xfrm>
            <a:off x="3087688" y="3038475"/>
            <a:ext cx="2971800" cy="2590800"/>
          </a:xfrm>
          <a:prstGeom prst="ellipse">
            <a:avLst/>
          </a:prstGeom>
          <a:solidFill>
            <a:srgbClr val="FFFF00">
              <a:alpha val="50000"/>
            </a:srgbClr>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2400">
              <a:latin typeface="Arial" charset="0"/>
              <a:ea typeface="ＭＳ Ｐゴシック" charset="0"/>
            </a:endParaRPr>
          </a:p>
        </p:txBody>
      </p:sp>
      <p:sp>
        <p:nvSpPr>
          <p:cNvPr id="83973" name="Text Box 1029"/>
          <p:cNvSpPr txBox="1">
            <a:spLocks noChangeArrowheads="1"/>
          </p:cNvSpPr>
          <p:nvPr/>
        </p:nvSpPr>
        <p:spPr bwMode="auto">
          <a:xfrm>
            <a:off x="2362200" y="2765557"/>
            <a:ext cx="1639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latin typeface="Arial" charset="0"/>
                <a:ea typeface="ＭＳ Ｐゴシック" charset="0"/>
              </a:rPr>
              <a:t>SYSTEMS</a:t>
            </a:r>
          </a:p>
        </p:txBody>
      </p:sp>
      <p:sp>
        <p:nvSpPr>
          <p:cNvPr id="83974" name="Text Box 1030"/>
          <p:cNvSpPr txBox="1">
            <a:spLocks noChangeArrowheads="1"/>
          </p:cNvSpPr>
          <p:nvPr/>
        </p:nvSpPr>
        <p:spPr bwMode="auto">
          <a:xfrm>
            <a:off x="3619500" y="4621213"/>
            <a:ext cx="1928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latin typeface="Arial" charset="0"/>
                <a:ea typeface="ＭＳ Ｐゴシック" charset="0"/>
              </a:rPr>
              <a:t>PRACTICES</a:t>
            </a:r>
          </a:p>
        </p:txBody>
      </p:sp>
      <p:sp>
        <p:nvSpPr>
          <p:cNvPr id="83975" name="Text Box 1031"/>
          <p:cNvSpPr txBox="1">
            <a:spLocks noChangeArrowheads="1"/>
          </p:cNvSpPr>
          <p:nvPr/>
        </p:nvSpPr>
        <p:spPr bwMode="auto">
          <a:xfrm>
            <a:off x="4390231" y="2468695"/>
            <a:ext cx="231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latin typeface="Arial" charset="0"/>
                <a:ea typeface="ＭＳ Ｐゴシック" charset="0"/>
              </a:rPr>
              <a:t>INFORMATION</a:t>
            </a:r>
          </a:p>
        </p:txBody>
      </p:sp>
      <p:sp>
        <p:nvSpPr>
          <p:cNvPr id="83976" name="Text Box 1032"/>
          <p:cNvSpPr txBox="1">
            <a:spLocks noChangeArrowheads="1"/>
          </p:cNvSpPr>
          <p:nvPr/>
        </p:nvSpPr>
        <p:spPr bwMode="auto">
          <a:xfrm>
            <a:off x="381000" y="1446213"/>
            <a:ext cx="21002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a:latin typeface="Arial" charset="0"/>
                <a:ea typeface="ＭＳ Ｐゴシック" charset="0"/>
              </a:rPr>
              <a:t>Supporting</a:t>
            </a:r>
          </a:p>
          <a:p>
            <a:pPr eaLnBrk="0" hangingPunct="0">
              <a:defRPr/>
            </a:pPr>
            <a:r>
              <a:rPr lang="en-US" sz="2400">
                <a:latin typeface="Arial" charset="0"/>
                <a:ea typeface="ＭＳ Ｐゴシック" charset="0"/>
              </a:rPr>
              <a:t>Staff Behavior</a:t>
            </a:r>
          </a:p>
        </p:txBody>
      </p:sp>
      <p:sp>
        <p:nvSpPr>
          <p:cNvPr id="83977" name="Text Box 1033"/>
          <p:cNvSpPr txBox="1">
            <a:spLocks noChangeArrowheads="1"/>
          </p:cNvSpPr>
          <p:nvPr/>
        </p:nvSpPr>
        <p:spPr bwMode="auto">
          <a:xfrm>
            <a:off x="6735762" y="1103446"/>
            <a:ext cx="16621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dirty="0">
                <a:latin typeface="Arial" charset="0"/>
                <a:ea typeface="ＭＳ Ｐゴシック" charset="0"/>
              </a:rPr>
              <a:t>Supporting</a:t>
            </a:r>
          </a:p>
          <a:p>
            <a:pPr eaLnBrk="0" hangingPunct="0">
              <a:defRPr/>
            </a:pPr>
            <a:r>
              <a:rPr lang="en-US" sz="2400" dirty="0">
                <a:latin typeface="Arial" charset="0"/>
                <a:ea typeface="ＭＳ Ｐゴシック" charset="0"/>
              </a:rPr>
              <a:t>Decision</a:t>
            </a:r>
          </a:p>
          <a:p>
            <a:pPr eaLnBrk="0" hangingPunct="0">
              <a:defRPr/>
            </a:pPr>
            <a:r>
              <a:rPr lang="en-US" sz="2400" dirty="0">
                <a:latin typeface="Arial" charset="0"/>
                <a:ea typeface="ＭＳ Ｐゴシック" charset="0"/>
              </a:rPr>
              <a:t>Making</a:t>
            </a:r>
          </a:p>
        </p:txBody>
      </p:sp>
      <p:sp>
        <p:nvSpPr>
          <p:cNvPr id="83978" name="Text Box 1034"/>
          <p:cNvSpPr txBox="1">
            <a:spLocks noChangeArrowheads="1"/>
          </p:cNvSpPr>
          <p:nvPr/>
        </p:nvSpPr>
        <p:spPr bwMode="auto">
          <a:xfrm>
            <a:off x="1676400" y="5637213"/>
            <a:ext cx="25257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2400">
                <a:latin typeface="Arial" charset="0"/>
                <a:ea typeface="ＭＳ Ｐゴシック" charset="0"/>
              </a:rPr>
              <a:t>Supporting</a:t>
            </a:r>
          </a:p>
          <a:p>
            <a:pPr eaLnBrk="0" hangingPunct="0">
              <a:defRPr/>
            </a:pPr>
            <a:r>
              <a:rPr lang="en-US" sz="2400">
                <a:latin typeface="Arial" charset="0"/>
                <a:ea typeface="ＭＳ Ｐゴシック" charset="0"/>
              </a:rPr>
              <a:t>Student Behavior</a:t>
            </a:r>
          </a:p>
        </p:txBody>
      </p:sp>
      <p:sp>
        <p:nvSpPr>
          <p:cNvPr id="83979" name="AutoShape 1035"/>
          <p:cNvSpPr>
            <a:spLocks noChangeArrowheads="1"/>
          </p:cNvSpPr>
          <p:nvPr/>
        </p:nvSpPr>
        <p:spPr bwMode="auto">
          <a:xfrm rot="11485056">
            <a:off x="7017167" y="2260732"/>
            <a:ext cx="762000" cy="914400"/>
          </a:xfrm>
          <a:custGeom>
            <a:avLst/>
            <a:gdLst>
              <a:gd name="T0" fmla="*/ 438397 w 21600"/>
              <a:gd name="T1" fmla="*/ 0 h 21600"/>
              <a:gd name="T2" fmla="*/ 438397 w 21600"/>
              <a:gd name="T3" fmla="*/ 514689 h 21600"/>
              <a:gd name="T4" fmla="*/ 109361 w 21600"/>
              <a:gd name="T5" fmla="*/ 914400 h 21600"/>
              <a:gd name="T6" fmla="*/ 762000 w 21600"/>
              <a:gd name="T7" fmla="*/ 257344 h 21600"/>
              <a:gd name="T8" fmla="*/ 17694720 60000 65536"/>
              <a:gd name="T9" fmla="*/ 5898240 60000 65536"/>
              <a:gd name="T10" fmla="*/ 589824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ffectLst/>
        </p:spPr>
        <p:txBody>
          <a:bodyPr wrap="none" anchor="ctr"/>
          <a:lstStyle/>
          <a:p>
            <a:endParaRPr lang="en-US"/>
          </a:p>
        </p:txBody>
      </p:sp>
      <p:sp>
        <p:nvSpPr>
          <p:cNvPr id="83980" name="AutoShape 1036"/>
          <p:cNvSpPr>
            <a:spLocks noChangeArrowheads="1"/>
          </p:cNvSpPr>
          <p:nvPr/>
        </p:nvSpPr>
        <p:spPr bwMode="auto">
          <a:xfrm rot="-56667">
            <a:off x="2324100" y="4724400"/>
            <a:ext cx="762000" cy="914400"/>
          </a:xfrm>
          <a:custGeom>
            <a:avLst/>
            <a:gdLst>
              <a:gd name="T0" fmla="*/ 438397 w 21600"/>
              <a:gd name="T1" fmla="*/ 0 h 21600"/>
              <a:gd name="T2" fmla="*/ 438397 w 21600"/>
              <a:gd name="T3" fmla="*/ 514689 h 21600"/>
              <a:gd name="T4" fmla="*/ 109361 w 21600"/>
              <a:gd name="T5" fmla="*/ 914400 h 21600"/>
              <a:gd name="T6" fmla="*/ 762000 w 21600"/>
              <a:gd name="T7" fmla="*/ 257344 h 21600"/>
              <a:gd name="T8" fmla="*/ 17694720 60000 65536"/>
              <a:gd name="T9" fmla="*/ 5898240 60000 65536"/>
              <a:gd name="T10" fmla="*/ 5898240 60000 65536"/>
              <a:gd name="T11" fmla="*/ 0 60000 65536"/>
              <a:gd name="T12" fmla="*/ 12427 w 21600"/>
              <a:gd name="T13" fmla="*/ 3046 h 21600"/>
              <a:gd name="T14" fmla="*/ 17023 w 21600"/>
              <a:gd name="T15" fmla="*/ 9112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046"/>
                </a:lnTo>
                <a:cubicBezTo>
                  <a:pt x="5564" y="3046"/>
                  <a:pt x="0" y="7126"/>
                  <a:pt x="0" y="12158"/>
                </a:cubicBezTo>
                <a:lnTo>
                  <a:pt x="0" y="21600"/>
                </a:lnTo>
                <a:lnTo>
                  <a:pt x="6200" y="21600"/>
                </a:lnTo>
                <a:lnTo>
                  <a:pt x="6200" y="12158"/>
                </a:lnTo>
                <a:cubicBezTo>
                  <a:pt x="6200" y="10476"/>
                  <a:pt x="8988" y="9112"/>
                  <a:pt x="12427" y="9112"/>
                </a:cubicBezTo>
                <a:lnTo>
                  <a:pt x="12427" y="12158"/>
                </a:lnTo>
                <a:lnTo>
                  <a:pt x="21600" y="6079"/>
                </a:lnTo>
                <a:close/>
              </a:path>
            </a:pathLst>
          </a:custGeom>
          <a:noFill/>
          <a:ln w="9525">
            <a:solidFill>
              <a:schemeClr val="tx1"/>
            </a:solidFill>
            <a:miter lim="800000"/>
            <a:headEnd/>
            <a:tailEnd/>
          </a:ln>
          <a:effectLst/>
        </p:spPr>
        <p:txBody>
          <a:bodyPr wrap="none" anchor="ctr"/>
          <a:lstStyle/>
          <a:p>
            <a:endParaRPr lang="en-US"/>
          </a:p>
        </p:txBody>
      </p:sp>
      <p:sp>
        <p:nvSpPr>
          <p:cNvPr id="83981" name="AutoShape 1037"/>
          <p:cNvSpPr>
            <a:spLocks noChangeArrowheads="1"/>
          </p:cNvSpPr>
          <p:nvPr/>
        </p:nvSpPr>
        <p:spPr bwMode="auto">
          <a:xfrm flipV="1">
            <a:off x="1308100" y="2362200"/>
            <a:ext cx="814388" cy="866775"/>
          </a:xfrm>
          <a:custGeom>
            <a:avLst/>
            <a:gdLst>
              <a:gd name="T0" fmla="*/ 570298 w 21600"/>
              <a:gd name="T1" fmla="*/ 0 h 21600"/>
              <a:gd name="T2" fmla="*/ 570298 w 21600"/>
              <a:gd name="T3" fmla="*/ 487882 h 21600"/>
              <a:gd name="T4" fmla="*/ 122045 w 21600"/>
              <a:gd name="T5" fmla="*/ 866775 h 21600"/>
              <a:gd name="T6" fmla="*/ 814388 w 21600"/>
              <a:gd name="T7" fmla="*/ 243941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noFill/>
          <a:ln w="9525">
            <a:solidFill>
              <a:schemeClr val="tx1"/>
            </a:solidFill>
            <a:miter lim="800000"/>
            <a:headEnd/>
            <a:tailEnd/>
          </a:ln>
          <a:effectLst/>
        </p:spPr>
        <p:txBody>
          <a:bodyPr wrap="none" anchor="ctr"/>
          <a:lstStyle/>
          <a:p>
            <a:endParaRPr lang="en-US"/>
          </a:p>
        </p:txBody>
      </p:sp>
      <p:sp>
        <p:nvSpPr>
          <p:cNvPr id="83982" name="Text Box 1038"/>
          <p:cNvSpPr txBox="1">
            <a:spLocks noChangeArrowheads="1"/>
          </p:cNvSpPr>
          <p:nvPr/>
        </p:nvSpPr>
        <p:spPr bwMode="auto">
          <a:xfrm>
            <a:off x="977900" y="368300"/>
            <a:ext cx="7178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3200" dirty="0">
                <a:latin typeface="Arial" charset="0"/>
                <a:ea typeface="ＭＳ Ｐゴシック" charset="0"/>
              </a:rPr>
              <a:t>School-wide Positive Behavior Support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71500" y="609600"/>
            <a:ext cx="7772400" cy="622300"/>
          </a:xfrm>
        </p:spPr>
        <p:txBody>
          <a:bodyPr>
            <a:normAutofit/>
          </a:bodyPr>
          <a:lstStyle/>
          <a:p>
            <a:pPr eaLnBrk="1" hangingPunct="1"/>
            <a:r>
              <a:rPr lang="en-US" sz="3200" dirty="0">
                <a:solidFill>
                  <a:schemeClr val="tx2">
                    <a:lumMod val="75000"/>
                  </a:schemeClr>
                </a:solidFill>
                <a:latin typeface="Times New Roman" pitchFamily="-112" charset="0"/>
                <a:ea typeface="Times New Roman" pitchFamily="-112" charset="0"/>
                <a:cs typeface="Times New Roman" pitchFamily="-112" charset="0"/>
              </a:rPr>
              <a:t>Data-Based Decision Making</a:t>
            </a:r>
          </a:p>
        </p:txBody>
      </p:sp>
      <p:sp>
        <p:nvSpPr>
          <p:cNvPr id="16387" name="Rectangle 3"/>
          <p:cNvSpPr>
            <a:spLocks noGrp="1" noChangeArrowheads="1"/>
          </p:cNvSpPr>
          <p:nvPr>
            <p:ph type="body" idx="1"/>
          </p:nvPr>
        </p:nvSpPr>
        <p:spPr>
          <a:xfrm>
            <a:off x="609600" y="1854200"/>
            <a:ext cx="7772400" cy="3314700"/>
          </a:xfrm>
        </p:spPr>
        <p:txBody>
          <a:bodyPr/>
          <a:lstStyle/>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Determine </a:t>
            </a:r>
            <a:r>
              <a:rPr lang="en-US" dirty="0">
                <a:latin typeface="Times New Roman" pitchFamily="-112" charset="0"/>
                <a:ea typeface="Times New Roman" pitchFamily="-112" charset="0"/>
                <a:cs typeface="Times New Roman" pitchFamily="-112" charset="0"/>
              </a:rPr>
              <a:t>what questions you want </a:t>
            </a:r>
            <a:r>
              <a:rPr lang="en-US" dirty="0" smtClean="0">
                <a:latin typeface="Times New Roman" pitchFamily="-112" charset="0"/>
                <a:ea typeface="Times New Roman" pitchFamily="-112" charset="0"/>
                <a:cs typeface="Times New Roman" pitchFamily="-112" charset="0"/>
              </a:rPr>
              <a:t>to answer.</a:t>
            </a:r>
          </a:p>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Determine </a:t>
            </a:r>
            <a:r>
              <a:rPr lang="en-US" dirty="0">
                <a:latin typeface="Times New Roman" pitchFamily="-112" charset="0"/>
                <a:ea typeface="Times New Roman" pitchFamily="-112" charset="0"/>
                <a:cs typeface="Times New Roman" pitchFamily="-112" charset="0"/>
              </a:rPr>
              <a:t>what data will help to </a:t>
            </a:r>
            <a:r>
              <a:rPr lang="en-US" dirty="0" smtClean="0">
                <a:latin typeface="Times New Roman" pitchFamily="-112" charset="0"/>
                <a:ea typeface="Times New Roman" pitchFamily="-112" charset="0"/>
                <a:cs typeface="Times New Roman" pitchFamily="-112" charset="0"/>
              </a:rPr>
              <a:t>answer questions.</a:t>
            </a:r>
          </a:p>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Determine </a:t>
            </a:r>
            <a:r>
              <a:rPr lang="en-US" dirty="0">
                <a:latin typeface="Times New Roman" pitchFamily="-112" charset="0"/>
                <a:ea typeface="Times New Roman" pitchFamily="-112" charset="0"/>
                <a:cs typeface="Times New Roman" pitchFamily="-112" charset="0"/>
              </a:rPr>
              <a:t>the simplest way to get </a:t>
            </a:r>
            <a:r>
              <a:rPr lang="en-US" dirty="0" smtClean="0">
                <a:latin typeface="Times New Roman" pitchFamily="-112" charset="0"/>
                <a:ea typeface="Times New Roman" pitchFamily="-112" charset="0"/>
                <a:cs typeface="Times New Roman" pitchFamily="-112" charset="0"/>
              </a:rPr>
              <a:t>data.</a:t>
            </a:r>
          </a:p>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Put </a:t>
            </a:r>
            <a:r>
              <a:rPr lang="en-US" dirty="0">
                <a:latin typeface="Times New Roman" pitchFamily="-112" charset="0"/>
                <a:ea typeface="Times New Roman" pitchFamily="-112" charset="0"/>
                <a:cs typeface="Times New Roman" pitchFamily="-112" charset="0"/>
              </a:rPr>
              <a:t>system in place to collect </a:t>
            </a:r>
            <a:r>
              <a:rPr lang="en-US" dirty="0" smtClean="0">
                <a:latin typeface="Times New Roman" pitchFamily="-112" charset="0"/>
                <a:ea typeface="Times New Roman" pitchFamily="-112" charset="0"/>
                <a:cs typeface="Times New Roman" pitchFamily="-112" charset="0"/>
              </a:rPr>
              <a:t>data. </a:t>
            </a:r>
          </a:p>
          <a:p>
            <a:pPr marL="514350" indent="-514350" eaLnBrk="1" hangingPunct="1">
              <a:lnSpc>
                <a:spcPct val="90000"/>
              </a:lnSpc>
              <a:buClrTx/>
              <a:buSzPct val="100000"/>
              <a:buFont typeface="Calibri" pitchFamily="-112" charset="0"/>
              <a:buAutoNum type="arabicPeriod"/>
            </a:pPr>
            <a:r>
              <a:rPr lang="en-US" dirty="0" smtClean="0">
                <a:latin typeface="Times New Roman" pitchFamily="-112" charset="0"/>
                <a:ea typeface="Times New Roman" pitchFamily="-112" charset="0"/>
                <a:cs typeface="Times New Roman" pitchFamily="-112" charset="0"/>
              </a:rPr>
              <a:t>Analyze </a:t>
            </a:r>
            <a:r>
              <a:rPr lang="en-US" dirty="0">
                <a:latin typeface="Times New Roman" pitchFamily="-112" charset="0"/>
                <a:ea typeface="Times New Roman" pitchFamily="-112" charset="0"/>
                <a:cs typeface="Times New Roman" pitchFamily="-112" charset="0"/>
              </a:rPr>
              <a:t>data to answer </a:t>
            </a:r>
            <a:r>
              <a:rPr lang="en-US" dirty="0" smtClean="0">
                <a:latin typeface="Times New Roman" pitchFamily="-112" charset="0"/>
                <a:ea typeface="Times New Roman" pitchFamily="-112" charset="0"/>
                <a:cs typeface="Times New Roman" pitchFamily="-112" charset="0"/>
              </a:rPr>
              <a:t>questions.</a:t>
            </a:r>
          </a:p>
          <a:p>
            <a:pPr marL="514350" indent="-514350" eaLnBrk="1" hangingPunct="1">
              <a:lnSpc>
                <a:spcPct val="90000"/>
              </a:lnSpc>
              <a:buFont typeface="Calibri" pitchFamily="-112" charset="0"/>
              <a:buAutoNum type="arabicPeriod"/>
            </a:pPr>
            <a:endParaRPr lang="en-US" dirty="0" smtClean="0">
              <a:latin typeface="Times New Roman" pitchFamily="-112" charset="0"/>
              <a:ea typeface="Times New Roman" pitchFamily="-112" charset="0"/>
              <a:cs typeface="Times New Roman" pitchFamily="-112" charset="0"/>
            </a:endParaRPr>
          </a:p>
          <a:p>
            <a:pPr marL="514350" indent="-514350" eaLnBrk="1" hangingPunct="1">
              <a:lnSpc>
                <a:spcPct val="90000"/>
              </a:lnSpc>
              <a:buFont typeface="Arial" pitchFamily="-112" charset="0"/>
              <a:buNone/>
            </a:pPr>
            <a:r>
              <a:rPr lang="en-US" i="1" dirty="0" smtClean="0">
                <a:solidFill>
                  <a:srgbClr val="FF0000"/>
                </a:solidFill>
                <a:latin typeface="Times New Roman" pitchFamily="-112" charset="0"/>
                <a:ea typeface="Times New Roman" pitchFamily="-112" charset="0"/>
                <a:cs typeface="Times New Roman" pitchFamily="-112" charset="0"/>
              </a:rPr>
              <a:t>Focus on both Academic and Social Outcomes</a:t>
            </a:r>
          </a:p>
          <a:p>
            <a:pPr marL="514350" indent="-514350" eaLnBrk="1" hangingPunct="1">
              <a:lnSpc>
                <a:spcPct val="90000"/>
              </a:lnSpc>
              <a:buFont typeface="Calibri" pitchFamily="-112" charset="0"/>
              <a:buAutoNum type="arabicPeriod"/>
            </a:pPr>
            <a:endParaRPr lang="en-US" dirty="0" smtClean="0">
              <a:latin typeface="Times New Roman" pitchFamily="-112" charset="0"/>
              <a:ea typeface="Times New Roman" pitchFamily="-112" charset="0"/>
              <a:cs typeface="Times New Roman" pitchFamily="-112"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3738"/>
            <a:ext cx="7467600" cy="1143000"/>
          </a:xfrm>
        </p:spPr>
        <p:txBody>
          <a:bodyPr>
            <a:normAutofit/>
          </a:bodyPr>
          <a:lstStyle/>
          <a:p>
            <a:r>
              <a:rPr lang="en-US" sz="3200" dirty="0" smtClean="0">
                <a:solidFill>
                  <a:schemeClr val="tx2">
                    <a:lumMod val="75000"/>
                  </a:schemeClr>
                </a:solidFill>
              </a:rPr>
              <a:t>Collect data that serves multiple functions:</a:t>
            </a:r>
            <a:endParaRPr lang="en-US" sz="3200" dirty="0">
              <a:solidFill>
                <a:schemeClr val="tx2">
                  <a:lumMod val="75000"/>
                </a:schemeClr>
              </a:solidFill>
            </a:endParaRPr>
          </a:p>
        </p:txBody>
      </p:sp>
      <p:sp>
        <p:nvSpPr>
          <p:cNvPr id="3" name="Content Placeholder 2"/>
          <p:cNvSpPr>
            <a:spLocks noGrp="1"/>
          </p:cNvSpPr>
          <p:nvPr>
            <p:ph sz="quarter" idx="1"/>
          </p:nvPr>
        </p:nvSpPr>
        <p:spPr>
          <a:xfrm>
            <a:off x="457200" y="2095500"/>
            <a:ext cx="7467600" cy="3416300"/>
          </a:xfrm>
        </p:spPr>
        <p:txBody>
          <a:bodyPr>
            <a:normAutofit/>
          </a:bodyPr>
          <a:lstStyle/>
          <a:p>
            <a:r>
              <a:rPr lang="en-US" dirty="0" smtClean="0"/>
              <a:t>Student</a:t>
            </a:r>
          </a:p>
          <a:p>
            <a:pPr lvl="2"/>
            <a:r>
              <a:rPr lang="en-US" dirty="0" smtClean="0"/>
              <a:t>Small group and individualized plans</a:t>
            </a:r>
          </a:p>
          <a:p>
            <a:r>
              <a:rPr lang="en-US" dirty="0" smtClean="0"/>
              <a:t>Staff</a:t>
            </a:r>
          </a:p>
          <a:p>
            <a:pPr lvl="2"/>
            <a:r>
              <a:rPr lang="en-US" dirty="0" smtClean="0"/>
              <a:t>What supports do staff need?</a:t>
            </a:r>
          </a:p>
          <a:p>
            <a:r>
              <a:rPr lang="en-US" dirty="0" smtClean="0"/>
              <a:t>System</a:t>
            </a:r>
          </a:p>
          <a:p>
            <a:pPr lvl="2"/>
            <a:r>
              <a:rPr lang="en-US" dirty="0" smtClean="0"/>
              <a:t>How is our system working?</a:t>
            </a:r>
          </a:p>
          <a:p>
            <a:pPr lvl="2"/>
            <a:r>
              <a:rPr lang="en-US" dirty="0" smtClean="0"/>
              <a:t>Guide resource allocation - District/ School</a:t>
            </a:r>
          </a:p>
          <a:p>
            <a:pPr lvl="2"/>
            <a:r>
              <a:rPr lang="en-US" dirty="0" smtClean="0"/>
              <a:t>Visibility / Political support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3429000" y="3200400"/>
            <a:ext cx="2286000" cy="1752600"/>
          </a:xfrm>
          <a:prstGeom prst="ellipse">
            <a:avLst/>
          </a:prstGeom>
          <a:noFill/>
          <a:ln w="57150">
            <a:solidFill>
              <a:srgbClr val="FF0000"/>
            </a:solidFill>
            <a:miter lim="800000"/>
            <a:headEnd/>
            <a:tailEnd/>
          </a:ln>
        </p:spPr>
        <p:txBody>
          <a:bodyPr wrap="none" anchor="ctr"/>
          <a:lstStyle/>
          <a:p>
            <a:endParaRPr lang="en-US"/>
          </a:p>
        </p:txBody>
      </p:sp>
      <p:sp>
        <p:nvSpPr>
          <p:cNvPr id="22531" name="Text Box 3"/>
          <p:cNvSpPr txBox="1">
            <a:spLocks noChangeArrowheads="1"/>
          </p:cNvSpPr>
          <p:nvPr/>
        </p:nvSpPr>
        <p:spPr bwMode="auto">
          <a:xfrm>
            <a:off x="3869267" y="3429000"/>
            <a:ext cx="1447800" cy="1016000"/>
          </a:xfrm>
          <a:prstGeom prst="rect">
            <a:avLst/>
          </a:prstGeom>
          <a:noFill/>
          <a:ln w="9525">
            <a:noFill/>
            <a:miter lim="800000"/>
            <a:headEnd/>
            <a:tailEnd/>
          </a:ln>
        </p:spPr>
        <p:txBody>
          <a:bodyPr>
            <a:spAutoFit/>
          </a:bodyPr>
          <a:lstStyle/>
          <a:p>
            <a:pPr algn="ctr"/>
            <a:r>
              <a:rPr lang="en-US" sz="2000" b="1" dirty="0">
                <a:solidFill>
                  <a:srgbClr val="FF0000"/>
                </a:solidFill>
                <a:latin typeface="Tahoma" charset="0"/>
              </a:rPr>
              <a:t>Academic</a:t>
            </a:r>
          </a:p>
          <a:p>
            <a:pPr algn="ctr"/>
            <a:r>
              <a:rPr lang="en-US" sz="2000" b="1" dirty="0">
                <a:solidFill>
                  <a:srgbClr val="FF0000"/>
                </a:solidFill>
                <a:latin typeface="Tahoma" charset="0"/>
              </a:rPr>
              <a:t>Engaged </a:t>
            </a:r>
          </a:p>
          <a:p>
            <a:pPr algn="ctr"/>
            <a:r>
              <a:rPr lang="en-US" sz="2000" b="1" dirty="0">
                <a:solidFill>
                  <a:srgbClr val="FF0000"/>
                </a:solidFill>
                <a:latin typeface="Tahoma" charset="0"/>
              </a:rPr>
              <a:t>Time</a:t>
            </a:r>
          </a:p>
        </p:txBody>
      </p:sp>
      <p:sp>
        <p:nvSpPr>
          <p:cNvPr id="22532" name="Oval 4"/>
          <p:cNvSpPr>
            <a:spLocks noChangeArrowheads="1"/>
          </p:cNvSpPr>
          <p:nvPr/>
        </p:nvSpPr>
        <p:spPr bwMode="auto">
          <a:xfrm>
            <a:off x="2438400" y="1828800"/>
            <a:ext cx="4267200" cy="4038600"/>
          </a:xfrm>
          <a:prstGeom prst="ellipse">
            <a:avLst/>
          </a:prstGeom>
          <a:noFill/>
          <a:ln w="57150">
            <a:solidFill>
              <a:srgbClr val="0033CC"/>
            </a:solidFill>
            <a:miter lim="800000"/>
            <a:headEnd/>
            <a:tailEnd/>
          </a:ln>
        </p:spPr>
        <p:txBody>
          <a:bodyPr wrap="none" anchor="ctr"/>
          <a:lstStyle/>
          <a:p>
            <a:endParaRPr lang="en-US"/>
          </a:p>
        </p:txBody>
      </p:sp>
      <p:sp>
        <p:nvSpPr>
          <p:cNvPr id="22533" name="Text Box 5"/>
          <p:cNvSpPr txBox="1">
            <a:spLocks noChangeArrowheads="1"/>
          </p:cNvSpPr>
          <p:nvPr/>
        </p:nvSpPr>
        <p:spPr bwMode="auto">
          <a:xfrm>
            <a:off x="3429000" y="2243138"/>
            <a:ext cx="2366963" cy="461962"/>
          </a:xfrm>
          <a:prstGeom prst="rect">
            <a:avLst/>
          </a:prstGeom>
          <a:noFill/>
          <a:ln w="9525">
            <a:noFill/>
            <a:miter lim="800000"/>
            <a:headEnd/>
            <a:tailEnd/>
          </a:ln>
        </p:spPr>
        <p:txBody>
          <a:bodyPr wrap="none">
            <a:spAutoFit/>
          </a:bodyPr>
          <a:lstStyle/>
          <a:p>
            <a:r>
              <a:rPr lang="en-US" sz="2400" b="1" dirty="0">
                <a:solidFill>
                  <a:srgbClr val="0000FF"/>
                </a:solidFill>
                <a:latin typeface="Tahoma" charset="0"/>
              </a:rPr>
              <a:t>Engaged Time</a:t>
            </a:r>
          </a:p>
        </p:txBody>
      </p:sp>
      <p:sp>
        <p:nvSpPr>
          <p:cNvPr id="22534" name="Oval 6" descr="autoshape: circle. "/>
          <p:cNvSpPr>
            <a:spLocks noChangeArrowheads="1"/>
          </p:cNvSpPr>
          <p:nvPr/>
        </p:nvSpPr>
        <p:spPr bwMode="auto">
          <a:xfrm>
            <a:off x="1447800" y="495300"/>
            <a:ext cx="6248400" cy="5867400"/>
          </a:xfrm>
          <a:prstGeom prst="ellipse">
            <a:avLst/>
          </a:prstGeom>
          <a:noFill/>
          <a:ln w="57150">
            <a:solidFill>
              <a:schemeClr val="tx1"/>
            </a:solidFill>
            <a:miter lim="800000"/>
            <a:headEnd/>
            <a:tailEnd/>
          </a:ln>
        </p:spPr>
        <p:txBody>
          <a:bodyPr wrap="none" anchor="ctr"/>
          <a:lstStyle/>
          <a:p>
            <a:endParaRPr lang="en-US"/>
          </a:p>
        </p:txBody>
      </p:sp>
      <p:sp>
        <p:nvSpPr>
          <p:cNvPr id="22535" name="Text Box 7"/>
          <p:cNvSpPr txBox="1">
            <a:spLocks noChangeArrowheads="1"/>
          </p:cNvSpPr>
          <p:nvPr/>
        </p:nvSpPr>
        <p:spPr bwMode="auto">
          <a:xfrm>
            <a:off x="3325813" y="1066271"/>
            <a:ext cx="2470150" cy="461962"/>
          </a:xfrm>
          <a:prstGeom prst="rect">
            <a:avLst/>
          </a:prstGeom>
          <a:noFill/>
          <a:ln w="9525">
            <a:noFill/>
            <a:miter lim="800000"/>
            <a:headEnd/>
            <a:tailEnd/>
          </a:ln>
        </p:spPr>
        <p:txBody>
          <a:bodyPr wrap="none">
            <a:spAutoFit/>
          </a:bodyPr>
          <a:lstStyle/>
          <a:p>
            <a:r>
              <a:rPr lang="en-US" sz="2400" b="1" dirty="0">
                <a:latin typeface="Tahoma" charset="0"/>
              </a:rPr>
              <a:t>Allocated Time</a:t>
            </a:r>
          </a:p>
        </p:txBody>
      </p:sp>
      <p:sp>
        <p:nvSpPr>
          <p:cNvPr id="22536" name="TextBox 10"/>
          <p:cNvSpPr txBox="1">
            <a:spLocks noChangeArrowheads="1"/>
          </p:cNvSpPr>
          <p:nvPr/>
        </p:nvSpPr>
        <p:spPr bwMode="auto">
          <a:xfrm>
            <a:off x="342900" y="1239838"/>
            <a:ext cx="2209800" cy="954087"/>
          </a:xfrm>
          <a:prstGeom prst="rect">
            <a:avLst/>
          </a:prstGeom>
          <a:noFill/>
          <a:ln w="9525">
            <a:noFill/>
            <a:miter lim="800000"/>
            <a:headEnd/>
            <a:tailEnd/>
          </a:ln>
        </p:spPr>
        <p:txBody>
          <a:bodyPr>
            <a:spAutoFit/>
          </a:bodyPr>
          <a:lstStyle/>
          <a:p>
            <a:r>
              <a:rPr lang="en-US" sz="2800" dirty="0">
                <a:latin typeface="Arial Black" charset="0"/>
              </a:rPr>
              <a:t>Teacher </a:t>
            </a:r>
          </a:p>
          <a:p>
            <a:r>
              <a:rPr lang="en-US" sz="2800" dirty="0">
                <a:latin typeface="Arial Black" charset="0"/>
              </a:rPr>
              <a:t>Time</a:t>
            </a:r>
          </a:p>
        </p:txBody>
      </p:sp>
      <p:sp>
        <p:nvSpPr>
          <p:cNvPr id="22537" name="TextBox 11"/>
          <p:cNvSpPr txBox="1">
            <a:spLocks noChangeArrowheads="1"/>
          </p:cNvSpPr>
          <p:nvPr/>
        </p:nvSpPr>
        <p:spPr bwMode="auto">
          <a:xfrm>
            <a:off x="6248400" y="1289050"/>
            <a:ext cx="2514600" cy="954088"/>
          </a:xfrm>
          <a:prstGeom prst="rect">
            <a:avLst/>
          </a:prstGeom>
          <a:noFill/>
          <a:ln w="9525">
            <a:noFill/>
            <a:miter lim="800000"/>
            <a:headEnd/>
            <a:tailEnd/>
          </a:ln>
        </p:spPr>
        <p:txBody>
          <a:bodyPr>
            <a:spAutoFit/>
          </a:bodyPr>
          <a:lstStyle/>
          <a:p>
            <a:pPr algn="r"/>
            <a:r>
              <a:rPr lang="en-US" sz="2800">
                <a:latin typeface="Arial Black" charset="0"/>
              </a:rPr>
              <a:t>Student </a:t>
            </a:r>
          </a:p>
          <a:p>
            <a:pPr algn="r"/>
            <a:r>
              <a:rPr lang="en-US" sz="2800">
                <a:latin typeface="Arial Black" charset="0"/>
              </a:rPr>
              <a:t>Time</a:t>
            </a:r>
          </a:p>
        </p:txBody>
      </p:sp>
      <p:sp>
        <p:nvSpPr>
          <p:cNvPr id="12" name="Rectangle 11"/>
          <p:cNvSpPr/>
          <p:nvPr/>
        </p:nvSpPr>
        <p:spPr>
          <a:xfrm>
            <a:off x="7299434" y="6290441"/>
            <a:ext cx="1844566" cy="567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1233</TotalTime>
  <Words>2866</Words>
  <Application>Microsoft Macintosh PowerPoint</Application>
  <PresentationFormat>On-screen Show (4:3)</PresentationFormat>
  <Paragraphs>575</Paragraphs>
  <Slides>53</Slides>
  <Notes>34</Notes>
  <HiddenSlides>3</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Oriel</vt:lpstr>
      <vt:lpstr>Visio</vt:lpstr>
      <vt:lpstr>Document</vt:lpstr>
      <vt:lpstr>PBIS Data Collection for Data-based Decision Making in Alaska Schools</vt:lpstr>
      <vt:lpstr>PowerPoint Presentation</vt:lpstr>
      <vt:lpstr>PowerPoint Presentation</vt:lpstr>
      <vt:lpstr>Stages of Implementation</vt:lpstr>
      <vt:lpstr>Universal Implementation Steps</vt:lpstr>
      <vt:lpstr>PowerPoint Presentation</vt:lpstr>
      <vt:lpstr>Data-Based Decision Making</vt:lpstr>
      <vt:lpstr>Collect data that serves multiple functions:</vt:lpstr>
      <vt:lpstr>PowerPoint Presentation</vt:lpstr>
      <vt:lpstr>Benefits to school systems over time</vt:lpstr>
      <vt:lpstr>Why Collect Discipline Information?</vt:lpstr>
      <vt:lpstr>Data based decision-making logic</vt:lpstr>
      <vt:lpstr>What Types of data are suggested?</vt:lpstr>
      <vt:lpstr>www.pbisassessment.org</vt:lpstr>
      <vt:lpstr>The School Wide Assessment Survey (SAS) </vt:lpstr>
      <vt:lpstr>The School Wide Evaluation Tool (SET)</vt:lpstr>
      <vt:lpstr>Team Implementation Checklist (TIC) </vt:lpstr>
      <vt:lpstr>School Safety Survey (SSS) </vt:lpstr>
      <vt:lpstr>2. Student Behavior data</vt:lpstr>
      <vt:lpstr>Key features of data collection systems that works</vt:lpstr>
      <vt:lpstr>Office Discipline Referral Processes/Form</vt:lpstr>
      <vt:lpstr>Minor vs. Major: what’s the difference?</vt:lpstr>
      <vt:lpstr>PowerPoint Presentation</vt:lpstr>
      <vt:lpstr>PowerPoint Presentation</vt:lpstr>
      <vt:lpstr>Why define behaviors?</vt:lpstr>
      <vt:lpstr>PowerPoint Presentation</vt:lpstr>
      <vt:lpstr>Why Operationally defined?</vt:lpstr>
      <vt:lpstr>Behavior Incident types</vt:lpstr>
      <vt:lpstr>Is this operationally defined????</vt:lpstr>
      <vt:lpstr>Is this operationally defined?</vt:lpstr>
      <vt:lpstr>Your turn: 5 minute Group Activity</vt:lpstr>
      <vt:lpstr>Operational definition of fighting: </vt:lpstr>
      <vt:lpstr>How to determine if your referral process working?  </vt:lpstr>
      <vt:lpstr>Effectiveness of an Office Discipline Referral Form</vt:lpstr>
      <vt:lpstr>Office Discipline Referral Form: Your vehicle for Data collection</vt:lpstr>
      <vt:lpstr>In some cases: Emergency or Crisis Incidents Data</vt:lpstr>
      <vt:lpstr>Sneak Peak at SWIS™</vt:lpstr>
      <vt:lpstr>Basic features of SWIS™</vt:lpstr>
      <vt:lpstr>Big 5 graphs</vt:lpstr>
      <vt:lpstr>Our Goal: Data based Decision-making System</vt:lpstr>
      <vt:lpstr> Decision-Making System</vt:lpstr>
      <vt:lpstr>Decision making questions to consider</vt:lpstr>
      <vt:lpstr>Data based decision-making</vt:lpstr>
      <vt:lpstr>PowerPoint Presentation</vt:lpstr>
      <vt:lpstr>PowerPoint Presentation</vt:lpstr>
      <vt:lpstr>Some resources from:</vt:lpstr>
      <vt:lpstr>Sample Decision Rules</vt:lpstr>
      <vt:lpstr>PowerPoint Presentation</vt:lpstr>
      <vt:lpstr>PowerPoint Presentation</vt:lpstr>
      <vt:lpstr>PowerPoint Presentation</vt:lpstr>
      <vt:lpstr>Next steps</vt:lpstr>
      <vt:lpstr>PowerPoint Presentation</vt:lpstr>
      <vt:lpstr>Resources  </vt:lpstr>
    </vt:vector>
  </TitlesOfParts>
  <Company>Education Consoltation Services of Alaska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School Wide Information System (SWIS)</dc:title>
  <dc:creator>Lori Roth</dc:creator>
  <cp:lastModifiedBy>Lori Roth</cp:lastModifiedBy>
  <cp:revision>140</cp:revision>
  <dcterms:created xsi:type="dcterms:W3CDTF">2012-01-29T16:09:58Z</dcterms:created>
  <dcterms:modified xsi:type="dcterms:W3CDTF">2012-10-04T19:55:58Z</dcterms:modified>
</cp:coreProperties>
</file>