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0" r:id="rId3"/>
    <p:sldId id="296" r:id="rId4"/>
    <p:sldId id="294" r:id="rId5"/>
    <p:sldId id="295" r:id="rId6"/>
    <p:sldId id="299" r:id="rId7"/>
    <p:sldId id="297" r:id="rId8"/>
    <p:sldId id="300" r:id="rId9"/>
    <p:sldId id="301" r:id="rId10"/>
    <p:sldId id="302" r:id="rId11"/>
    <p:sldId id="303" r:id="rId12"/>
    <p:sldId id="293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5F35DE-9AC2-41AC-9CC9-9A751CF1DFA8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929CCB7-F9A8-4C5A-B4E6-CE4D39550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34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40BC2EB-752F-4593-8DD4-03AE9C06177A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8A93212-7EFE-4159-8925-A24427824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4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594E-71AA-4469-9BD1-7349B749090C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96DF8-B1EA-4E43-949A-870E38FFB332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1992E-6E8D-447A-B862-51F12BFFB6AD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A2A0-DC34-45E2-A780-F794DD224BCF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CAD60-455C-4308-BAF2-EBE31CC01D02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0F6F2-9D78-49F5-8911-ECA9D2BD9502}" type="datetime1">
              <a:rPr lang="en-US" smtClean="0"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D601-02AB-4087-B26A-3F5D99156573}" type="datetime1">
              <a:rPr lang="en-US" smtClean="0"/>
              <a:t>8/16/2013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9122-AEF5-4590-B4D5-231BEDE008CD}" type="datetime1">
              <a:rPr lang="en-US" smtClean="0"/>
              <a:t>8/16/2013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E3E2-2D09-4621-BA75-D7446E8BC281}" type="datetime1">
              <a:rPr lang="en-US" smtClean="0"/>
              <a:t>8/16/2013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F80E-997A-45FD-85DE-1EC32E6F9016}" type="datetime1">
              <a:rPr lang="en-US" smtClean="0"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665C-61C6-47C9-8FFD-541E487ED99A}" type="datetime1">
              <a:rPr lang="en-US" smtClean="0"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A86BE61-A687-463D-80DE-059283F9458A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8F394ED-C83B-48CE-BD27-1442A7AEAE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melin@alaska.gov" TargetMode="External"/><Relationship Id="rId2" Type="http://schemas.openxmlformats.org/officeDocument/2006/relationships/hyperlink" Target="http://education.alaska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rik.mccormick@alaska.gov" TargetMode="External"/><Relationship Id="rId5" Type="http://schemas.openxmlformats.org/officeDocument/2006/relationships/hyperlink" Target="mailto:bjorn.wolter@alaska.gov" TargetMode="External"/><Relationship Id="rId4" Type="http://schemas.openxmlformats.org/officeDocument/2006/relationships/hyperlink" Target="mailto:cecilia.miller@alaska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ESEA FLEXIBILITY WAIVER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620000" cy="2667000"/>
          </a:xfrm>
        </p:spPr>
        <p:txBody>
          <a:bodyPr>
            <a:normAutofit fontScale="92500"/>
          </a:bodyPr>
          <a:lstStyle/>
          <a:p>
            <a:r>
              <a:rPr lang="en-US" sz="3200" b="1" dirty="0" smtClean="0"/>
              <a:t>Principle 1 – College &amp; Career Ready Standards and Assessments</a:t>
            </a:r>
          </a:p>
          <a:p>
            <a:r>
              <a:rPr lang="en-US" b="1" dirty="0" smtClean="0"/>
              <a:t>Alaska’s Initial DRAFT Proposal</a:t>
            </a:r>
          </a:p>
          <a:p>
            <a:r>
              <a:rPr lang="en-US" b="1" dirty="0" smtClean="0"/>
              <a:t>August 2, 2012</a:t>
            </a:r>
          </a:p>
          <a:p>
            <a:endParaRPr lang="en-US" b="1" dirty="0"/>
          </a:p>
          <a:p>
            <a:r>
              <a:rPr lang="en-US" b="1" dirty="0" smtClean="0"/>
              <a:t>Alaska Department of Education &amp; Early Development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004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Learners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Adopt English Language Proficiency (ELP) standards for English learners (LEP students) aligned to Alaska’s new standards</a:t>
            </a:r>
          </a:p>
          <a:p>
            <a:pPr lvl="1"/>
            <a:r>
              <a:rPr lang="en-US" dirty="0" smtClean="0"/>
              <a:t>Alaska adopted new ELP standards in 2011 based on the WIDA consortium standards</a:t>
            </a:r>
          </a:p>
          <a:p>
            <a:pPr lvl="1"/>
            <a:r>
              <a:rPr lang="en-US" dirty="0" smtClean="0"/>
              <a:t>The current ELP standards already have a strong alignment with both English/Language Arts and content areas</a:t>
            </a:r>
          </a:p>
          <a:p>
            <a:pPr lvl="1"/>
            <a:r>
              <a:rPr lang="en-US" dirty="0" smtClean="0"/>
              <a:t>WIDA is currently in the process of updating their standards to be aligned with the </a:t>
            </a:r>
            <a:r>
              <a:rPr lang="en-US" dirty="0"/>
              <a:t>common core Language Arts and Math standards </a:t>
            </a:r>
            <a:endParaRPr lang="en-US" dirty="0" smtClean="0"/>
          </a:p>
          <a:p>
            <a:pPr lvl="1"/>
            <a:r>
              <a:rPr lang="en-US" dirty="0" smtClean="0"/>
              <a:t>Alaska will review updated WIDA standards that are aligned with the when they become available and will consider them for adoption at that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08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English Learners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 English language proficiency assessment aligned to </a:t>
            </a:r>
            <a:r>
              <a:rPr lang="en-US" dirty="0" smtClean="0"/>
              <a:t>ELP </a:t>
            </a:r>
            <a:r>
              <a:rPr lang="en-US" dirty="0"/>
              <a:t>standards</a:t>
            </a:r>
          </a:p>
          <a:p>
            <a:pPr lvl="1"/>
            <a:r>
              <a:rPr lang="en-US" dirty="0"/>
              <a:t>Alaska implemented the ACCESS for ELLs </a:t>
            </a:r>
            <a:r>
              <a:rPr lang="en-US" dirty="0" smtClean="0"/>
              <a:t>from the WIDA Consortium as </a:t>
            </a:r>
            <a:r>
              <a:rPr lang="en-US" dirty="0"/>
              <a:t>the new ELP </a:t>
            </a:r>
            <a:r>
              <a:rPr lang="en-US" dirty="0" smtClean="0"/>
              <a:t>assessment in 2012</a:t>
            </a:r>
          </a:p>
          <a:p>
            <a:pPr lvl="1"/>
            <a:r>
              <a:rPr lang="en-US" dirty="0" smtClean="0"/>
              <a:t>Alaska will review the updated ACCESS for ELLs assessment from WIDA when it becomes available and consider it for adoption at that time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9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on Waiver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Submit comments and feedback by </a:t>
            </a:r>
            <a:r>
              <a:rPr lang="en-US" b="1" dirty="0" smtClean="0"/>
              <a:t>August 21 </a:t>
            </a:r>
            <a:r>
              <a:rPr lang="en-US" dirty="0" smtClean="0"/>
              <a:t>on Alaska’s waiver proposal through the online feedback form</a:t>
            </a:r>
          </a:p>
          <a:p>
            <a:r>
              <a:rPr lang="en-US" dirty="0" smtClean="0"/>
              <a:t>Link under “News &amp; Announcements” on EED’s home page: </a:t>
            </a:r>
            <a:r>
              <a:rPr lang="en-US" dirty="0" smtClean="0">
                <a:hlinkClick r:id="rId2"/>
              </a:rPr>
              <a:t>http://education.alaska.gov</a:t>
            </a:r>
            <a:endParaRPr lang="en-US" dirty="0" smtClean="0"/>
          </a:p>
          <a:p>
            <a:r>
              <a:rPr lang="en-US" dirty="0" smtClean="0"/>
              <a:t>Questions on Principle 1:</a:t>
            </a:r>
          </a:p>
          <a:p>
            <a:pPr lvl="1"/>
            <a:r>
              <a:rPr lang="en-US" dirty="0" smtClean="0"/>
              <a:t>Transition to new standards</a:t>
            </a:r>
          </a:p>
          <a:p>
            <a:pPr lvl="2"/>
            <a:r>
              <a:rPr lang="en-US" dirty="0"/>
              <a:t>Karen Melin, Language Arts Content </a:t>
            </a:r>
            <a:r>
              <a:rPr lang="en-US" dirty="0" smtClean="0"/>
              <a:t>Specialist, </a:t>
            </a:r>
            <a:r>
              <a:rPr lang="en-US" dirty="0" smtClean="0">
                <a:hlinkClick r:id="rId3"/>
              </a:rPr>
              <a:t>karen.melin@alaska.gov</a:t>
            </a:r>
            <a:r>
              <a:rPr lang="en-US" dirty="0"/>
              <a:t>, </a:t>
            </a:r>
            <a:r>
              <a:rPr lang="en-US" dirty="0" smtClean="0"/>
              <a:t>907-465-6536</a:t>
            </a:r>
          </a:p>
          <a:p>
            <a:pPr lvl="2"/>
            <a:r>
              <a:rPr lang="en-US" dirty="0" smtClean="0"/>
              <a:t>Cecilia </a:t>
            </a:r>
            <a:r>
              <a:rPr lang="en-US" dirty="0"/>
              <a:t>Miller, Mathematics Content </a:t>
            </a:r>
            <a:r>
              <a:rPr lang="en-US" dirty="0" smtClean="0"/>
              <a:t>Specialist, </a:t>
            </a:r>
            <a:r>
              <a:rPr lang="en-US" dirty="0" smtClean="0">
                <a:hlinkClick r:id="rId4"/>
              </a:rPr>
              <a:t>cecilia.miller@alaska.gov</a:t>
            </a:r>
            <a:r>
              <a:rPr lang="en-US" dirty="0"/>
              <a:t>, </a:t>
            </a:r>
            <a:r>
              <a:rPr lang="en-US" dirty="0" smtClean="0"/>
              <a:t>907-465-8703</a:t>
            </a:r>
          </a:p>
          <a:p>
            <a:pPr lvl="2"/>
            <a:r>
              <a:rPr lang="en-US" dirty="0" smtClean="0"/>
              <a:t>Bjorn </a:t>
            </a:r>
            <a:r>
              <a:rPr lang="en-US" dirty="0"/>
              <a:t>Wolter, Science Content </a:t>
            </a:r>
            <a:r>
              <a:rPr lang="en-US" dirty="0" smtClean="0"/>
              <a:t>Specialist, </a:t>
            </a:r>
            <a:r>
              <a:rPr lang="en-US" dirty="0" smtClean="0">
                <a:hlinkClick r:id="rId5"/>
              </a:rPr>
              <a:t>bjorn.wolter@alaska.gov</a:t>
            </a:r>
            <a:r>
              <a:rPr lang="en-US" dirty="0"/>
              <a:t>, 907-465-6542</a:t>
            </a:r>
          </a:p>
          <a:p>
            <a:pPr lvl="1"/>
            <a:r>
              <a:rPr lang="en-US" dirty="0" smtClean="0"/>
              <a:t>Assessments</a:t>
            </a:r>
          </a:p>
          <a:p>
            <a:pPr lvl="2"/>
            <a:r>
              <a:rPr lang="en-US" dirty="0" smtClean="0"/>
              <a:t>Erik McCormick, Director of Assessment &amp; Accountability </a:t>
            </a:r>
            <a:r>
              <a:rPr lang="en-US" dirty="0" smtClean="0">
                <a:hlinkClick r:id="rId6"/>
              </a:rPr>
              <a:t>erik.mccormick@alaska.gov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75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a typeface="ＭＳ Ｐゴシック" pitchFamily="34" charset="-128"/>
              </a:rPr>
              <a:t>Principle 1: College- and Career-Ready Expectations for All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Requirements for waiver:</a:t>
            </a:r>
          </a:p>
          <a:p>
            <a:pPr>
              <a:spcBef>
                <a:spcPct val="0"/>
              </a:spcBef>
              <a:spcAft>
                <a:spcPts val="900"/>
              </a:spcAft>
            </a:pPr>
            <a:r>
              <a:rPr lang="en-US" dirty="0">
                <a:ea typeface="ＭＳ Ｐゴシック" pitchFamily="34" charset="-128"/>
              </a:rPr>
              <a:t>Adopt college- and </a:t>
            </a:r>
            <a:r>
              <a:rPr lang="en-US" b="1" dirty="0">
                <a:ea typeface="ＭＳ Ｐゴシック" pitchFamily="34" charset="-128"/>
              </a:rPr>
              <a:t>career-ready (CCR) standards </a:t>
            </a:r>
            <a:r>
              <a:rPr lang="en-US" dirty="0">
                <a:ea typeface="ＭＳ Ｐゴシック" pitchFamily="34" charset="-128"/>
              </a:rPr>
              <a:t>in at least reading/language arts and mathematics (not required to adopt Common Core standards; state’s standards would need approval from Institutions of Higher Education that students who meet standards would not need remediation in college)</a:t>
            </a:r>
          </a:p>
          <a:p>
            <a:pPr>
              <a:spcBef>
                <a:spcPct val="0"/>
              </a:spcBef>
              <a:spcAft>
                <a:spcPts val="900"/>
              </a:spcAft>
            </a:pPr>
            <a:r>
              <a:rPr lang="en-US" dirty="0">
                <a:ea typeface="ＭＳ Ｐゴシック" pitchFamily="34" charset="-128"/>
              </a:rPr>
              <a:t>Transition to and implementation of CCR standards</a:t>
            </a:r>
          </a:p>
          <a:p>
            <a:pPr>
              <a:spcBef>
                <a:spcPct val="0"/>
              </a:spcBef>
              <a:spcAft>
                <a:spcPts val="900"/>
              </a:spcAft>
            </a:pPr>
            <a:r>
              <a:rPr lang="en-US" dirty="0">
                <a:ea typeface="ＭＳ Ｐゴシック" pitchFamily="34" charset="-128"/>
              </a:rPr>
              <a:t>Develop and administer statewide, aligned, </a:t>
            </a:r>
            <a:r>
              <a:rPr lang="en-US" b="1" dirty="0">
                <a:ea typeface="ＭＳ Ｐゴシック" pitchFamily="34" charset="-128"/>
              </a:rPr>
              <a:t>high-quality  assessments </a:t>
            </a:r>
            <a:r>
              <a:rPr lang="en-US" dirty="0">
                <a:ea typeface="ＭＳ Ｐゴシック" pitchFamily="34" charset="-128"/>
              </a:rPr>
              <a:t>that measure student growth </a:t>
            </a:r>
          </a:p>
          <a:p>
            <a:pPr>
              <a:spcAft>
                <a:spcPts val="900"/>
              </a:spcAft>
            </a:pPr>
            <a:r>
              <a:rPr lang="en-US" dirty="0">
                <a:ea typeface="ＭＳ Ｐゴシック" pitchFamily="34" charset="-128"/>
              </a:rPr>
              <a:t>Adopt English Language Proficiency (ELP) standards for English Learners that correspond to the state</a:t>
            </a:r>
            <a:r>
              <a:rPr lang="en-US" altLang="en-US" dirty="0">
                <a:ea typeface="ＭＳ Ｐゴシック" pitchFamily="34" charset="-128"/>
              </a:rPr>
              <a:t>’</a:t>
            </a:r>
            <a:r>
              <a:rPr lang="en-US" dirty="0">
                <a:ea typeface="ＭＳ Ｐゴシック" pitchFamily="34" charset="-128"/>
              </a:rPr>
              <a:t>s new CCR standards and develop aligned ELP assessments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25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 &amp; Career Ready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lvl="1"/>
            <a:r>
              <a:rPr lang="en-US" sz="2200" dirty="0" smtClean="0">
                <a:ea typeface="ＭＳ Ｐゴシック" pitchFamily="34" charset="-128"/>
              </a:rPr>
              <a:t>College &amp; Career Ready standards in </a:t>
            </a:r>
            <a:r>
              <a:rPr lang="en-US" sz="2200" dirty="0">
                <a:ea typeface="ＭＳ Ｐゴシック" pitchFamily="34" charset="-128"/>
              </a:rPr>
              <a:t>English  Language Arts and Math </a:t>
            </a:r>
            <a:r>
              <a:rPr lang="en-US" sz="2200" dirty="0" smtClean="0">
                <a:ea typeface="ＭＳ Ｐゴシック" pitchFamily="34" charset="-128"/>
              </a:rPr>
              <a:t>adopted by </a:t>
            </a:r>
            <a:r>
              <a:rPr lang="en-US" sz="2200" dirty="0">
                <a:ea typeface="ＭＳ Ｐゴシック" pitchFamily="34" charset="-128"/>
              </a:rPr>
              <a:t>State Board of Education </a:t>
            </a:r>
            <a:r>
              <a:rPr lang="en-US" sz="2200" dirty="0" smtClean="0">
                <a:ea typeface="ＭＳ Ｐゴシック" pitchFamily="34" charset="-128"/>
              </a:rPr>
              <a:t>on June </a:t>
            </a:r>
            <a:r>
              <a:rPr lang="en-US" sz="2200" dirty="0">
                <a:ea typeface="ＭＳ Ｐゴシック" pitchFamily="34" charset="-128"/>
              </a:rPr>
              <a:t>8, </a:t>
            </a:r>
            <a:r>
              <a:rPr lang="en-US" sz="2200" dirty="0" smtClean="0">
                <a:ea typeface="ＭＳ Ｐゴシック" pitchFamily="34" charset="-128"/>
              </a:rPr>
              <a:t>2012</a:t>
            </a:r>
            <a:br>
              <a:rPr lang="en-US" sz="2200" dirty="0" smtClean="0">
                <a:ea typeface="ＭＳ Ｐゴシック" pitchFamily="34" charset="-128"/>
              </a:rPr>
            </a:br>
            <a:endParaRPr lang="en-US" sz="2200" dirty="0" smtClean="0">
              <a:ea typeface="ＭＳ Ｐゴシック" pitchFamily="34" charset="-128"/>
            </a:endParaRPr>
          </a:p>
          <a:p>
            <a:pPr marL="182880" lvl="1"/>
            <a:r>
              <a:rPr lang="en-US" sz="2200" dirty="0" smtClean="0">
                <a:ea typeface="ＭＳ Ｐゴシック" pitchFamily="34" charset="-128"/>
              </a:rPr>
              <a:t>State received Letter of support from University of Alaska president certifying that students who meet new standards will not need remedial coursework at the postsecondary level</a:t>
            </a:r>
            <a:br>
              <a:rPr lang="en-US" sz="2200" dirty="0" smtClean="0">
                <a:ea typeface="ＭＳ Ｐゴシック" pitchFamily="34" charset="-128"/>
              </a:rPr>
            </a:br>
            <a:endParaRPr lang="en-US" sz="2200" dirty="0" smtClean="0">
              <a:ea typeface="ＭＳ Ｐゴシック" pitchFamily="34" charset="-128"/>
            </a:endParaRPr>
          </a:p>
          <a:p>
            <a:pPr marL="182880" lvl="1"/>
            <a:r>
              <a:rPr lang="en-US" sz="2200" dirty="0" smtClean="0">
                <a:ea typeface="ＭＳ Ｐゴシック" pitchFamily="34" charset="-128"/>
              </a:rPr>
              <a:t>Standards have same depth and rigor as the common core standards adopted by other states</a:t>
            </a:r>
            <a:endParaRPr lang="en-US" sz="2200" dirty="0"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23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Transition to College &amp; Career Ready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of transition to new standards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Phase I: Increase awareness of new standards – provide awareness campaign and tools to support transition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Phase II: Transition to new standards - provide support for curriculum alignment to and instruction in </a:t>
            </a:r>
            <a:r>
              <a:rPr lang="en-US" smtClean="0"/>
              <a:t>new standards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Phase III: Full implementation of new standards - continue support for instruction of students based on new standards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73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for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 2012-2013 – Conduct awareness campaign and provide tools to support transition to new standards</a:t>
            </a:r>
          </a:p>
          <a:p>
            <a:endParaRPr lang="en-US" dirty="0" smtClean="0"/>
          </a:p>
          <a:p>
            <a:r>
              <a:rPr lang="en-US" dirty="0" smtClean="0"/>
              <a:t>SY 2013-2014 – Provide support for curriculum alignment and changes in instructional practices to </a:t>
            </a:r>
            <a:r>
              <a:rPr lang="en-US" dirty="0"/>
              <a:t>new standards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SY 2014-2015 – </a:t>
            </a:r>
            <a:r>
              <a:rPr lang="en-US" dirty="0"/>
              <a:t>C</a:t>
            </a:r>
            <a:r>
              <a:rPr lang="en-US" dirty="0" smtClean="0"/>
              <a:t>ontinue </a:t>
            </a:r>
            <a:r>
              <a:rPr lang="en-US" dirty="0"/>
              <a:t>support </a:t>
            </a:r>
            <a:r>
              <a:rPr lang="en-US" dirty="0" smtClean="0"/>
              <a:t>for instruction in new </a:t>
            </a:r>
            <a:r>
              <a:rPr lang="en-US" dirty="0"/>
              <a:t>standards.</a:t>
            </a:r>
          </a:p>
          <a:p>
            <a:endParaRPr lang="en-US" dirty="0" smtClean="0"/>
          </a:p>
          <a:p>
            <a:r>
              <a:rPr lang="en-US" dirty="0" smtClean="0"/>
              <a:t>SY 2015-2016 – Continue support for instruction in new standards.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78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to Support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100" dirty="0" smtClean="0"/>
              <a:t>Awareness Phase</a:t>
            </a:r>
            <a:endParaRPr lang="en-US" sz="3100" dirty="0"/>
          </a:p>
          <a:p>
            <a:pPr lvl="1"/>
            <a:r>
              <a:rPr lang="en-US" sz="2600" dirty="0" smtClean="0"/>
              <a:t>Standards Organizational </a:t>
            </a:r>
            <a:r>
              <a:rPr lang="en-US" sz="2600" dirty="0"/>
              <a:t>Charts – ELA &amp; Math</a:t>
            </a:r>
          </a:p>
          <a:p>
            <a:pPr lvl="1"/>
            <a:r>
              <a:rPr lang="en-US" sz="2600" dirty="0"/>
              <a:t>Guide to Reading the Standards – ELA &amp; Math</a:t>
            </a:r>
          </a:p>
          <a:p>
            <a:pPr lvl="1"/>
            <a:r>
              <a:rPr lang="en-US" sz="2600" dirty="0"/>
              <a:t>Treasure Hunts - Alaska ELA and Math </a:t>
            </a:r>
            <a:r>
              <a:rPr lang="en-US" sz="2600" dirty="0" smtClean="0"/>
              <a:t>Standards</a:t>
            </a:r>
          </a:p>
          <a:p>
            <a:pPr lvl="1"/>
            <a:r>
              <a:rPr lang="en-US" sz="2600" dirty="0"/>
              <a:t>Jeopardy Review Game - new Alaska Standards</a:t>
            </a:r>
          </a:p>
          <a:p>
            <a:pPr lvl="1"/>
            <a:r>
              <a:rPr lang="en-US" sz="2600" dirty="0" smtClean="0"/>
              <a:t>Measuring </a:t>
            </a:r>
            <a:r>
              <a:rPr lang="en-US" sz="2600" dirty="0"/>
              <a:t>Text Complexity: Three Factors – ELA</a:t>
            </a:r>
          </a:p>
          <a:p>
            <a:pPr lvl="1"/>
            <a:r>
              <a:rPr lang="en-US" sz="2600" dirty="0"/>
              <a:t>New Math Content Standards </a:t>
            </a:r>
            <a:r>
              <a:rPr lang="en-US" sz="2600" dirty="0" smtClean="0"/>
              <a:t>Overview</a:t>
            </a:r>
          </a:p>
          <a:p>
            <a:pPr lvl="1"/>
            <a:r>
              <a:rPr lang="en-US" sz="2600" dirty="0"/>
              <a:t>Math Glossaries including </a:t>
            </a:r>
            <a:r>
              <a:rPr lang="en-US" sz="2600" dirty="0" smtClean="0"/>
              <a:t>K-5 operation </a:t>
            </a:r>
            <a:r>
              <a:rPr lang="en-US" sz="2600" dirty="0"/>
              <a:t>tables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/>
              <a:t>Alaska Standards documents </a:t>
            </a:r>
            <a:r>
              <a:rPr lang="en-US" sz="2600" dirty="0" smtClean="0"/>
              <a:t>(ELA</a:t>
            </a:r>
            <a:r>
              <a:rPr lang="en-US" sz="2600" dirty="0"/>
              <a:t>, Math &amp; Literacy) </a:t>
            </a:r>
          </a:p>
          <a:p>
            <a:pPr lvl="1"/>
            <a:r>
              <a:rPr lang="en-US" sz="2600" dirty="0" smtClean="0"/>
              <a:t>Literacy Blueprint Crosswalk – Alaska ELA </a:t>
            </a:r>
            <a:r>
              <a:rPr lang="en-US" sz="2600" dirty="0"/>
              <a:t>Standards Alignment </a:t>
            </a:r>
            <a:r>
              <a:rPr lang="en-US" sz="2600" dirty="0" smtClean="0"/>
              <a:t>Study</a:t>
            </a:r>
          </a:p>
          <a:p>
            <a:pPr lvl="1"/>
            <a:r>
              <a:rPr lang="en-US" sz="2600" dirty="0"/>
              <a:t>Webinar Series - New Standards Overview, ELA &amp; Math</a:t>
            </a:r>
          </a:p>
          <a:p>
            <a:pPr lvl="1"/>
            <a:r>
              <a:rPr lang="en-US" sz="2600" dirty="0"/>
              <a:t>Teacher and Parent Guides to New Alaska Standards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06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to Support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7400" dirty="0" smtClean="0"/>
              <a:t>Transition </a:t>
            </a:r>
            <a:r>
              <a:rPr lang="en-US" sz="7400" dirty="0"/>
              <a:t>phase</a:t>
            </a:r>
          </a:p>
          <a:p>
            <a:pPr lvl="1"/>
            <a:endParaRPr lang="en-US" sz="6000" dirty="0" smtClean="0"/>
          </a:p>
          <a:p>
            <a:pPr lvl="1"/>
            <a:r>
              <a:rPr lang="en-US" sz="6000" dirty="0" smtClean="0"/>
              <a:t>District </a:t>
            </a:r>
            <a:r>
              <a:rPr lang="en-US" sz="6000" dirty="0"/>
              <a:t>Leaders Guide to the new Alaska ELA and Math Standards</a:t>
            </a:r>
            <a:endParaRPr lang="en-US" sz="6000" b="1" dirty="0"/>
          </a:p>
          <a:p>
            <a:pPr lvl="1"/>
            <a:r>
              <a:rPr lang="en-US" sz="6000" dirty="0" smtClean="0"/>
              <a:t>Comparison </a:t>
            </a:r>
            <a:r>
              <a:rPr lang="en-US" sz="6000" dirty="0"/>
              <a:t>Tools For Standards Transition (New Standards &amp; GLEs)</a:t>
            </a:r>
          </a:p>
          <a:p>
            <a:pPr lvl="1"/>
            <a:r>
              <a:rPr lang="en-US" sz="6000" dirty="0"/>
              <a:t>High School Courses and Sequences Guidance – Math</a:t>
            </a:r>
          </a:p>
          <a:p>
            <a:pPr lvl="1"/>
            <a:r>
              <a:rPr lang="en-US" sz="6000" dirty="0"/>
              <a:t>New Alaska Standards Self-Assessment</a:t>
            </a:r>
          </a:p>
          <a:p>
            <a:pPr lvl="1"/>
            <a:endParaRPr lang="en-US" sz="6000" dirty="0"/>
          </a:p>
          <a:p>
            <a:pPr lvl="1"/>
            <a:r>
              <a:rPr lang="en-US" sz="6000" dirty="0" smtClean="0"/>
              <a:t>Webinar Series</a:t>
            </a:r>
            <a:endParaRPr lang="en-US" sz="6000" dirty="0"/>
          </a:p>
          <a:p>
            <a:pPr lvl="2"/>
            <a:r>
              <a:rPr lang="en-US" sz="6000" dirty="0"/>
              <a:t>Comparison Tool for Standards Transition</a:t>
            </a:r>
          </a:p>
          <a:p>
            <a:pPr lvl="2"/>
            <a:r>
              <a:rPr lang="en-US" sz="6000" dirty="0" smtClean="0"/>
              <a:t>5 </a:t>
            </a:r>
            <a:r>
              <a:rPr lang="en-US" sz="6000" dirty="0"/>
              <a:t>Components of Rigorous Reading Instruction</a:t>
            </a:r>
          </a:p>
          <a:p>
            <a:pPr lvl="2"/>
            <a:r>
              <a:rPr lang="en-US" sz="6000" dirty="0" smtClean="0"/>
              <a:t>Understanding </a:t>
            </a:r>
            <a:r>
              <a:rPr lang="en-US" sz="6000" dirty="0"/>
              <a:t>Text Complexity – </a:t>
            </a:r>
            <a:r>
              <a:rPr lang="en-US" sz="6000" dirty="0" smtClean="0"/>
              <a:t>ELA</a:t>
            </a:r>
          </a:p>
          <a:p>
            <a:pPr lvl="2"/>
            <a:r>
              <a:rPr lang="en-US" sz="6000" dirty="0"/>
              <a:t>Reading Basal Alignment Tool – </a:t>
            </a:r>
            <a:r>
              <a:rPr lang="en-US" sz="6000" dirty="0" smtClean="0"/>
              <a:t>ELA</a:t>
            </a:r>
          </a:p>
          <a:p>
            <a:pPr lvl="2"/>
            <a:r>
              <a:rPr lang="en-US" sz="6000" dirty="0" smtClean="0"/>
              <a:t>Math </a:t>
            </a:r>
            <a:r>
              <a:rPr lang="en-US" sz="6000" dirty="0"/>
              <a:t>Practices Overview and </a:t>
            </a:r>
            <a:r>
              <a:rPr lang="en-US" sz="6000" dirty="0" smtClean="0"/>
              <a:t>Resources</a:t>
            </a:r>
          </a:p>
          <a:p>
            <a:pPr lvl="2"/>
            <a:r>
              <a:rPr lang="en-US" sz="6000" dirty="0"/>
              <a:t>New Math Content Standards </a:t>
            </a:r>
            <a:r>
              <a:rPr lang="en-US" sz="6000" dirty="0" smtClean="0"/>
              <a:t>Overview</a:t>
            </a:r>
            <a:endParaRPr lang="en-US" sz="6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47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to Support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Transition and Implementation </a:t>
            </a:r>
            <a:r>
              <a:rPr lang="en-US" dirty="0" smtClean="0"/>
              <a:t>Phases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 smtClean="0"/>
              <a:t>Webinars</a:t>
            </a:r>
            <a:endParaRPr lang="en-US" dirty="0"/>
          </a:p>
          <a:p>
            <a:pPr lvl="2"/>
            <a:r>
              <a:rPr lang="en-US" dirty="0"/>
              <a:t>Transition Tools </a:t>
            </a:r>
            <a:r>
              <a:rPr lang="en-US" dirty="0" smtClean="0"/>
              <a:t>Webinars</a:t>
            </a:r>
          </a:p>
          <a:p>
            <a:pPr lvl="2"/>
            <a:r>
              <a:rPr lang="en-US" dirty="0"/>
              <a:t>Content Specific Webinars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Conferences/Events</a:t>
            </a:r>
            <a:endParaRPr lang="en-US" dirty="0"/>
          </a:p>
          <a:p>
            <a:pPr lvl="2"/>
            <a:r>
              <a:rPr lang="en-US" dirty="0"/>
              <a:t>Curriculum Alignment Institute</a:t>
            </a:r>
          </a:p>
          <a:p>
            <a:pPr lvl="2"/>
            <a:r>
              <a:rPr lang="en-US" dirty="0"/>
              <a:t>Summer Literacy </a:t>
            </a:r>
            <a:r>
              <a:rPr lang="en-US" dirty="0" smtClean="0"/>
              <a:t>Institute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Alaska Reading Course</a:t>
            </a:r>
          </a:p>
          <a:p>
            <a:pPr lvl="1"/>
            <a:endParaRPr lang="en-US" dirty="0"/>
          </a:p>
          <a:p>
            <a:pPr marL="457200" lvl="3">
              <a:buSzPct val="85000"/>
            </a:pPr>
            <a:r>
              <a:rPr lang="en-US" sz="2000" dirty="0"/>
              <a:t>EED Conference Calendar – </a:t>
            </a:r>
            <a:r>
              <a:rPr lang="en-US" sz="2000" dirty="0" smtClean="0"/>
              <a:t>additional </a:t>
            </a:r>
            <a:r>
              <a:rPr lang="en-US" sz="2000" dirty="0"/>
              <a:t>events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182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New assessments must be high-quality, aligned to the standards, and be able to measure student growth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Timeline</a:t>
            </a:r>
          </a:p>
          <a:p>
            <a:pPr lvl="1"/>
            <a:r>
              <a:rPr lang="en-US" dirty="0"/>
              <a:t>Field test new test items and item types based on new standards in current Standards Based Assessments (SBAs) beginning with spring 2013 assessment</a:t>
            </a:r>
          </a:p>
          <a:p>
            <a:pPr lvl="1"/>
            <a:r>
              <a:rPr lang="en-US" dirty="0" smtClean="0"/>
              <a:t>Implement new assessments based on new standards in 2015-2016</a:t>
            </a:r>
          </a:p>
          <a:p>
            <a:pPr lvl="1"/>
            <a:endParaRPr lang="en-US" dirty="0"/>
          </a:p>
          <a:p>
            <a:r>
              <a:rPr lang="en-US" dirty="0" smtClean="0"/>
              <a:t>Options</a:t>
            </a:r>
          </a:p>
          <a:p>
            <a:pPr lvl="1"/>
            <a:r>
              <a:rPr lang="en-US" dirty="0" smtClean="0"/>
              <a:t>Participate in or use assessments created by one of the 2 assessment consortia (PARRC or Smarter Balanced)</a:t>
            </a:r>
          </a:p>
          <a:p>
            <a:pPr lvl="1"/>
            <a:r>
              <a:rPr lang="en-US" dirty="0" smtClean="0"/>
              <a:t>Create Alaska specific assessment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4ED-C83B-48CE-BD27-1442A7AEAE5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92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647</TotalTime>
  <Words>803</Words>
  <Application>Microsoft Office PowerPoint</Application>
  <PresentationFormat>On-screen Show (4:3)</PresentationFormat>
  <Paragraphs>117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Clarity</vt:lpstr>
      <vt:lpstr>ESEA FLEXIBILITY WAIVER</vt:lpstr>
      <vt:lpstr>Principle 1: College- and Career-Ready Expectations for All Students</vt:lpstr>
      <vt:lpstr>College &amp; Career Ready Standards</vt:lpstr>
      <vt:lpstr>Transition to College &amp; Career Ready Standards</vt:lpstr>
      <vt:lpstr>Timeline for Transition</vt:lpstr>
      <vt:lpstr>Tools to Support Transition</vt:lpstr>
      <vt:lpstr>Tools to Support Transition</vt:lpstr>
      <vt:lpstr>Tools to Support Transition</vt:lpstr>
      <vt:lpstr>Assessments</vt:lpstr>
      <vt:lpstr>English Learners</vt:lpstr>
      <vt:lpstr>English Learners</vt:lpstr>
      <vt:lpstr>Comments on Waiver Proposal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ESEA FLEXIBILITY WAIVER</dc:title>
  <dc:creator>MacKinnon</dc:creator>
  <cp:lastModifiedBy>kbquinto</cp:lastModifiedBy>
  <cp:revision>42</cp:revision>
  <cp:lastPrinted>2012-08-02T17:50:33Z</cp:lastPrinted>
  <dcterms:created xsi:type="dcterms:W3CDTF">2012-07-29T02:43:14Z</dcterms:created>
  <dcterms:modified xsi:type="dcterms:W3CDTF">2013-08-16T22:34:37Z</dcterms:modified>
</cp:coreProperties>
</file>