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 id="2147483700" r:id="rId5"/>
    <p:sldMasterId id="2147483710" r:id="rId6"/>
    <p:sldMasterId id="2147483720" r:id="rId7"/>
    <p:sldMasterId id="2147483730" r:id="rId8"/>
    <p:sldMasterId id="2147483740" r:id="rId9"/>
  </p:sldMasterIdLst>
  <p:notesMasterIdLst>
    <p:notesMasterId r:id="rId30"/>
  </p:notesMasterIdLst>
  <p:handoutMasterIdLst>
    <p:handoutMasterId r:id="rId31"/>
  </p:handoutMasterIdLst>
  <p:sldIdLst>
    <p:sldId id="257" r:id="rId10"/>
    <p:sldId id="258" r:id="rId11"/>
    <p:sldId id="306" r:id="rId12"/>
    <p:sldId id="260" r:id="rId13"/>
    <p:sldId id="293" r:id="rId14"/>
    <p:sldId id="288" r:id="rId15"/>
    <p:sldId id="281" r:id="rId16"/>
    <p:sldId id="259" r:id="rId17"/>
    <p:sldId id="308" r:id="rId18"/>
    <p:sldId id="312" r:id="rId19"/>
    <p:sldId id="304" r:id="rId20"/>
    <p:sldId id="315" r:id="rId21"/>
    <p:sldId id="310" r:id="rId22"/>
    <p:sldId id="316" r:id="rId23"/>
    <p:sldId id="313" r:id="rId24"/>
    <p:sldId id="314" r:id="rId25"/>
    <p:sldId id="317" r:id="rId26"/>
    <p:sldId id="287" r:id="rId27"/>
    <p:sldId id="284" r:id="rId28"/>
    <p:sldId id="28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us, Scot L (EED)" initials="FSL(" lastIdx="1" clrIdx="0">
    <p:extLst>
      <p:ext uri="{19B8F6BF-5375-455C-9EA6-DF929625EA0E}">
        <p15:presenceInfo xmlns:p15="http://schemas.microsoft.com/office/powerpoint/2012/main" userId="S-1-5-21-1537576153-130628113-2824583769-303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9" autoAdjust="0"/>
    <p:restoredTop sz="64260" autoAdjust="0"/>
  </p:normalViewPr>
  <p:slideViewPr>
    <p:cSldViewPr snapToGrid="0">
      <p:cViewPr varScale="1">
        <p:scale>
          <a:sx n="78" d="100"/>
          <a:sy n="78" d="100"/>
        </p:scale>
        <p:origin x="636" y="78"/>
      </p:cViewPr>
      <p:guideLst/>
    </p:cSldViewPr>
  </p:slideViewPr>
  <p:notesTextViewPr>
    <p:cViewPr>
      <p:scale>
        <a:sx n="3" d="2"/>
        <a:sy n="3" d="2"/>
      </p:scale>
      <p:origin x="0" y="0"/>
    </p:cViewPr>
  </p:notesTextViewPr>
  <p:notesViewPr>
    <p:cSldViewPr snapToGrid="0">
      <p:cViewPr varScale="1">
        <p:scale>
          <a:sx n="86" d="100"/>
          <a:sy n="86" d="100"/>
        </p:scale>
        <p:origin x="16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B8043-739C-457C-8AAD-55FE1206A5C1}" type="doc">
      <dgm:prSet loTypeId="urn:microsoft.com/office/officeart/2005/8/layout/cycle1" loCatId="cycle" qsTypeId="urn:microsoft.com/office/officeart/2005/8/quickstyle/simple1" qsCatId="simple" csTypeId="urn:microsoft.com/office/officeart/2005/8/colors/colorful1#2" csCatId="colorful" phldr="1"/>
      <dgm:spPr/>
      <dgm:t>
        <a:bodyPr/>
        <a:lstStyle/>
        <a:p>
          <a:endParaRPr lang="en-US"/>
        </a:p>
      </dgm:t>
    </dgm:pt>
    <dgm:pt modelId="{C432A627-D8A0-446D-91F4-0B31270A7EBF}">
      <dgm:prSet phldrT="[Text]" custT="1"/>
      <dgm:spPr/>
      <dgm:t>
        <a:bodyPr/>
        <a:lstStyle/>
        <a:p>
          <a:r>
            <a:rPr lang="en-US" sz="3200" b="0" dirty="0" smtClean="0"/>
            <a:t>Plan</a:t>
          </a:r>
          <a:endParaRPr lang="en-US" sz="3200" b="0" dirty="0">
            <a:solidFill>
              <a:schemeClr val="tx1"/>
            </a:solidFill>
            <a:effectLst>
              <a:outerShdw blurRad="50800" dist="50800" dir="5400000" algn="ctr" rotWithShape="0">
                <a:schemeClr val="accent2"/>
              </a:outerShdw>
            </a:effectLst>
          </a:endParaRPr>
        </a:p>
      </dgm:t>
    </dgm:pt>
    <dgm:pt modelId="{A1F97D53-F60C-4042-9104-AE91199AA22F}" type="parTrans" cxnId="{8AEA16AF-E137-4615-B040-1EFCD9C4E51B}">
      <dgm:prSet/>
      <dgm:spPr/>
      <dgm:t>
        <a:bodyPr/>
        <a:lstStyle/>
        <a:p>
          <a:endParaRPr lang="en-US"/>
        </a:p>
      </dgm:t>
    </dgm:pt>
    <dgm:pt modelId="{C8FA914E-CF43-4928-A044-885112382143}" type="sibTrans" cxnId="{8AEA16AF-E137-4615-B040-1EFCD9C4E51B}">
      <dgm:prSet/>
      <dgm:spPr/>
      <dgm:t>
        <a:bodyPr/>
        <a:lstStyle/>
        <a:p>
          <a:endParaRPr lang="en-US"/>
        </a:p>
      </dgm:t>
    </dgm:pt>
    <dgm:pt modelId="{515A6D90-1125-4084-8A1E-FD8960CCB2E2}">
      <dgm:prSet phldrT="[Text]" custT="1"/>
      <dgm:spPr/>
      <dgm:t>
        <a:bodyPr/>
        <a:lstStyle/>
        <a:p>
          <a:r>
            <a:rPr lang="en-US" sz="3200" b="1" dirty="0" smtClean="0">
              <a:effectLst>
                <a:outerShdw blurRad="50800" dist="50800" dir="5400000" algn="ctr" rotWithShape="0">
                  <a:schemeClr val="accent2"/>
                </a:outerShdw>
              </a:effectLst>
            </a:rPr>
            <a:t>Create</a:t>
          </a:r>
          <a:endParaRPr lang="en-US" sz="3200" b="1" dirty="0">
            <a:effectLst>
              <a:outerShdw blurRad="50800" dist="50800" dir="5400000" algn="ctr" rotWithShape="0">
                <a:schemeClr val="bg1"/>
              </a:outerShdw>
            </a:effectLst>
          </a:endParaRPr>
        </a:p>
      </dgm:t>
    </dgm:pt>
    <dgm:pt modelId="{A63CDB52-C0EF-4126-A2C0-C91007770332}" type="parTrans" cxnId="{ED46A287-A584-4665-B3F7-9B2572CF2B00}">
      <dgm:prSet/>
      <dgm:spPr/>
      <dgm:t>
        <a:bodyPr/>
        <a:lstStyle/>
        <a:p>
          <a:endParaRPr lang="en-US"/>
        </a:p>
      </dgm:t>
    </dgm:pt>
    <dgm:pt modelId="{C34F3A05-B1AB-4766-83E1-66EDF529DED7}" type="sibTrans" cxnId="{ED46A287-A584-4665-B3F7-9B2572CF2B00}">
      <dgm:prSet/>
      <dgm:spPr/>
      <dgm:t>
        <a:bodyPr/>
        <a:lstStyle/>
        <a:p>
          <a:endParaRPr lang="en-US"/>
        </a:p>
      </dgm:t>
    </dgm:pt>
    <dgm:pt modelId="{E8F6637F-7310-43A3-BFDF-18B072664264}">
      <dgm:prSet phldrT="[Text]" custT="1"/>
      <dgm:spPr/>
      <dgm:t>
        <a:bodyPr/>
        <a:lstStyle/>
        <a:p>
          <a:pPr>
            <a:lnSpc>
              <a:spcPct val="100000"/>
            </a:lnSpc>
          </a:pPr>
          <a:r>
            <a:rPr lang="en-US" sz="3200" b="0" dirty="0" smtClean="0"/>
            <a:t>Implement</a:t>
          </a:r>
          <a:endParaRPr lang="en-US" sz="3200" b="0" dirty="0"/>
        </a:p>
      </dgm:t>
    </dgm:pt>
    <dgm:pt modelId="{B475AB4A-08C6-4931-93EE-C7E75062092A}" type="parTrans" cxnId="{36CA34FC-4C2C-4C15-A89C-D49313FF2287}">
      <dgm:prSet/>
      <dgm:spPr/>
      <dgm:t>
        <a:bodyPr/>
        <a:lstStyle/>
        <a:p>
          <a:endParaRPr lang="en-US"/>
        </a:p>
      </dgm:t>
    </dgm:pt>
    <dgm:pt modelId="{41B127F0-C7F5-4E2D-90F3-74600193A776}" type="sibTrans" cxnId="{36CA34FC-4C2C-4C15-A89C-D49313FF2287}">
      <dgm:prSet/>
      <dgm:spPr/>
      <dgm:t>
        <a:bodyPr/>
        <a:lstStyle/>
        <a:p>
          <a:endParaRPr lang="en-US"/>
        </a:p>
      </dgm:t>
    </dgm:pt>
    <dgm:pt modelId="{74318E89-5306-42CE-99DE-EBB36AE22064}">
      <dgm:prSet phldrT="[Text]" custT="1"/>
      <dgm:spPr/>
      <dgm:t>
        <a:bodyPr/>
        <a:lstStyle/>
        <a:p>
          <a:r>
            <a:rPr lang="en-US" sz="3200" b="1" dirty="0" smtClean="0">
              <a:effectLst>
                <a:outerShdw blurRad="50800" dist="50800" dir="5400000" algn="ctr" rotWithShape="0">
                  <a:schemeClr val="accent2"/>
                </a:outerShdw>
              </a:effectLst>
            </a:rPr>
            <a:t>Monitor</a:t>
          </a:r>
          <a:endParaRPr lang="en-US" sz="3200" b="1" dirty="0"/>
        </a:p>
      </dgm:t>
    </dgm:pt>
    <dgm:pt modelId="{24C91C54-27A2-459D-A04C-F0ACAC0A70A2}" type="parTrans" cxnId="{9670A529-2CBB-4A1A-9A99-26D129235BEA}">
      <dgm:prSet/>
      <dgm:spPr/>
      <dgm:t>
        <a:bodyPr/>
        <a:lstStyle/>
        <a:p>
          <a:endParaRPr lang="en-US"/>
        </a:p>
      </dgm:t>
    </dgm:pt>
    <dgm:pt modelId="{D31F739B-A748-4EB5-A441-D0AA5A15B678}" type="sibTrans" cxnId="{9670A529-2CBB-4A1A-9A99-26D129235BEA}">
      <dgm:prSet/>
      <dgm:spPr/>
      <dgm:t>
        <a:bodyPr/>
        <a:lstStyle/>
        <a:p>
          <a:endParaRPr lang="en-US"/>
        </a:p>
      </dgm:t>
    </dgm:pt>
    <dgm:pt modelId="{88FFA1C4-6AA4-4455-B205-7E4E49A581C1}">
      <dgm:prSet phldrT="[Text]" custT="1"/>
      <dgm:spPr/>
      <dgm:t>
        <a:bodyPr/>
        <a:lstStyle/>
        <a:p>
          <a:r>
            <a:rPr lang="en-US" sz="3200" b="1" baseline="0" dirty="0" smtClean="0">
              <a:effectLst>
                <a:outerShdw blurRad="50800" dist="50800" dir="5400000" algn="ctr" rotWithShape="0">
                  <a:schemeClr val="accent2"/>
                </a:outerShdw>
              </a:effectLst>
            </a:rPr>
            <a:t>Assess</a:t>
          </a:r>
          <a:endParaRPr lang="en-US" sz="2300" baseline="0" dirty="0">
            <a:effectLst>
              <a:outerShdw blurRad="50800" dist="50800" dir="5400000" algn="ctr" rotWithShape="0">
                <a:schemeClr val="accent2"/>
              </a:outerShdw>
            </a:effectLst>
          </a:endParaRPr>
        </a:p>
      </dgm:t>
    </dgm:pt>
    <dgm:pt modelId="{AA2EF1F6-CB13-4F8C-B12C-2B99FA8F73B0}" type="parTrans" cxnId="{DCF20CC0-737C-408C-856C-6A852AB56092}">
      <dgm:prSet/>
      <dgm:spPr/>
      <dgm:t>
        <a:bodyPr/>
        <a:lstStyle/>
        <a:p>
          <a:endParaRPr lang="en-US"/>
        </a:p>
      </dgm:t>
    </dgm:pt>
    <dgm:pt modelId="{C780720C-5CFB-45B2-B713-B657F8AF71C2}" type="sibTrans" cxnId="{DCF20CC0-737C-408C-856C-6A852AB56092}">
      <dgm:prSet/>
      <dgm:spPr/>
      <dgm:t>
        <a:bodyPr/>
        <a:lstStyle/>
        <a:p>
          <a:endParaRPr lang="en-US"/>
        </a:p>
      </dgm:t>
    </dgm:pt>
    <dgm:pt modelId="{627A2F47-CC88-405D-B970-6C7C5A042024}">
      <dgm:prSet custT="1"/>
      <dgm:spPr/>
      <dgm:t>
        <a:bodyPr/>
        <a:lstStyle/>
        <a:p>
          <a:r>
            <a:rPr lang="en-US" sz="3200" b="0" dirty="0" smtClean="0"/>
            <a:t>Revise</a:t>
          </a:r>
          <a:endParaRPr lang="en-US" sz="3200" b="0" dirty="0"/>
        </a:p>
      </dgm:t>
    </dgm:pt>
    <dgm:pt modelId="{5FADF73F-E82B-465E-BEFD-AB86A4AA5259}" type="parTrans" cxnId="{CE8B3406-9FBF-4577-91A5-9496AF61CC83}">
      <dgm:prSet/>
      <dgm:spPr/>
      <dgm:t>
        <a:bodyPr/>
        <a:lstStyle/>
        <a:p>
          <a:endParaRPr lang="en-US"/>
        </a:p>
      </dgm:t>
    </dgm:pt>
    <dgm:pt modelId="{E1EC48AF-6D63-49DD-BDED-B85DB83B17E6}" type="sibTrans" cxnId="{CE8B3406-9FBF-4577-91A5-9496AF61CC83}">
      <dgm:prSet/>
      <dgm:spPr/>
      <dgm:t>
        <a:bodyPr/>
        <a:lstStyle/>
        <a:p>
          <a:endParaRPr lang="en-US"/>
        </a:p>
      </dgm:t>
    </dgm:pt>
    <dgm:pt modelId="{A443CFB6-BD5D-4814-BB0C-A0290F4A0606}" type="pres">
      <dgm:prSet presAssocID="{F19B8043-739C-457C-8AAD-55FE1206A5C1}" presName="cycle" presStyleCnt="0">
        <dgm:presLayoutVars>
          <dgm:dir/>
          <dgm:resizeHandles val="exact"/>
        </dgm:presLayoutVars>
      </dgm:prSet>
      <dgm:spPr/>
      <dgm:t>
        <a:bodyPr/>
        <a:lstStyle/>
        <a:p>
          <a:endParaRPr lang="en-US"/>
        </a:p>
      </dgm:t>
    </dgm:pt>
    <dgm:pt modelId="{B5F31552-EB9A-4B23-879B-D2A4A074E875}" type="pres">
      <dgm:prSet presAssocID="{C432A627-D8A0-446D-91F4-0B31270A7EBF}" presName="dummy" presStyleCnt="0"/>
      <dgm:spPr/>
    </dgm:pt>
    <dgm:pt modelId="{5F378B0A-CF95-499B-B6CC-FCD5FC731CD6}" type="pres">
      <dgm:prSet presAssocID="{C432A627-D8A0-446D-91F4-0B31270A7EBF}" presName="node" presStyleLbl="revTx" presStyleIdx="0" presStyleCnt="6">
        <dgm:presLayoutVars>
          <dgm:bulletEnabled val="1"/>
        </dgm:presLayoutVars>
      </dgm:prSet>
      <dgm:spPr/>
      <dgm:t>
        <a:bodyPr/>
        <a:lstStyle/>
        <a:p>
          <a:endParaRPr lang="en-US"/>
        </a:p>
      </dgm:t>
    </dgm:pt>
    <dgm:pt modelId="{9DA8ED2B-1BC2-4B08-BBAF-D7AF0D20C2F9}" type="pres">
      <dgm:prSet presAssocID="{C8FA914E-CF43-4928-A044-885112382143}" presName="sibTrans" presStyleLbl="node1" presStyleIdx="0" presStyleCnt="6"/>
      <dgm:spPr/>
      <dgm:t>
        <a:bodyPr/>
        <a:lstStyle/>
        <a:p>
          <a:endParaRPr lang="en-US"/>
        </a:p>
      </dgm:t>
    </dgm:pt>
    <dgm:pt modelId="{85666AC5-26DF-484E-A826-745FE906241C}" type="pres">
      <dgm:prSet presAssocID="{515A6D90-1125-4084-8A1E-FD8960CCB2E2}" presName="dummy" presStyleCnt="0"/>
      <dgm:spPr/>
    </dgm:pt>
    <dgm:pt modelId="{C0519280-CB6D-4332-9D77-00624C5B4423}" type="pres">
      <dgm:prSet presAssocID="{515A6D90-1125-4084-8A1E-FD8960CCB2E2}" presName="node" presStyleLbl="revTx" presStyleIdx="1" presStyleCnt="6" custScaleX="234205">
        <dgm:presLayoutVars>
          <dgm:bulletEnabled val="1"/>
        </dgm:presLayoutVars>
      </dgm:prSet>
      <dgm:spPr/>
      <dgm:t>
        <a:bodyPr/>
        <a:lstStyle/>
        <a:p>
          <a:endParaRPr lang="en-US"/>
        </a:p>
      </dgm:t>
    </dgm:pt>
    <dgm:pt modelId="{50C473DB-BF1D-4587-9195-66C5089332D0}" type="pres">
      <dgm:prSet presAssocID="{C34F3A05-B1AB-4766-83E1-66EDF529DED7}" presName="sibTrans" presStyleLbl="node1" presStyleIdx="1" presStyleCnt="6"/>
      <dgm:spPr/>
      <dgm:t>
        <a:bodyPr/>
        <a:lstStyle/>
        <a:p>
          <a:endParaRPr lang="en-US"/>
        </a:p>
      </dgm:t>
    </dgm:pt>
    <dgm:pt modelId="{07F28B90-5428-4391-8D69-FDB4E9D5C509}" type="pres">
      <dgm:prSet presAssocID="{E8F6637F-7310-43A3-BFDF-18B072664264}" presName="dummy" presStyleCnt="0"/>
      <dgm:spPr/>
    </dgm:pt>
    <dgm:pt modelId="{F817FCB2-E73D-40B3-9467-41ADB8AA4E99}" type="pres">
      <dgm:prSet presAssocID="{E8F6637F-7310-43A3-BFDF-18B072664264}" presName="node" presStyleLbl="revTx" presStyleIdx="2" presStyleCnt="6" custScaleX="181989" custRadScaleRad="100018" custRadScaleInc="-18250">
        <dgm:presLayoutVars>
          <dgm:bulletEnabled val="1"/>
        </dgm:presLayoutVars>
      </dgm:prSet>
      <dgm:spPr/>
      <dgm:t>
        <a:bodyPr/>
        <a:lstStyle/>
        <a:p>
          <a:endParaRPr lang="en-US"/>
        </a:p>
      </dgm:t>
    </dgm:pt>
    <dgm:pt modelId="{5F072F2D-F180-4B64-BE82-C62BD450F27B}" type="pres">
      <dgm:prSet presAssocID="{41B127F0-C7F5-4E2D-90F3-74600193A776}" presName="sibTrans" presStyleLbl="node1" presStyleIdx="2" presStyleCnt="6"/>
      <dgm:spPr/>
      <dgm:t>
        <a:bodyPr/>
        <a:lstStyle/>
        <a:p>
          <a:endParaRPr lang="en-US"/>
        </a:p>
      </dgm:t>
    </dgm:pt>
    <dgm:pt modelId="{81CEBE49-D54B-436D-B0FB-534279464B64}" type="pres">
      <dgm:prSet presAssocID="{74318E89-5306-42CE-99DE-EBB36AE22064}" presName="dummy" presStyleCnt="0"/>
      <dgm:spPr/>
    </dgm:pt>
    <dgm:pt modelId="{31EECF84-EFC9-45DF-886D-6C621425A813}" type="pres">
      <dgm:prSet presAssocID="{74318E89-5306-42CE-99DE-EBB36AE22064}" presName="node" presStyleLbl="revTx" presStyleIdx="3" presStyleCnt="6" custScaleX="156102">
        <dgm:presLayoutVars>
          <dgm:bulletEnabled val="1"/>
        </dgm:presLayoutVars>
      </dgm:prSet>
      <dgm:spPr/>
      <dgm:t>
        <a:bodyPr/>
        <a:lstStyle/>
        <a:p>
          <a:endParaRPr lang="en-US"/>
        </a:p>
      </dgm:t>
    </dgm:pt>
    <dgm:pt modelId="{4FAAD02F-C46F-4190-8D6F-AA0AAE4EA477}" type="pres">
      <dgm:prSet presAssocID="{D31F739B-A748-4EB5-A441-D0AA5A15B678}" presName="sibTrans" presStyleLbl="node1" presStyleIdx="3" presStyleCnt="6"/>
      <dgm:spPr/>
      <dgm:t>
        <a:bodyPr/>
        <a:lstStyle/>
        <a:p>
          <a:endParaRPr lang="en-US"/>
        </a:p>
      </dgm:t>
    </dgm:pt>
    <dgm:pt modelId="{59DCA9DD-BBA2-42FC-960A-F7D9209A2603}" type="pres">
      <dgm:prSet presAssocID="{627A2F47-CC88-405D-B970-6C7C5A042024}" presName="dummy" presStyleCnt="0"/>
      <dgm:spPr/>
    </dgm:pt>
    <dgm:pt modelId="{D167DE2A-E73E-436A-91D2-5D5249728E2A}" type="pres">
      <dgm:prSet presAssocID="{627A2F47-CC88-405D-B970-6C7C5A042024}" presName="node" presStyleLbl="revTx" presStyleIdx="4" presStyleCnt="6" custScaleX="171770">
        <dgm:presLayoutVars>
          <dgm:bulletEnabled val="1"/>
        </dgm:presLayoutVars>
      </dgm:prSet>
      <dgm:spPr/>
      <dgm:t>
        <a:bodyPr/>
        <a:lstStyle/>
        <a:p>
          <a:endParaRPr lang="en-US"/>
        </a:p>
      </dgm:t>
    </dgm:pt>
    <dgm:pt modelId="{AC573B7C-D8E9-49AF-A8B2-E028B7C7BB36}" type="pres">
      <dgm:prSet presAssocID="{E1EC48AF-6D63-49DD-BDED-B85DB83B17E6}" presName="sibTrans" presStyleLbl="node1" presStyleIdx="4" presStyleCnt="6"/>
      <dgm:spPr/>
      <dgm:t>
        <a:bodyPr/>
        <a:lstStyle/>
        <a:p>
          <a:endParaRPr lang="en-US"/>
        </a:p>
      </dgm:t>
    </dgm:pt>
    <dgm:pt modelId="{3E9618A9-D29C-4705-97E6-CB270B8F0317}" type="pres">
      <dgm:prSet presAssocID="{88FFA1C4-6AA4-4455-B205-7E4E49A581C1}" presName="dummy" presStyleCnt="0"/>
      <dgm:spPr/>
    </dgm:pt>
    <dgm:pt modelId="{86866AB4-E599-4DAC-8A9B-6CA4362D6711}" type="pres">
      <dgm:prSet presAssocID="{88FFA1C4-6AA4-4455-B205-7E4E49A581C1}" presName="node" presStyleLbl="revTx" presStyleIdx="5" presStyleCnt="6" custScaleX="166482" custRadScaleRad="100270" custRadScaleInc="-14847">
        <dgm:presLayoutVars>
          <dgm:bulletEnabled val="1"/>
        </dgm:presLayoutVars>
      </dgm:prSet>
      <dgm:spPr/>
      <dgm:t>
        <a:bodyPr/>
        <a:lstStyle/>
        <a:p>
          <a:endParaRPr lang="en-US"/>
        </a:p>
      </dgm:t>
    </dgm:pt>
    <dgm:pt modelId="{5A073023-5ED2-4207-880C-C59D80653A3C}" type="pres">
      <dgm:prSet presAssocID="{C780720C-5CFB-45B2-B713-B657F8AF71C2}" presName="sibTrans" presStyleLbl="node1" presStyleIdx="5" presStyleCnt="6"/>
      <dgm:spPr/>
      <dgm:t>
        <a:bodyPr/>
        <a:lstStyle/>
        <a:p>
          <a:endParaRPr lang="en-US"/>
        </a:p>
      </dgm:t>
    </dgm:pt>
  </dgm:ptLst>
  <dgm:cxnLst>
    <dgm:cxn modelId="{D628686D-8D39-44AC-8777-BD0C2E7744A5}" type="presOf" srcId="{C432A627-D8A0-446D-91F4-0B31270A7EBF}" destId="{5F378B0A-CF95-499B-B6CC-FCD5FC731CD6}" srcOrd="0" destOrd="0" presId="urn:microsoft.com/office/officeart/2005/8/layout/cycle1"/>
    <dgm:cxn modelId="{8AEA16AF-E137-4615-B040-1EFCD9C4E51B}" srcId="{F19B8043-739C-457C-8AAD-55FE1206A5C1}" destId="{C432A627-D8A0-446D-91F4-0B31270A7EBF}" srcOrd="0" destOrd="0" parTransId="{A1F97D53-F60C-4042-9104-AE91199AA22F}" sibTransId="{C8FA914E-CF43-4928-A044-885112382143}"/>
    <dgm:cxn modelId="{2A366A42-553D-4A25-866D-A4B0736D4275}" type="presOf" srcId="{D31F739B-A748-4EB5-A441-D0AA5A15B678}" destId="{4FAAD02F-C46F-4190-8D6F-AA0AAE4EA477}" srcOrd="0" destOrd="0" presId="urn:microsoft.com/office/officeart/2005/8/layout/cycle1"/>
    <dgm:cxn modelId="{C459FA4E-C69A-40D1-92C0-C4B5ED49D8ED}" type="presOf" srcId="{C8FA914E-CF43-4928-A044-885112382143}" destId="{9DA8ED2B-1BC2-4B08-BBAF-D7AF0D20C2F9}" srcOrd="0" destOrd="0" presId="urn:microsoft.com/office/officeart/2005/8/layout/cycle1"/>
    <dgm:cxn modelId="{ED46A287-A584-4665-B3F7-9B2572CF2B00}" srcId="{F19B8043-739C-457C-8AAD-55FE1206A5C1}" destId="{515A6D90-1125-4084-8A1E-FD8960CCB2E2}" srcOrd="1" destOrd="0" parTransId="{A63CDB52-C0EF-4126-A2C0-C91007770332}" sibTransId="{C34F3A05-B1AB-4766-83E1-66EDF529DED7}"/>
    <dgm:cxn modelId="{E946E003-6FA4-4D3E-A2D0-65AEA2B1CE74}" type="presOf" srcId="{74318E89-5306-42CE-99DE-EBB36AE22064}" destId="{31EECF84-EFC9-45DF-886D-6C621425A813}" srcOrd="0" destOrd="0" presId="urn:microsoft.com/office/officeart/2005/8/layout/cycle1"/>
    <dgm:cxn modelId="{9A7B5FF2-FFE4-4B2C-B937-3DA8D981CCA1}" type="presOf" srcId="{C780720C-5CFB-45B2-B713-B657F8AF71C2}" destId="{5A073023-5ED2-4207-880C-C59D80653A3C}" srcOrd="0" destOrd="0" presId="urn:microsoft.com/office/officeart/2005/8/layout/cycle1"/>
    <dgm:cxn modelId="{CE8B3406-9FBF-4577-91A5-9496AF61CC83}" srcId="{F19B8043-739C-457C-8AAD-55FE1206A5C1}" destId="{627A2F47-CC88-405D-B970-6C7C5A042024}" srcOrd="4" destOrd="0" parTransId="{5FADF73F-E82B-465E-BEFD-AB86A4AA5259}" sibTransId="{E1EC48AF-6D63-49DD-BDED-B85DB83B17E6}"/>
    <dgm:cxn modelId="{0E4DFF85-0041-4BAF-9371-A9042D10130B}" type="presOf" srcId="{41B127F0-C7F5-4E2D-90F3-74600193A776}" destId="{5F072F2D-F180-4B64-BE82-C62BD450F27B}" srcOrd="0" destOrd="0" presId="urn:microsoft.com/office/officeart/2005/8/layout/cycle1"/>
    <dgm:cxn modelId="{E85BF1E5-6230-4CD1-8FE4-DEA95E37B053}" type="presOf" srcId="{88FFA1C4-6AA4-4455-B205-7E4E49A581C1}" destId="{86866AB4-E599-4DAC-8A9B-6CA4362D6711}" srcOrd="0" destOrd="0" presId="urn:microsoft.com/office/officeart/2005/8/layout/cycle1"/>
    <dgm:cxn modelId="{DCF20CC0-737C-408C-856C-6A852AB56092}" srcId="{F19B8043-739C-457C-8AAD-55FE1206A5C1}" destId="{88FFA1C4-6AA4-4455-B205-7E4E49A581C1}" srcOrd="5" destOrd="0" parTransId="{AA2EF1F6-CB13-4F8C-B12C-2B99FA8F73B0}" sibTransId="{C780720C-5CFB-45B2-B713-B657F8AF71C2}"/>
    <dgm:cxn modelId="{70E70667-D916-4176-B6A2-BF68F994583B}" type="presOf" srcId="{C34F3A05-B1AB-4766-83E1-66EDF529DED7}" destId="{50C473DB-BF1D-4587-9195-66C5089332D0}" srcOrd="0" destOrd="0" presId="urn:microsoft.com/office/officeart/2005/8/layout/cycle1"/>
    <dgm:cxn modelId="{9670A529-2CBB-4A1A-9A99-26D129235BEA}" srcId="{F19B8043-739C-457C-8AAD-55FE1206A5C1}" destId="{74318E89-5306-42CE-99DE-EBB36AE22064}" srcOrd="3" destOrd="0" parTransId="{24C91C54-27A2-459D-A04C-F0ACAC0A70A2}" sibTransId="{D31F739B-A748-4EB5-A441-D0AA5A15B678}"/>
    <dgm:cxn modelId="{95CBE7AC-F433-4579-894F-3651CF7FDE0A}" type="presOf" srcId="{627A2F47-CC88-405D-B970-6C7C5A042024}" destId="{D167DE2A-E73E-436A-91D2-5D5249728E2A}" srcOrd="0" destOrd="0" presId="urn:microsoft.com/office/officeart/2005/8/layout/cycle1"/>
    <dgm:cxn modelId="{BF8C614F-1469-4A04-8C29-1B84E8384F57}" type="presOf" srcId="{E8F6637F-7310-43A3-BFDF-18B072664264}" destId="{F817FCB2-E73D-40B3-9467-41ADB8AA4E99}" srcOrd="0" destOrd="0" presId="urn:microsoft.com/office/officeart/2005/8/layout/cycle1"/>
    <dgm:cxn modelId="{36CA34FC-4C2C-4C15-A89C-D49313FF2287}" srcId="{F19B8043-739C-457C-8AAD-55FE1206A5C1}" destId="{E8F6637F-7310-43A3-BFDF-18B072664264}" srcOrd="2" destOrd="0" parTransId="{B475AB4A-08C6-4931-93EE-C7E75062092A}" sibTransId="{41B127F0-C7F5-4E2D-90F3-74600193A776}"/>
    <dgm:cxn modelId="{E470B51C-8FCB-4D4B-9303-2C53D1679A63}" type="presOf" srcId="{E1EC48AF-6D63-49DD-BDED-B85DB83B17E6}" destId="{AC573B7C-D8E9-49AF-A8B2-E028B7C7BB36}" srcOrd="0" destOrd="0" presId="urn:microsoft.com/office/officeart/2005/8/layout/cycle1"/>
    <dgm:cxn modelId="{9A03874E-E2C8-4AB4-B260-F4907F643D0A}" type="presOf" srcId="{F19B8043-739C-457C-8AAD-55FE1206A5C1}" destId="{A443CFB6-BD5D-4814-BB0C-A0290F4A0606}" srcOrd="0" destOrd="0" presId="urn:microsoft.com/office/officeart/2005/8/layout/cycle1"/>
    <dgm:cxn modelId="{5EBC6665-B0AD-4DF4-AF7A-11BE3A0DA077}" type="presOf" srcId="{515A6D90-1125-4084-8A1E-FD8960CCB2E2}" destId="{C0519280-CB6D-4332-9D77-00624C5B4423}" srcOrd="0" destOrd="0" presId="urn:microsoft.com/office/officeart/2005/8/layout/cycle1"/>
    <dgm:cxn modelId="{6E656BA3-6B8F-4EE3-A367-5DA994EAF223}" type="presParOf" srcId="{A443CFB6-BD5D-4814-BB0C-A0290F4A0606}" destId="{B5F31552-EB9A-4B23-879B-D2A4A074E875}" srcOrd="0" destOrd="0" presId="urn:microsoft.com/office/officeart/2005/8/layout/cycle1"/>
    <dgm:cxn modelId="{478B03E4-2363-4730-AC7F-2ED7931D58A0}" type="presParOf" srcId="{A443CFB6-BD5D-4814-BB0C-A0290F4A0606}" destId="{5F378B0A-CF95-499B-B6CC-FCD5FC731CD6}" srcOrd="1" destOrd="0" presId="urn:microsoft.com/office/officeart/2005/8/layout/cycle1"/>
    <dgm:cxn modelId="{1FE8E0B4-E89A-46B8-A974-D048CC96776C}" type="presParOf" srcId="{A443CFB6-BD5D-4814-BB0C-A0290F4A0606}" destId="{9DA8ED2B-1BC2-4B08-BBAF-D7AF0D20C2F9}" srcOrd="2" destOrd="0" presId="urn:microsoft.com/office/officeart/2005/8/layout/cycle1"/>
    <dgm:cxn modelId="{F1C4499C-96BA-4F55-8D31-C4C4AFD2494C}" type="presParOf" srcId="{A443CFB6-BD5D-4814-BB0C-A0290F4A0606}" destId="{85666AC5-26DF-484E-A826-745FE906241C}" srcOrd="3" destOrd="0" presId="urn:microsoft.com/office/officeart/2005/8/layout/cycle1"/>
    <dgm:cxn modelId="{E91A4DA3-88C8-49E5-8AB2-A30909D49BB3}" type="presParOf" srcId="{A443CFB6-BD5D-4814-BB0C-A0290F4A0606}" destId="{C0519280-CB6D-4332-9D77-00624C5B4423}" srcOrd="4" destOrd="0" presId="urn:microsoft.com/office/officeart/2005/8/layout/cycle1"/>
    <dgm:cxn modelId="{6D5449CC-4CE6-4A24-A95E-C5FA0DBF6C3D}" type="presParOf" srcId="{A443CFB6-BD5D-4814-BB0C-A0290F4A0606}" destId="{50C473DB-BF1D-4587-9195-66C5089332D0}" srcOrd="5" destOrd="0" presId="urn:microsoft.com/office/officeart/2005/8/layout/cycle1"/>
    <dgm:cxn modelId="{84F72E14-7DA0-4F5A-ADC0-FEFA76EDAF82}" type="presParOf" srcId="{A443CFB6-BD5D-4814-BB0C-A0290F4A0606}" destId="{07F28B90-5428-4391-8D69-FDB4E9D5C509}" srcOrd="6" destOrd="0" presId="urn:microsoft.com/office/officeart/2005/8/layout/cycle1"/>
    <dgm:cxn modelId="{918582B7-8F81-4B11-8636-CD209E119CE4}" type="presParOf" srcId="{A443CFB6-BD5D-4814-BB0C-A0290F4A0606}" destId="{F817FCB2-E73D-40B3-9467-41ADB8AA4E99}" srcOrd="7" destOrd="0" presId="urn:microsoft.com/office/officeart/2005/8/layout/cycle1"/>
    <dgm:cxn modelId="{672CBCE5-C433-421A-9AFD-492DDB39A286}" type="presParOf" srcId="{A443CFB6-BD5D-4814-BB0C-A0290F4A0606}" destId="{5F072F2D-F180-4B64-BE82-C62BD450F27B}" srcOrd="8" destOrd="0" presId="urn:microsoft.com/office/officeart/2005/8/layout/cycle1"/>
    <dgm:cxn modelId="{49C65837-6786-46B2-9D0E-0F451A9312DE}" type="presParOf" srcId="{A443CFB6-BD5D-4814-BB0C-A0290F4A0606}" destId="{81CEBE49-D54B-436D-B0FB-534279464B64}" srcOrd="9" destOrd="0" presId="urn:microsoft.com/office/officeart/2005/8/layout/cycle1"/>
    <dgm:cxn modelId="{4D1F23DB-FE04-4D8F-B873-FF43BCBDEAF4}" type="presParOf" srcId="{A443CFB6-BD5D-4814-BB0C-A0290F4A0606}" destId="{31EECF84-EFC9-45DF-886D-6C621425A813}" srcOrd="10" destOrd="0" presId="urn:microsoft.com/office/officeart/2005/8/layout/cycle1"/>
    <dgm:cxn modelId="{F71322A7-C001-4487-8B6D-5FF5FBCAEDCC}" type="presParOf" srcId="{A443CFB6-BD5D-4814-BB0C-A0290F4A0606}" destId="{4FAAD02F-C46F-4190-8D6F-AA0AAE4EA477}" srcOrd="11" destOrd="0" presId="urn:microsoft.com/office/officeart/2005/8/layout/cycle1"/>
    <dgm:cxn modelId="{CB08C006-3B03-4B6F-91ED-113BD3E64447}" type="presParOf" srcId="{A443CFB6-BD5D-4814-BB0C-A0290F4A0606}" destId="{59DCA9DD-BBA2-42FC-960A-F7D9209A2603}" srcOrd="12" destOrd="0" presId="urn:microsoft.com/office/officeart/2005/8/layout/cycle1"/>
    <dgm:cxn modelId="{A219A9D6-D5D6-477D-A500-17EB1CD32451}" type="presParOf" srcId="{A443CFB6-BD5D-4814-BB0C-A0290F4A0606}" destId="{D167DE2A-E73E-436A-91D2-5D5249728E2A}" srcOrd="13" destOrd="0" presId="urn:microsoft.com/office/officeart/2005/8/layout/cycle1"/>
    <dgm:cxn modelId="{6FEEF7F5-8323-4785-832A-C784B24BC6C8}" type="presParOf" srcId="{A443CFB6-BD5D-4814-BB0C-A0290F4A0606}" destId="{AC573B7C-D8E9-49AF-A8B2-E028B7C7BB36}" srcOrd="14" destOrd="0" presId="urn:microsoft.com/office/officeart/2005/8/layout/cycle1"/>
    <dgm:cxn modelId="{04221555-D904-44FC-8043-FD5CF21580B1}" type="presParOf" srcId="{A443CFB6-BD5D-4814-BB0C-A0290F4A0606}" destId="{3E9618A9-D29C-4705-97E6-CB270B8F0317}" srcOrd="15" destOrd="0" presId="urn:microsoft.com/office/officeart/2005/8/layout/cycle1"/>
    <dgm:cxn modelId="{9B69D83B-5C42-45F7-B8B9-EDE783E9F225}" type="presParOf" srcId="{A443CFB6-BD5D-4814-BB0C-A0290F4A0606}" destId="{86866AB4-E599-4DAC-8A9B-6CA4362D6711}" srcOrd="16" destOrd="0" presId="urn:microsoft.com/office/officeart/2005/8/layout/cycle1"/>
    <dgm:cxn modelId="{2538C21F-BEDB-4D64-886B-3C2EBE164E7E}" type="presParOf" srcId="{A443CFB6-BD5D-4814-BB0C-A0290F4A0606}" destId="{5A073023-5ED2-4207-880C-C59D80653A3C}"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78B0A-CF95-499B-B6CC-FCD5FC731CD6}">
      <dsp:nvSpPr>
        <dsp:cNvPr id="0" name=""/>
        <dsp:cNvSpPr/>
      </dsp:nvSpPr>
      <dsp:spPr>
        <a:xfrm>
          <a:off x="4558142" y="13200"/>
          <a:ext cx="1095017" cy="109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0" kern="1200" dirty="0" smtClean="0"/>
            <a:t>Plan</a:t>
          </a:r>
          <a:endParaRPr lang="en-US" sz="3200" b="0" kern="1200" dirty="0">
            <a:solidFill>
              <a:schemeClr val="tx1"/>
            </a:solidFill>
            <a:effectLst>
              <a:outerShdw blurRad="50800" dist="50800" dir="5400000" algn="ctr" rotWithShape="0">
                <a:schemeClr val="accent2"/>
              </a:outerShdw>
            </a:effectLst>
          </a:endParaRPr>
        </a:p>
      </dsp:txBody>
      <dsp:txXfrm>
        <a:off x="4558142" y="13200"/>
        <a:ext cx="1095017" cy="1095017"/>
      </dsp:txXfrm>
    </dsp:sp>
    <dsp:sp modelId="{9DA8ED2B-1BC2-4B08-BBAF-D7AF0D20C2F9}">
      <dsp:nvSpPr>
        <dsp:cNvPr id="0" name=""/>
        <dsp:cNvSpPr/>
      </dsp:nvSpPr>
      <dsp:spPr>
        <a:xfrm>
          <a:off x="1210599" y="2155"/>
          <a:ext cx="5347617" cy="5347617"/>
        </a:xfrm>
        <a:prstGeom prst="circularArrow">
          <a:avLst>
            <a:gd name="adj1" fmla="val 3993"/>
            <a:gd name="adj2" fmla="val 250503"/>
            <a:gd name="adj3" fmla="val 20572287"/>
            <a:gd name="adj4" fmla="val 18983943"/>
            <a:gd name="adj5" fmla="val 465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19280-CB6D-4332-9D77-00624C5B4423}">
      <dsp:nvSpPr>
        <dsp:cNvPr id="0" name=""/>
        <dsp:cNvSpPr/>
      </dsp:nvSpPr>
      <dsp:spPr>
        <a:xfrm>
          <a:off x="5044601" y="2128455"/>
          <a:ext cx="2564585" cy="109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50800" dist="50800" dir="5400000" algn="ctr" rotWithShape="0">
                  <a:schemeClr val="accent2"/>
                </a:outerShdw>
              </a:effectLst>
            </a:rPr>
            <a:t>Create</a:t>
          </a:r>
          <a:endParaRPr lang="en-US" sz="3200" b="1" kern="1200" dirty="0">
            <a:effectLst>
              <a:outerShdw blurRad="50800" dist="50800" dir="5400000" algn="ctr" rotWithShape="0">
                <a:schemeClr val="bg1"/>
              </a:outerShdw>
            </a:effectLst>
          </a:endParaRPr>
        </a:p>
      </dsp:txBody>
      <dsp:txXfrm>
        <a:off x="5044601" y="2128455"/>
        <a:ext cx="2564585" cy="1095017"/>
      </dsp:txXfrm>
    </dsp:sp>
    <dsp:sp modelId="{50C473DB-BF1D-4587-9195-66C5089332D0}">
      <dsp:nvSpPr>
        <dsp:cNvPr id="0" name=""/>
        <dsp:cNvSpPr/>
      </dsp:nvSpPr>
      <dsp:spPr>
        <a:xfrm>
          <a:off x="1210362" y="3188"/>
          <a:ext cx="5347617" cy="5347617"/>
        </a:xfrm>
        <a:prstGeom prst="circularArrow">
          <a:avLst>
            <a:gd name="adj1" fmla="val 3993"/>
            <a:gd name="adj2" fmla="val 250503"/>
            <a:gd name="adj3" fmla="val 1996219"/>
            <a:gd name="adj4" fmla="val 775719"/>
            <a:gd name="adj5" fmla="val 465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7FCB2-E73D-40B3-9467-41ADB8AA4E99}">
      <dsp:nvSpPr>
        <dsp:cNvPr id="0" name=""/>
        <dsp:cNvSpPr/>
      </dsp:nvSpPr>
      <dsp:spPr>
        <a:xfrm>
          <a:off x="4241672" y="4162040"/>
          <a:ext cx="1992811" cy="109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ct val="35000"/>
            </a:spcAft>
          </a:pPr>
          <a:r>
            <a:rPr lang="en-US" sz="3200" b="0" kern="1200" dirty="0" smtClean="0"/>
            <a:t>Implement</a:t>
          </a:r>
          <a:endParaRPr lang="en-US" sz="3200" b="0" kern="1200" dirty="0"/>
        </a:p>
      </dsp:txBody>
      <dsp:txXfrm>
        <a:off x="4241672" y="4162040"/>
        <a:ext cx="1992811" cy="1095017"/>
      </dsp:txXfrm>
    </dsp:sp>
    <dsp:sp modelId="{5F072F2D-F180-4B64-BE82-C62BD450F27B}">
      <dsp:nvSpPr>
        <dsp:cNvPr id="0" name=""/>
        <dsp:cNvSpPr/>
      </dsp:nvSpPr>
      <dsp:spPr>
        <a:xfrm>
          <a:off x="1212082" y="2381"/>
          <a:ext cx="5347617" cy="5347617"/>
        </a:xfrm>
        <a:prstGeom prst="circularArrow">
          <a:avLst>
            <a:gd name="adj1" fmla="val 3993"/>
            <a:gd name="adj2" fmla="val 250503"/>
            <a:gd name="adj3" fmla="val 5669506"/>
            <a:gd name="adj4" fmla="val 4897458"/>
            <a:gd name="adj5" fmla="val 4658"/>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ECF84-EFC9-45DF-886D-6C621425A813}">
      <dsp:nvSpPr>
        <dsp:cNvPr id="0" name=""/>
        <dsp:cNvSpPr/>
      </dsp:nvSpPr>
      <dsp:spPr>
        <a:xfrm>
          <a:off x="1808493" y="4243710"/>
          <a:ext cx="1709344" cy="109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50800" dist="50800" dir="5400000" algn="ctr" rotWithShape="0">
                  <a:schemeClr val="accent2"/>
                </a:outerShdw>
              </a:effectLst>
            </a:rPr>
            <a:t>Monitor</a:t>
          </a:r>
          <a:endParaRPr lang="en-US" sz="3200" b="1" kern="1200" dirty="0"/>
        </a:p>
      </dsp:txBody>
      <dsp:txXfrm>
        <a:off x="1808493" y="4243710"/>
        <a:ext cx="1709344" cy="1095017"/>
      </dsp:txXfrm>
    </dsp:sp>
    <dsp:sp modelId="{4FAAD02F-C46F-4190-8D6F-AA0AAE4EA477}">
      <dsp:nvSpPr>
        <dsp:cNvPr id="0" name=""/>
        <dsp:cNvSpPr/>
      </dsp:nvSpPr>
      <dsp:spPr>
        <a:xfrm>
          <a:off x="1210599" y="2155"/>
          <a:ext cx="5347617" cy="5347617"/>
        </a:xfrm>
        <a:prstGeom prst="circularArrow">
          <a:avLst>
            <a:gd name="adj1" fmla="val 3993"/>
            <a:gd name="adj2" fmla="val 250503"/>
            <a:gd name="adj3" fmla="val 9772287"/>
            <a:gd name="adj4" fmla="val 8404138"/>
            <a:gd name="adj5" fmla="val 465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7DE2A-E73E-436A-91D2-5D5249728E2A}">
      <dsp:nvSpPr>
        <dsp:cNvPr id="0" name=""/>
        <dsp:cNvSpPr/>
      </dsp:nvSpPr>
      <dsp:spPr>
        <a:xfrm>
          <a:off x="501466" y="2128455"/>
          <a:ext cx="1880911" cy="109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0" kern="1200" dirty="0" smtClean="0"/>
            <a:t>Revise</a:t>
          </a:r>
          <a:endParaRPr lang="en-US" sz="3200" b="0" kern="1200" dirty="0"/>
        </a:p>
      </dsp:txBody>
      <dsp:txXfrm>
        <a:off x="501466" y="2128455"/>
        <a:ext cx="1880911" cy="1095017"/>
      </dsp:txXfrm>
    </dsp:sp>
    <dsp:sp modelId="{AC573B7C-D8E9-49AF-A8B2-E028B7C7BB36}">
      <dsp:nvSpPr>
        <dsp:cNvPr id="0" name=""/>
        <dsp:cNvSpPr/>
      </dsp:nvSpPr>
      <dsp:spPr>
        <a:xfrm>
          <a:off x="1214043" y="-13036"/>
          <a:ext cx="5347617" cy="5347617"/>
        </a:xfrm>
        <a:prstGeom prst="circularArrow">
          <a:avLst>
            <a:gd name="adj1" fmla="val 3993"/>
            <a:gd name="adj2" fmla="val 250503"/>
            <a:gd name="adj3" fmla="val 12808539"/>
            <a:gd name="adj4" fmla="val 11555285"/>
            <a:gd name="adj5" fmla="val 465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66AB4-E599-4DAC-8A9B-6CA4362D6711}">
      <dsp:nvSpPr>
        <dsp:cNvPr id="0" name=""/>
        <dsp:cNvSpPr/>
      </dsp:nvSpPr>
      <dsp:spPr>
        <a:xfrm>
          <a:off x="1640136" y="73771"/>
          <a:ext cx="1823007" cy="109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baseline="0" dirty="0" smtClean="0">
              <a:effectLst>
                <a:outerShdw blurRad="50800" dist="50800" dir="5400000" algn="ctr" rotWithShape="0">
                  <a:schemeClr val="accent2"/>
                </a:outerShdw>
              </a:effectLst>
            </a:rPr>
            <a:t>Assess</a:t>
          </a:r>
          <a:endParaRPr lang="en-US" sz="2300" kern="1200" baseline="0" dirty="0">
            <a:effectLst>
              <a:outerShdw blurRad="50800" dist="50800" dir="5400000" algn="ctr" rotWithShape="0">
                <a:schemeClr val="accent2"/>
              </a:outerShdw>
            </a:effectLst>
          </a:endParaRPr>
        </a:p>
      </dsp:txBody>
      <dsp:txXfrm>
        <a:off x="1640136" y="73771"/>
        <a:ext cx="1823007" cy="1095017"/>
      </dsp:txXfrm>
    </dsp:sp>
    <dsp:sp modelId="{5A073023-5ED2-4207-880C-C59D80653A3C}">
      <dsp:nvSpPr>
        <dsp:cNvPr id="0" name=""/>
        <dsp:cNvSpPr/>
      </dsp:nvSpPr>
      <dsp:spPr>
        <a:xfrm>
          <a:off x="1196118" y="-2048"/>
          <a:ext cx="5347617" cy="5347617"/>
        </a:xfrm>
        <a:prstGeom prst="circularArrow">
          <a:avLst>
            <a:gd name="adj1" fmla="val 3993"/>
            <a:gd name="adj2" fmla="val 250503"/>
            <a:gd name="adj3" fmla="val 16931444"/>
            <a:gd name="adj4" fmla="val 15624781"/>
            <a:gd name="adj5" fmla="val 465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D326620-32C6-4CB0-92DA-7B316D4543B9}" type="datetimeFigureOut">
              <a:rPr lang="en-US" smtClean="0"/>
              <a:t>10/9/2017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E4DE020-74B9-4720-8738-037E818842C3}" type="slidenum">
              <a:rPr lang="en-US" smtClean="0"/>
              <a:t>‹#›</a:t>
            </a:fld>
            <a:endParaRPr lang="en-US"/>
          </a:p>
        </p:txBody>
      </p:sp>
    </p:spTree>
    <p:extLst>
      <p:ext uri="{BB962C8B-B14F-4D97-AF65-F5344CB8AC3E}">
        <p14:creationId xmlns:p14="http://schemas.microsoft.com/office/powerpoint/2010/main" val="187789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BB8B06AE-A3B8-4AE9-B0BA-9F8583A0AA36}" type="datetimeFigureOut">
              <a:rPr lang="en-US" smtClean="0"/>
              <a:t>10/9/2017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5C5A5C-149E-4E06-8D8C-6B52C82C6F3D}" type="slidenum">
              <a:rPr lang="en-US" smtClean="0"/>
              <a:t>‹#›</a:t>
            </a:fld>
            <a:endParaRPr lang="en-US"/>
          </a:p>
        </p:txBody>
      </p:sp>
    </p:spTree>
    <p:extLst>
      <p:ext uri="{BB962C8B-B14F-4D97-AF65-F5344CB8AC3E}">
        <p14:creationId xmlns:p14="http://schemas.microsoft.com/office/powerpoint/2010/main" val="364402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A31BE-80BD-4897-A408-BE9B1579E94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8020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video laying out the changes in </a:t>
            </a:r>
            <a:r>
              <a:rPr lang="en-US" baseline="0" dirty="0" err="1" smtClean="0"/>
              <a:t>Indistar’s</a:t>
            </a:r>
            <a:r>
              <a:rPr lang="en-US" baseline="0" dirty="0" smtClean="0"/>
              <a:t> updates.</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10</a:t>
            </a:fld>
            <a:endParaRPr lang="en-US"/>
          </a:p>
        </p:txBody>
      </p:sp>
    </p:spTree>
    <p:extLst>
      <p:ext uri="{BB962C8B-B14F-4D97-AF65-F5344CB8AC3E}">
        <p14:creationId xmlns:p14="http://schemas.microsoft.com/office/powerpoint/2010/main" val="315718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presentation slides so far</a:t>
            </a:r>
            <a:r>
              <a:rPr lang="en-US" baseline="0" dirty="0" smtClean="0"/>
              <a:t> have overviewed a general look at school improvement.  The next few slides dive into the Alaska STEPP program.</a:t>
            </a:r>
            <a:endParaRPr lang="en-US" dirty="0" smtClean="0"/>
          </a:p>
          <a:p>
            <a:endParaRPr lang="en-US" dirty="0" smtClean="0"/>
          </a:p>
          <a:p>
            <a:r>
              <a:rPr lang="en-US" dirty="0" smtClean="0"/>
              <a:t>This is considered the Home page previously</a:t>
            </a:r>
            <a:r>
              <a:rPr lang="en-US" baseline="0" dirty="0" smtClean="0"/>
              <a:t> the Dashboard.</a:t>
            </a:r>
          </a:p>
          <a:p>
            <a:r>
              <a:rPr lang="en-US" baseline="0" dirty="0" smtClean="0"/>
              <a:t>The main pieces here are from left to right:1 Gray menu bar, 2 the four main Icon 3 the login and upload links to the upper right and 4 the blue banner below the icons.</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11</a:t>
            </a:fld>
            <a:endParaRPr lang="en-US"/>
          </a:p>
        </p:txBody>
      </p:sp>
    </p:spTree>
    <p:extLst>
      <p:ext uri="{BB962C8B-B14F-4D97-AF65-F5344CB8AC3E}">
        <p14:creationId xmlns:p14="http://schemas.microsoft.com/office/powerpoint/2010/main" val="283169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 and Goals</a:t>
            </a:r>
          </a:p>
          <a:p>
            <a:r>
              <a:rPr lang="en-US" dirty="0" smtClean="0"/>
              <a:t>Data Review</a:t>
            </a:r>
          </a:p>
          <a:p>
            <a:r>
              <a:rPr lang="en-US" dirty="0" smtClean="0"/>
              <a:t>Indicator</a:t>
            </a:r>
            <a:r>
              <a:rPr lang="en-US" baseline="0" dirty="0" smtClean="0"/>
              <a:t> Selection </a:t>
            </a:r>
            <a:r>
              <a:rPr lang="en-US" baseline="0" dirty="0" smtClean="0">
                <a:solidFill>
                  <a:srgbClr val="FF0000"/>
                </a:solidFill>
              </a:rPr>
              <a:t>– Must select in order to report from – 	Indicators were not auto selected unless they were spotlight indicators.</a:t>
            </a:r>
          </a:p>
          <a:p>
            <a:r>
              <a:rPr lang="en-US" baseline="0" dirty="0" smtClean="0"/>
              <a:t>View Selected Indicators in Success Cycle</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12</a:t>
            </a:fld>
            <a:endParaRPr lang="en-US"/>
          </a:p>
        </p:txBody>
      </p:sp>
    </p:spTree>
    <p:extLst>
      <p:ext uri="{BB962C8B-B14F-4D97-AF65-F5344CB8AC3E}">
        <p14:creationId xmlns:p14="http://schemas.microsoft.com/office/powerpoint/2010/main" val="28190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point out</a:t>
            </a:r>
            <a:r>
              <a:rPr lang="en-US" baseline="0" dirty="0" smtClean="0"/>
              <a:t> a couple quick pieces that have been bumps to submitting/uploading forms in the power point and then we will jump to the site itself.</a:t>
            </a:r>
          </a:p>
          <a:p>
            <a:endParaRPr lang="en-US" baseline="0" dirty="0" smtClean="0"/>
          </a:p>
          <a:p>
            <a:r>
              <a:rPr lang="en-US" baseline="0" dirty="0" smtClean="0"/>
              <a:t>Once you get into STEPP and click in “Our Direction”, the banner at the bottom opens into three categories</a:t>
            </a:r>
          </a:p>
          <a:p>
            <a:endParaRPr lang="en-US" baseline="0" dirty="0" smtClean="0"/>
          </a:p>
          <a:p>
            <a:r>
              <a:rPr lang="en-US" baseline="0" dirty="0" smtClean="0"/>
              <a:t>The first is where to find forms, the second is where to submit forms and the third is a snapshot of the work completed. Again, we’ll come back to set direction in the site.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65C5A5C-149E-4E06-8D8C-6B52C82C6F3D}" type="slidenum">
              <a:rPr lang="en-US" smtClean="0"/>
              <a:t>13</a:t>
            </a:fld>
            <a:endParaRPr lang="en-US"/>
          </a:p>
        </p:txBody>
      </p:sp>
    </p:spTree>
    <p:extLst>
      <p:ext uri="{BB962C8B-B14F-4D97-AF65-F5344CB8AC3E}">
        <p14:creationId xmlns:p14="http://schemas.microsoft.com/office/powerpoint/2010/main" val="140731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meetings has the same options as previously but accessed a little different.  We’d like to see more districts using this  page for PLC’s or other meetings.  You can paste in an agenda made in word or other text editor.</a:t>
            </a:r>
          </a:p>
          <a:p>
            <a:r>
              <a:rPr lang="en-US" baseline="0" dirty="0" smtClean="0"/>
              <a:t> </a:t>
            </a:r>
          </a:p>
          <a:p>
            <a:r>
              <a:rPr lang="en-US" baseline="0" dirty="0" smtClean="0"/>
              <a:t>Or the agenda can be created here and printed or emailed to the entered team members.</a:t>
            </a:r>
          </a:p>
          <a:p>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14</a:t>
            </a:fld>
            <a:endParaRPr lang="en-US"/>
          </a:p>
        </p:txBody>
      </p:sp>
    </p:spTree>
    <p:extLst>
      <p:ext uri="{BB962C8B-B14F-4D97-AF65-F5344CB8AC3E}">
        <p14:creationId xmlns:p14="http://schemas.microsoft.com/office/powerpoint/2010/main" val="281454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a:t>
            </a:r>
            <a:r>
              <a:rPr lang="en-US" baseline="0" dirty="0" smtClean="0"/>
              <a:t> the bulk of the work happens.</a:t>
            </a:r>
          </a:p>
          <a:p>
            <a:endParaRPr lang="en-US" dirty="0" smtClean="0"/>
          </a:p>
          <a:p>
            <a:r>
              <a:rPr lang="en-US" dirty="0" smtClean="0"/>
              <a:t>All three actions on the same page</a:t>
            </a:r>
            <a:r>
              <a:rPr lang="en-US" baseline="0" dirty="0" smtClean="0"/>
              <a:t> – Assess Create and Monitor</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15</a:t>
            </a:fld>
            <a:endParaRPr lang="en-US"/>
          </a:p>
        </p:txBody>
      </p:sp>
    </p:spTree>
    <p:extLst>
      <p:ext uri="{BB962C8B-B14F-4D97-AF65-F5344CB8AC3E}">
        <p14:creationId xmlns:p14="http://schemas.microsoft.com/office/powerpoint/2010/main" val="242490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 report shown</a:t>
            </a:r>
            <a:r>
              <a:rPr lang="en-US" baseline="0" dirty="0" smtClean="0"/>
              <a:t> that is filterable for indicator status.</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16</a:t>
            </a:fld>
            <a:endParaRPr lang="en-US"/>
          </a:p>
        </p:txBody>
      </p:sp>
    </p:spTree>
    <p:extLst>
      <p:ext uri="{BB962C8B-B14F-4D97-AF65-F5344CB8AC3E}">
        <p14:creationId xmlns:p14="http://schemas.microsoft.com/office/powerpoint/2010/main" val="266878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take us from the power point to the Department of Education and Early Development</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17</a:t>
            </a:fld>
            <a:endParaRPr lang="en-US"/>
          </a:p>
        </p:txBody>
      </p:sp>
    </p:spTree>
    <p:extLst>
      <p:ext uri="{BB962C8B-B14F-4D97-AF65-F5344CB8AC3E}">
        <p14:creationId xmlns:p14="http://schemas.microsoft.com/office/powerpoint/2010/main" val="241632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18</a:t>
            </a:fld>
            <a:endParaRPr lang="en-US"/>
          </a:p>
        </p:txBody>
      </p:sp>
    </p:spTree>
    <p:extLst>
      <p:ext uri="{BB962C8B-B14F-4D97-AF65-F5344CB8AC3E}">
        <p14:creationId xmlns:p14="http://schemas.microsoft.com/office/powerpoint/2010/main" val="3778226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slide</a:t>
            </a:r>
            <a:r>
              <a:rPr lang="en-US" baseline="0" dirty="0" smtClean="0"/>
              <a:t> before the citing’s and credits I’ll leave you with are these school improvement thoughts.</a:t>
            </a:r>
            <a:endParaRPr lang="en-US" dirty="0"/>
          </a:p>
        </p:txBody>
      </p:sp>
      <p:sp>
        <p:nvSpPr>
          <p:cNvPr id="4" name="Slide Number Placeholder 3"/>
          <p:cNvSpPr>
            <a:spLocks noGrp="1"/>
          </p:cNvSpPr>
          <p:nvPr>
            <p:ph type="sldNum" sz="quarter" idx="10"/>
          </p:nvPr>
        </p:nvSpPr>
        <p:spPr/>
        <p:txBody>
          <a:bodyPr/>
          <a:lstStyle/>
          <a:p>
            <a:fld id="{D7EA31BE-80BD-4897-A408-BE9B1579E94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5220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534988"/>
            <a:ext cx="4749800" cy="2671762"/>
          </a:xfrm>
        </p:spPr>
      </p:sp>
      <p:sp>
        <p:nvSpPr>
          <p:cNvPr id="3" name="Notes Placeholder 2"/>
          <p:cNvSpPr>
            <a:spLocks noGrp="1"/>
          </p:cNvSpPr>
          <p:nvPr>
            <p:ph type="body" idx="1"/>
          </p:nvPr>
        </p:nvSpPr>
        <p:spPr/>
        <p:txBody>
          <a:bodyPr/>
          <a:lstStyle/>
          <a:p>
            <a:r>
              <a:rPr lang="en-US" dirty="0" smtClean="0"/>
              <a:t>I’ve found in both</a:t>
            </a:r>
            <a:r>
              <a:rPr lang="en-US" baseline="0" dirty="0" smtClean="0"/>
              <a:t> being an educator, now an EED employee and a world traveler; We are all continually searching, innovating and implementing processes to improve the education of students.</a:t>
            </a:r>
          </a:p>
          <a:p>
            <a:endParaRPr lang="en-US" baseline="0" dirty="0" smtClean="0"/>
          </a:p>
          <a:p>
            <a:r>
              <a:rPr lang="en-US" baseline="0" dirty="0" smtClean="0"/>
              <a:t>That in Alaska, school improvement is driven by the school designations.</a:t>
            </a:r>
          </a:p>
          <a:p>
            <a:endParaRPr lang="en-US" baseline="0" dirty="0" smtClean="0"/>
          </a:p>
          <a:p>
            <a:r>
              <a:rPr lang="en-US" baseline="0" dirty="0" smtClean="0"/>
              <a:t>I’ll also go over some of the pieces that can provide technical assistance for School Improvement Plans </a:t>
            </a:r>
            <a:endParaRPr lang="en-US" dirty="0"/>
          </a:p>
        </p:txBody>
      </p:sp>
      <p:sp>
        <p:nvSpPr>
          <p:cNvPr id="4" name="Slide Number Placeholder 3"/>
          <p:cNvSpPr>
            <a:spLocks noGrp="1"/>
          </p:cNvSpPr>
          <p:nvPr>
            <p:ph type="sldNum" sz="quarter" idx="10"/>
          </p:nvPr>
        </p:nvSpPr>
        <p:spPr/>
        <p:txBody>
          <a:bodyPr/>
          <a:lstStyle/>
          <a:p>
            <a:fld id="{FEDDE770-5268-40D6-83F2-A6AFA09BF87A}" type="slidenum">
              <a:rPr lang="en-US" smtClean="0"/>
              <a:t>2</a:t>
            </a:fld>
            <a:endParaRPr lang="en-US"/>
          </a:p>
        </p:txBody>
      </p:sp>
    </p:spTree>
    <p:extLst>
      <p:ext uri="{BB962C8B-B14F-4D97-AF65-F5344CB8AC3E}">
        <p14:creationId xmlns:p14="http://schemas.microsoft.com/office/powerpoint/2010/main" val="1542860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F3DC6-B187-4257-8117-7D0EFC6F541A}" type="slidenum">
              <a:rPr lang="en-US" smtClean="0">
                <a:solidFill>
                  <a:prstClr val="black"/>
                </a:solidFill>
              </a:rPr>
              <a:pPr/>
              <a:t>20</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1</a:t>
            </a:r>
            <a:endParaRPr lang="en-US">
              <a:solidFill>
                <a:prstClr val="black"/>
              </a:solidFill>
            </a:endParaRPr>
          </a:p>
        </p:txBody>
      </p:sp>
    </p:spTree>
    <p:extLst>
      <p:ext uri="{BB962C8B-B14F-4D97-AF65-F5344CB8AC3E}">
        <p14:creationId xmlns:p14="http://schemas.microsoft.com/office/powerpoint/2010/main" val="324560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districts engage in school improvement and continuous improvement planning processes, they must embed this concept of quality improvement into the daily activities and tasks of its various actors. ( Best Practices for School Improvement Planning</a:t>
            </a:r>
            <a:r>
              <a:rPr lang="en-US" baseline="0" dirty="0" smtClean="0"/>
              <a:t> Oct. ’14 “Hanover Research”)</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3</a:t>
            </a:fld>
            <a:endParaRPr lang="en-US"/>
          </a:p>
        </p:txBody>
      </p:sp>
    </p:spTree>
    <p:extLst>
      <p:ext uri="{BB962C8B-B14F-4D97-AF65-F5344CB8AC3E}">
        <p14:creationId xmlns:p14="http://schemas.microsoft.com/office/powerpoint/2010/main" val="238545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r>
              <a:rPr lang="en-US" dirty="0" smtClean="0">
                <a:solidFill>
                  <a:srgbClr val="0070C0"/>
                </a:solidFill>
              </a:rPr>
              <a:t>Successful</a:t>
            </a:r>
            <a:r>
              <a:rPr lang="en-US" baseline="0" dirty="0" smtClean="0">
                <a:solidFill>
                  <a:srgbClr val="0070C0"/>
                </a:solidFill>
              </a:rPr>
              <a:t> plans </a:t>
            </a:r>
            <a:r>
              <a:rPr lang="en-US" b="1" dirty="0" smtClean="0">
                <a:solidFill>
                  <a:srgbClr val="0070C0"/>
                </a:solidFill>
              </a:rPr>
              <a:t>facilitates </a:t>
            </a:r>
            <a:r>
              <a:rPr lang="en-US" b="1" dirty="0">
                <a:solidFill>
                  <a:srgbClr val="0070C0"/>
                </a:solidFill>
              </a:rPr>
              <a:t>a </a:t>
            </a:r>
            <a:r>
              <a:rPr lang="en-US" b="1" i="1" dirty="0">
                <a:solidFill>
                  <a:srgbClr val="0070C0"/>
                </a:solidFill>
              </a:rPr>
              <a:t>shift</a:t>
            </a:r>
            <a:r>
              <a:rPr lang="en-US" b="1" dirty="0">
                <a:solidFill>
                  <a:srgbClr val="0070C0"/>
                </a:solidFill>
              </a:rPr>
              <a:t> in the improvement planning process </a:t>
            </a:r>
            <a:r>
              <a:rPr lang="en-US" dirty="0">
                <a:solidFill>
                  <a:srgbClr val="0070C0"/>
                </a:solidFill>
              </a:rPr>
              <a:t>from one year plans addressing only compliance-related requirements </a:t>
            </a:r>
            <a:r>
              <a:rPr lang="en-US" dirty="0">
                <a:solidFill>
                  <a:srgbClr val="00B050"/>
                </a:solidFill>
              </a:rPr>
              <a:t>to a </a:t>
            </a:r>
            <a:r>
              <a:rPr lang="en-US" b="1" dirty="0">
                <a:solidFill>
                  <a:srgbClr val="00B050"/>
                </a:solidFill>
              </a:rPr>
              <a:t>continuous process of assessing, planning, and self-monitoring</a:t>
            </a:r>
            <a:r>
              <a:rPr lang="en-US" dirty="0">
                <a:solidFill>
                  <a:srgbClr val="0070C0"/>
                </a:solidFill>
              </a:rPr>
              <a:t>. </a:t>
            </a:r>
            <a:endParaRPr lang="en-US" dirty="0" smtClean="0">
              <a:solidFill>
                <a:srgbClr val="0070C0"/>
              </a:solidFill>
            </a:endParaRPr>
          </a:p>
          <a:p>
            <a:pPr marL="349415" indent="-349415"/>
            <a:endParaRPr lang="en-US" dirty="0" smtClean="0">
              <a:solidFill>
                <a:srgbClr val="0070C0"/>
              </a:solidFill>
            </a:endParaRPr>
          </a:p>
          <a:p>
            <a:pPr marL="349415" indent="-349415"/>
            <a:r>
              <a:rPr lang="en-US" dirty="0" smtClean="0">
                <a:solidFill>
                  <a:srgbClr val="0070C0"/>
                </a:solidFill>
              </a:rPr>
              <a:t>Plans can be in</a:t>
            </a:r>
            <a:r>
              <a:rPr lang="en-US" baseline="0" dirty="0" smtClean="0">
                <a:solidFill>
                  <a:srgbClr val="0070C0"/>
                </a:solidFill>
              </a:rPr>
              <a:t> any form – word, excel, online tool</a:t>
            </a:r>
            <a:endParaRPr lang="en-US" dirty="0">
              <a:solidFill>
                <a:srgbClr val="0070C0"/>
              </a:solidFill>
            </a:endParaRPr>
          </a:p>
          <a:p>
            <a:pPr marL="349415" indent="-349415"/>
            <a:endParaRPr lang="en-US" dirty="0">
              <a:solidFill>
                <a:srgbClr val="0070C0"/>
              </a:solidFill>
            </a:endParaRPr>
          </a:p>
          <a:p>
            <a:pPr marL="349415" indent="-349415" defTabSz="931774">
              <a:defRPr/>
            </a:pPr>
            <a:r>
              <a:rPr lang="en-US" dirty="0">
                <a:solidFill>
                  <a:srgbClr val="0070C0"/>
                </a:solidFill>
              </a:rPr>
              <a:t>It assists teams in setting up plans that are strategic because </a:t>
            </a:r>
            <a:r>
              <a:rPr lang="en-US" b="1" dirty="0">
                <a:solidFill>
                  <a:srgbClr val="0070C0"/>
                </a:solidFill>
              </a:rPr>
              <a:t>key areas are assessed first</a:t>
            </a:r>
          </a:p>
          <a:p>
            <a:pPr marL="349415" indent="-349415"/>
            <a:r>
              <a:rPr lang="en-US" dirty="0">
                <a:solidFill>
                  <a:srgbClr val="0070C0"/>
                </a:solidFill>
              </a:rPr>
              <a:t>It assists teams in </a:t>
            </a:r>
            <a:r>
              <a:rPr lang="en-US" b="1" dirty="0">
                <a:solidFill>
                  <a:srgbClr val="0070C0"/>
                </a:solidFill>
              </a:rPr>
              <a:t>avoiding the planning whirlpool </a:t>
            </a:r>
            <a:r>
              <a:rPr lang="en-US" dirty="0">
                <a:solidFill>
                  <a:srgbClr val="0070C0"/>
                </a:solidFill>
              </a:rPr>
              <a:t>with a built in self monitoring mechanism</a:t>
            </a:r>
          </a:p>
          <a:p>
            <a:pPr marL="349415" indent="-349415"/>
            <a:r>
              <a:rPr lang="en-US" dirty="0">
                <a:solidFill>
                  <a:srgbClr val="0070C0"/>
                </a:solidFill>
              </a:rPr>
              <a:t>It adapts to the changing nature of schools by allowing for </a:t>
            </a:r>
            <a:r>
              <a:rPr lang="en-US" b="1" dirty="0">
                <a:solidFill>
                  <a:srgbClr val="0070C0"/>
                </a:solidFill>
              </a:rPr>
              <a:t>revisions based on the results of the monitoring</a:t>
            </a:r>
          </a:p>
          <a:p>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4</a:t>
            </a:fld>
            <a:endParaRPr lang="en-US"/>
          </a:p>
        </p:txBody>
      </p:sp>
    </p:spTree>
    <p:extLst>
      <p:ext uri="{BB962C8B-B14F-4D97-AF65-F5344CB8AC3E}">
        <p14:creationId xmlns:p14="http://schemas.microsoft.com/office/powerpoint/2010/main" val="160126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Objectives created for school improvement are based upon the needs emerging from the data analysis and the needs assessment; therefore, it is important that schools, with the support of districts, are able to collect appropriate data efficiently and find ways to manage and display the data so that all staff members are able to analyze, communicate, and act upon it. </a:t>
            </a:r>
            <a:r>
              <a:rPr lang="en-US" sz="1200" i="1" kern="1200" dirty="0" smtClean="0">
                <a:solidFill>
                  <a:schemeClr val="tx1"/>
                </a:solidFill>
                <a:effectLst/>
                <a:latin typeface="+mn-lt"/>
                <a:ea typeface="+mn-ea"/>
                <a:cs typeface="+mn-cs"/>
              </a:rPr>
              <a:t>This analysis, communication, and subsequent actions are the heart of the continuous improvement process.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5</a:t>
            </a:fld>
            <a:endParaRPr lang="en-US"/>
          </a:p>
        </p:txBody>
      </p:sp>
    </p:spTree>
    <p:extLst>
      <p:ext uri="{BB962C8B-B14F-4D97-AF65-F5344CB8AC3E}">
        <p14:creationId xmlns:p14="http://schemas.microsoft.com/office/powerpoint/2010/main" val="213084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intent of the Handbook is to provide a structure for the processes of School improvement planning for specifically designated schools while supporting the Alaska Department of Education &amp; Early Development’s Mission: to ensure quality standards-based instruction to improve academic achievement for all students.</a:t>
            </a:r>
          </a:p>
          <a:p>
            <a:endParaRPr lang="en-US" dirty="0" smtClean="0"/>
          </a:p>
          <a:p>
            <a:r>
              <a:rPr lang="en-US" dirty="0" smtClean="0"/>
              <a:t>Includes</a:t>
            </a:r>
            <a:r>
              <a:rPr lang="en-US" baseline="0" dirty="0" smtClean="0"/>
              <a:t> details about types of schools:  star ratings and designations.</a:t>
            </a:r>
          </a:p>
          <a:p>
            <a:endParaRPr lang="en-US" baseline="0" dirty="0" smtClean="0"/>
          </a:p>
          <a:p>
            <a:pPr defTabSz="931774"/>
            <a:r>
              <a:rPr lang="en-US" baseline="0" dirty="0" smtClean="0"/>
              <a:t>Our goal is to update the handbook annually.</a:t>
            </a:r>
          </a:p>
          <a:p>
            <a:pPr defTabSz="931774"/>
            <a:endParaRPr lang="en-US" baseline="0" dirty="0" smtClean="0"/>
          </a:p>
        </p:txBody>
      </p:sp>
      <p:sp>
        <p:nvSpPr>
          <p:cNvPr id="4" name="Slide Number Placeholder 3"/>
          <p:cNvSpPr>
            <a:spLocks noGrp="1"/>
          </p:cNvSpPr>
          <p:nvPr>
            <p:ph type="sldNum" sz="quarter" idx="10"/>
          </p:nvPr>
        </p:nvSpPr>
        <p:spPr/>
        <p:txBody>
          <a:bodyPr/>
          <a:lstStyle/>
          <a:p>
            <a:fld id="{339F3DC6-B187-4257-8117-7D0EFC6F541A}" type="slidenum">
              <a:rPr lang="en-US" smtClean="0">
                <a:solidFill>
                  <a:prstClr val="black"/>
                </a:solidFill>
              </a:rPr>
              <a:pPr/>
              <a:t>6</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val="53887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left: is the Education</a:t>
            </a:r>
            <a:r>
              <a:rPr lang="en-US" baseline="0" dirty="0" smtClean="0"/>
              <a:t> and Early Development page accessed through Alaska’s main page</a:t>
            </a:r>
          </a:p>
          <a:p>
            <a:r>
              <a:rPr lang="en-US" baseline="0" dirty="0" smtClean="0"/>
              <a:t>Upper right: Once “Support” is clicked it will take you to the upper right – click on the “Alaska STEPP” tab</a:t>
            </a:r>
          </a:p>
          <a:p>
            <a:r>
              <a:rPr lang="en-US" baseline="0" dirty="0" smtClean="0"/>
              <a:t>Lower Left: you are now on the page accessing information regarding Alaska STEPP as well as the link to it.</a:t>
            </a:r>
          </a:p>
          <a:p>
            <a:r>
              <a:rPr lang="en-US" baseline="0" dirty="0" smtClean="0"/>
              <a:t>Lower right : This is the main page of information and access to </a:t>
            </a:r>
            <a:r>
              <a:rPr lang="en-US" baseline="0" dirty="0" err="1" smtClean="0"/>
              <a:t>Indistar’s</a:t>
            </a:r>
            <a:r>
              <a:rPr lang="en-US" baseline="0" dirty="0" smtClean="0"/>
              <a:t> website as well as Alaska STEPP log in.</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7</a:t>
            </a:fld>
            <a:endParaRPr lang="en-US"/>
          </a:p>
        </p:txBody>
      </p:sp>
    </p:spTree>
    <p:extLst>
      <p:ext uri="{BB962C8B-B14F-4D97-AF65-F5344CB8AC3E}">
        <p14:creationId xmlns:p14="http://schemas.microsoft.com/office/powerpoint/2010/main" val="328226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worked with Alaska STEPP?</a:t>
            </a:r>
          </a:p>
          <a:p>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8</a:t>
            </a:fld>
            <a:endParaRPr lang="en-US"/>
          </a:p>
        </p:txBody>
      </p:sp>
    </p:spTree>
    <p:extLst>
      <p:ext uri="{BB962C8B-B14F-4D97-AF65-F5344CB8AC3E}">
        <p14:creationId xmlns:p14="http://schemas.microsoft.com/office/powerpoint/2010/main" val="77662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people will be those</a:t>
            </a:r>
            <a:r>
              <a:rPr lang="en-US" baseline="0" dirty="0" smtClean="0"/>
              <a:t> who are continuously around and typically are parents and paraprofessionals or other community members. </a:t>
            </a:r>
          </a:p>
          <a:p>
            <a:r>
              <a:rPr lang="en-US" baseline="0" dirty="0" smtClean="0"/>
              <a:t>Look to have these people on your teams.</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9</a:t>
            </a:fld>
            <a:endParaRPr lang="en-US"/>
          </a:p>
        </p:txBody>
      </p:sp>
    </p:spTree>
    <p:extLst>
      <p:ext uri="{BB962C8B-B14F-4D97-AF65-F5344CB8AC3E}">
        <p14:creationId xmlns:p14="http://schemas.microsoft.com/office/powerpoint/2010/main" val="341955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228536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12876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70615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046328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64634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04891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2515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235021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698169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91206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86749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111379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87908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713387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18837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72430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94627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60706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201829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449202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534640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47165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481727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965718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450823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4019258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4094956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903814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541189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885041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926888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238674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5787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373869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04579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214542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511933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976397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352551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415214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296780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812583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222739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40654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588579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62558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901161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367210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095122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024071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2418227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317092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095256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536519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47249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718748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5780837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640001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046057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880155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252906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790056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969513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465386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2576034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90786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0245369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404972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560117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73825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2580826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030913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5860557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8128562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37274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672650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223159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1498651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2765333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66045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A1411C04-C04B-4EE7-9F5D-2D4A3C622B05}" type="datetimeFigureOut">
              <a:rPr lang="en-US" smtClean="0">
                <a:solidFill>
                  <a:prstClr val="black">
                    <a:tint val="75000"/>
                  </a:prstClr>
                </a:solidFill>
              </a:rPr>
              <a:pPr/>
              <a:t>10/9/2017</a:t>
            </a:fld>
            <a:endParaRPr lang="en-US">
              <a:solidFill>
                <a:prstClr val="black">
                  <a:tint val="75000"/>
                </a:prstClr>
              </a:solidFill>
            </a:endParaRPr>
          </a:p>
        </p:txBody>
      </p:sp>
    </p:spTree>
    <p:extLst>
      <p:ext uri="{BB962C8B-B14F-4D97-AF65-F5344CB8AC3E}">
        <p14:creationId xmlns:p14="http://schemas.microsoft.com/office/powerpoint/2010/main" val="367242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tif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tif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tif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tif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tiff"/><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tiff"/><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tiff"/><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tiff"/><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3926971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34526739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30408830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37130844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519644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9853730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15594405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418875378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430000" y="0"/>
            <a:ext cx="76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txBox="1">
            <a:spLocks/>
          </p:cNvSpPr>
          <p:nvPr userDrawn="1"/>
        </p:nvSpPr>
        <p:spPr>
          <a:xfrm>
            <a:off x="11430001" y="5732588"/>
            <a:ext cx="770139" cy="365125"/>
          </a:xfrm>
          <a:prstGeom prst="rect">
            <a:avLst/>
          </a:prstGeom>
          <a:solidFill>
            <a:schemeClr val="bg1"/>
          </a:solidFill>
          <a:ln>
            <a:no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D67006-1A92-45A0-AF77-9F345FC87D7C}" type="slidenum">
              <a:rPr lang="en-US" b="1" smtClean="0">
                <a:solidFill>
                  <a:prstClr val="black">
                    <a:tint val="75000"/>
                  </a:prstClr>
                </a:solidFill>
                <a:latin typeface="Times New Roman" panose="02020603050405020304" pitchFamily="18" charset="0"/>
                <a:cs typeface="Times New Roman" panose="02020603050405020304" pitchFamily="18" charset="0"/>
              </a:rPr>
              <a:pPr/>
              <a:t>‹#›</a:t>
            </a:fld>
            <a:endParaRPr lang="en-US" b="1"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97931" y="6097713"/>
            <a:ext cx="826143" cy="760291"/>
          </a:xfrm>
          <a:prstGeom prst="rect">
            <a:avLst/>
          </a:prstGeom>
        </p:spPr>
      </p:pic>
      <p:sp>
        <p:nvSpPr>
          <p:cNvPr id="11" name="Date Placeholder 10"/>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Times New Roman" panose="02020603050405020304" pitchFamily="18" charset="0"/>
                <a:cs typeface="Times New Roman" panose="02020603050405020304" pitchFamily="18" charset="0"/>
              </a:defRPr>
            </a:lvl1pPr>
          </a:lstStyle>
          <a:p>
            <a:fld id="{35D9C381-F7B6-4BAD-924A-53EA9F7DF4A6}" type="datetimeFigureOut">
              <a:rPr lang="en-US" smtClean="0">
                <a:solidFill>
                  <a:prstClr val="black">
                    <a:tint val="75000"/>
                  </a:prstClr>
                </a:solidFill>
              </a:rPr>
              <a:pPr/>
              <a:t>10/9/2017</a:t>
            </a:fld>
            <a:endParaRPr lang="en-US" dirty="0">
              <a:solidFill>
                <a:prstClr val="black">
                  <a:tint val="75000"/>
                </a:prstClr>
              </a:solidFill>
            </a:endParaRPr>
          </a:p>
        </p:txBody>
      </p:sp>
    </p:spTree>
    <p:extLst>
      <p:ext uri="{BB962C8B-B14F-4D97-AF65-F5344CB8AC3E}">
        <p14:creationId xmlns:p14="http://schemas.microsoft.com/office/powerpoint/2010/main" val="89755335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xStyles>
    <p:title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tx1"/>
          </a:solidFill>
          <a:latin typeface="Times New Roman" panose="02020603050405020304" pitchFamily="18" charset="0"/>
          <a:ea typeface="+mn-ea"/>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www.indistar.org/resources/WelcometoIndistar3.0.mp4"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alaska.gov/" TargetMode="External"/><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0.xml"/><Relationship Id="rId6" Type="http://schemas.openxmlformats.org/officeDocument/2006/relationships/hyperlink" Target="mailto:*brad.billings@Alaska.gov" TargetMode="External"/><Relationship Id="rId5" Type="http://schemas.openxmlformats.org/officeDocument/2006/relationships/hyperlink" Target="mailto:scot.fiscus@alaska.gov"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8.15.16%20AGSD%20presentation/School%20Needs%20Assessment%20Alaska%20STEPP%202015-2016.docx"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aphicworks.net/wp-content/uploads/2014/01/Alaska-Map-Outline.pn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979293" y="0"/>
            <a:ext cx="9881843" cy="6857999"/>
          </a:xfrm>
          <a:prstGeom prst="rect">
            <a:avLst/>
          </a:prstGeom>
          <a:noFill/>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2093" y="198151"/>
            <a:ext cx="10515600" cy="1748179"/>
          </a:xfrm>
        </p:spPr>
        <p:txBody>
          <a:bodyPr>
            <a:noAutofit/>
          </a:bodyPr>
          <a:lstStyle/>
          <a:p>
            <a:pPr algn="ctr"/>
            <a:r>
              <a:rPr lang="en-US" sz="5400" b="1" dirty="0" smtClean="0"/>
              <a:t>School Improvement Planning, Tracking &amp; Indistar 3.0</a:t>
            </a:r>
            <a:endParaRPr lang="en-US" sz="5400" b="1" dirty="0"/>
          </a:p>
        </p:txBody>
      </p:sp>
      <p:sp>
        <p:nvSpPr>
          <p:cNvPr id="4" name="Subtitle 2"/>
          <p:cNvSpPr txBox="1">
            <a:spLocks/>
          </p:cNvSpPr>
          <p:nvPr/>
        </p:nvSpPr>
        <p:spPr>
          <a:xfrm>
            <a:off x="0" y="2382533"/>
            <a:ext cx="11397343" cy="22910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buClr>
                <a:srgbClr val="1CADE4"/>
              </a:buClr>
              <a:defRPr/>
            </a:pPr>
            <a:r>
              <a:rPr lang="en-US" sz="3000" b="1" u="sng" dirty="0" smtClean="0">
                <a:solidFill>
                  <a:schemeClr val="accent1">
                    <a:lumMod val="50000"/>
                  </a:schemeClr>
                </a:solidFill>
                <a:latin typeface="Calibri" panose="020F0502020204030204" pitchFamily="34" charset="0"/>
              </a:rPr>
              <a:t>Alaska department of education &amp; Early development</a:t>
            </a:r>
          </a:p>
          <a:p>
            <a:pPr algn="ctr">
              <a:buClr>
                <a:srgbClr val="1CADE4"/>
              </a:buClr>
              <a:defRPr/>
            </a:pPr>
            <a:r>
              <a:rPr lang="en-US" b="1" dirty="0" smtClean="0">
                <a:solidFill>
                  <a:schemeClr val="accent1">
                    <a:lumMod val="50000"/>
                  </a:schemeClr>
                </a:solidFill>
                <a:latin typeface="Calibri" panose="020F0502020204030204" pitchFamily="34" charset="0"/>
              </a:rPr>
              <a:t>Brad Billings, Administrator, School Improvement</a:t>
            </a:r>
          </a:p>
          <a:p>
            <a:pPr algn="ctr">
              <a:buClr>
                <a:srgbClr val="1CADE4"/>
              </a:buClr>
              <a:defRPr/>
            </a:pPr>
            <a:r>
              <a:rPr lang="en-US" b="1" dirty="0" smtClean="0">
                <a:solidFill>
                  <a:schemeClr val="accent1">
                    <a:lumMod val="50000"/>
                  </a:schemeClr>
                </a:solidFill>
                <a:latin typeface="Calibri" panose="020F0502020204030204" pitchFamily="34" charset="0"/>
              </a:rPr>
              <a:t>Scot Fiscus, Education Specialist II</a:t>
            </a:r>
            <a:endParaRPr lang="en-US" b="1" dirty="0">
              <a:solidFill>
                <a:schemeClr val="accent1">
                  <a:lumMod val="50000"/>
                </a:schemeClr>
              </a:solidFill>
              <a:latin typeface="Calibri" panose="020F0502020204030204" pitchFamily="34" charset="0"/>
            </a:endParaRPr>
          </a:p>
          <a:p>
            <a:pPr algn="ctr">
              <a:buClr>
                <a:srgbClr val="1CADE4"/>
              </a:buClr>
              <a:defRPr/>
            </a:pPr>
            <a:r>
              <a:rPr lang="en-US" b="1" smtClean="0">
                <a:solidFill>
                  <a:schemeClr val="accent1">
                    <a:lumMod val="50000"/>
                  </a:schemeClr>
                </a:solidFill>
                <a:latin typeface="Calibri" panose="020F0502020204030204" pitchFamily="34" charset="0"/>
              </a:rPr>
              <a:t> </a:t>
            </a:r>
            <a:endParaRPr lang="en-US"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3048214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Indistar’s</a:t>
            </a:r>
            <a:r>
              <a:rPr lang="en-US" dirty="0" smtClean="0"/>
              <a:t> New Layout</a:t>
            </a:r>
            <a:endParaRPr lang="en-US" dirty="0"/>
          </a:p>
        </p:txBody>
      </p:sp>
      <p:pic>
        <p:nvPicPr>
          <p:cNvPr id="3" name="Picture 2">
            <a:hlinkClick r:id="rId3"/>
          </p:cNvPr>
          <p:cNvPicPr>
            <a:picLocks noChangeAspect="1"/>
          </p:cNvPicPr>
          <p:nvPr/>
        </p:nvPicPr>
        <p:blipFill>
          <a:blip r:embed="rId4"/>
          <a:stretch>
            <a:fillRect/>
          </a:stretch>
        </p:blipFill>
        <p:spPr>
          <a:xfrm>
            <a:off x="1678629" y="1898509"/>
            <a:ext cx="8834742" cy="4761508"/>
          </a:xfrm>
          <a:prstGeom prst="rect">
            <a:avLst/>
          </a:prstGeom>
        </p:spPr>
      </p:pic>
    </p:spTree>
    <p:extLst>
      <p:ext uri="{BB962C8B-B14F-4D97-AF65-F5344CB8AC3E}">
        <p14:creationId xmlns:p14="http://schemas.microsoft.com/office/powerpoint/2010/main" val="384065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49" y="0"/>
            <a:ext cx="9113196" cy="782267"/>
          </a:xfrm>
        </p:spPr>
        <p:txBody>
          <a:bodyPr>
            <a:noAutofit/>
          </a:bodyPr>
          <a:lstStyle/>
          <a:p>
            <a:r>
              <a:rPr lang="en-US" sz="5400" dirty="0" smtClean="0">
                <a:solidFill>
                  <a:srgbClr val="7030A0"/>
                </a:solidFill>
              </a:rPr>
              <a:t>Entering Alaska STEPP</a:t>
            </a:r>
            <a:endParaRPr lang="en-US" sz="5400" dirty="0">
              <a:solidFill>
                <a:srgbClr val="7030A0"/>
              </a:solidFill>
            </a:endParaRPr>
          </a:p>
        </p:txBody>
      </p:sp>
      <p:sp>
        <p:nvSpPr>
          <p:cNvPr id="5" name="TextBox 4"/>
          <p:cNvSpPr txBox="1"/>
          <p:nvPr/>
        </p:nvSpPr>
        <p:spPr>
          <a:xfrm>
            <a:off x="4776219" y="987503"/>
            <a:ext cx="1564852" cy="769441"/>
          </a:xfrm>
          <a:prstGeom prst="rect">
            <a:avLst/>
          </a:prstGeom>
          <a:noFill/>
        </p:spPr>
        <p:txBody>
          <a:bodyPr wrap="none" rtlCol="0">
            <a:spAutoFit/>
          </a:bodyPr>
          <a:lstStyle/>
          <a:p>
            <a:r>
              <a:rPr lang="en-US" sz="4400" dirty="0" smtClean="0"/>
              <a:t>Home</a:t>
            </a:r>
            <a:endParaRPr lang="en-US" sz="4400" dirty="0"/>
          </a:p>
        </p:txBody>
      </p:sp>
      <p:pic>
        <p:nvPicPr>
          <p:cNvPr id="3" name="Picture 2"/>
          <p:cNvPicPr>
            <a:picLocks noChangeAspect="1"/>
          </p:cNvPicPr>
          <p:nvPr/>
        </p:nvPicPr>
        <p:blipFill>
          <a:blip r:embed="rId3"/>
          <a:stretch>
            <a:fillRect/>
          </a:stretch>
        </p:blipFill>
        <p:spPr>
          <a:xfrm>
            <a:off x="1285240" y="1756944"/>
            <a:ext cx="7858760" cy="5044631"/>
          </a:xfrm>
          <a:prstGeom prst="rect">
            <a:avLst/>
          </a:prstGeom>
        </p:spPr>
      </p:pic>
    </p:spTree>
    <p:extLst>
      <p:ext uri="{BB962C8B-B14F-4D97-AF65-F5344CB8AC3E}">
        <p14:creationId xmlns:p14="http://schemas.microsoft.com/office/powerpoint/2010/main" val="228108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71" y="0"/>
            <a:ext cx="10515600" cy="1325563"/>
          </a:xfrm>
        </p:spPr>
        <p:txBody>
          <a:bodyPr>
            <a:normAutofit/>
          </a:bodyPr>
          <a:lstStyle/>
          <a:p>
            <a:r>
              <a:rPr lang="en-US" sz="5400" dirty="0" smtClean="0"/>
              <a:t>Our Direction</a:t>
            </a:r>
            <a:endParaRPr lang="en-US" sz="5400" dirty="0"/>
          </a:p>
        </p:txBody>
      </p:sp>
      <p:pic>
        <p:nvPicPr>
          <p:cNvPr id="4" name="Picture 3"/>
          <p:cNvPicPr>
            <a:picLocks noChangeAspect="1"/>
          </p:cNvPicPr>
          <p:nvPr/>
        </p:nvPicPr>
        <p:blipFill>
          <a:blip r:embed="rId3"/>
          <a:stretch>
            <a:fillRect/>
          </a:stretch>
        </p:blipFill>
        <p:spPr>
          <a:xfrm>
            <a:off x="914399" y="1048666"/>
            <a:ext cx="9756399" cy="5605053"/>
          </a:xfrm>
          <a:prstGeom prst="rect">
            <a:avLst/>
          </a:prstGeom>
        </p:spPr>
      </p:pic>
    </p:spTree>
    <p:extLst>
      <p:ext uri="{BB962C8B-B14F-4D97-AF65-F5344CB8AC3E}">
        <p14:creationId xmlns:p14="http://schemas.microsoft.com/office/powerpoint/2010/main" val="1383607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60904" flipH="1" flipV="1">
            <a:off x="9662222" y="5205486"/>
            <a:ext cx="2041783" cy="1354808"/>
          </a:xfrm>
          <a:prstGeom prst="rect">
            <a:avLst/>
          </a:prstGeom>
        </p:spPr>
      </p:pic>
      <p:sp>
        <p:nvSpPr>
          <p:cNvPr id="7" name="Title 1"/>
          <p:cNvSpPr txBox="1">
            <a:spLocks/>
          </p:cNvSpPr>
          <p:nvPr/>
        </p:nvSpPr>
        <p:spPr>
          <a:xfrm>
            <a:off x="574123" y="488422"/>
            <a:ext cx="9926347" cy="965200"/>
          </a:xfrm>
          <a:prstGeom prst="rect">
            <a:avLst/>
          </a:prstGeom>
        </p:spPr>
        <p:txBody>
          <a:bodyPr/>
          <a:lst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en-US" sz="5400" dirty="0" smtClean="0"/>
              <a:t>Home page of AK STEPP	</a:t>
            </a:r>
            <a:endParaRPr lang="en-US" sz="5400" dirty="0"/>
          </a:p>
        </p:txBody>
      </p:sp>
      <p:pic>
        <p:nvPicPr>
          <p:cNvPr id="2" name="Picture 1"/>
          <p:cNvPicPr>
            <a:picLocks noChangeAspect="1"/>
          </p:cNvPicPr>
          <p:nvPr/>
        </p:nvPicPr>
        <p:blipFill>
          <a:blip r:embed="rId4"/>
          <a:stretch>
            <a:fillRect/>
          </a:stretch>
        </p:blipFill>
        <p:spPr>
          <a:xfrm>
            <a:off x="400368" y="1808493"/>
            <a:ext cx="5231320" cy="3787635"/>
          </a:xfrm>
          <a:prstGeom prst="rect">
            <a:avLst/>
          </a:prstGeom>
          <a:noFill/>
          <a:ln w="25400">
            <a:solidFill>
              <a:schemeClr val="tx1"/>
            </a:solidFill>
          </a:ln>
        </p:spPr>
      </p:pic>
      <p:sp>
        <p:nvSpPr>
          <p:cNvPr id="3" name="TextBox 2"/>
          <p:cNvSpPr txBox="1"/>
          <p:nvPr/>
        </p:nvSpPr>
        <p:spPr>
          <a:xfrm>
            <a:off x="1023112" y="4097020"/>
            <a:ext cx="1529586" cy="246221"/>
          </a:xfrm>
          <a:prstGeom prst="rect">
            <a:avLst/>
          </a:prstGeom>
          <a:noFill/>
        </p:spPr>
        <p:txBody>
          <a:bodyPr wrap="none" rtlCol="0">
            <a:spAutoFit/>
          </a:bodyPr>
          <a:lstStyle/>
          <a:p>
            <a:r>
              <a:rPr lang="en-US" sz="1000" dirty="0" smtClean="0"/>
              <a:t>School Needs Assessment</a:t>
            </a:r>
            <a:endParaRPr lang="en-US" sz="1000" dirty="0"/>
          </a:p>
        </p:txBody>
      </p:sp>
      <p:sp>
        <p:nvSpPr>
          <p:cNvPr id="9" name="TextBox 8"/>
          <p:cNvSpPr txBox="1"/>
          <p:nvPr/>
        </p:nvSpPr>
        <p:spPr>
          <a:xfrm>
            <a:off x="1023112" y="4606703"/>
            <a:ext cx="2133918" cy="246221"/>
          </a:xfrm>
          <a:prstGeom prst="rect">
            <a:avLst/>
          </a:prstGeom>
          <a:noFill/>
        </p:spPr>
        <p:txBody>
          <a:bodyPr wrap="none" rtlCol="0">
            <a:spAutoFit/>
          </a:bodyPr>
          <a:lstStyle/>
          <a:p>
            <a:r>
              <a:rPr lang="en-US" sz="1000" dirty="0" smtClean="0"/>
              <a:t>School Improvement Plan Assurances</a:t>
            </a:r>
            <a:endParaRPr lang="en-US" sz="1000" dirty="0"/>
          </a:p>
        </p:txBody>
      </p:sp>
      <p:sp>
        <p:nvSpPr>
          <p:cNvPr id="10" name="TextBox 9"/>
          <p:cNvSpPr txBox="1"/>
          <p:nvPr/>
        </p:nvSpPr>
        <p:spPr>
          <a:xfrm>
            <a:off x="1023112" y="5178428"/>
            <a:ext cx="1804416" cy="400110"/>
          </a:xfrm>
          <a:prstGeom prst="rect">
            <a:avLst/>
          </a:prstGeom>
          <a:noFill/>
        </p:spPr>
        <p:txBody>
          <a:bodyPr wrap="square" rtlCol="0">
            <a:spAutoFit/>
          </a:bodyPr>
          <a:lstStyle/>
          <a:p>
            <a:r>
              <a:rPr lang="en-US" sz="1000" dirty="0" smtClean="0"/>
              <a:t>Title 1 </a:t>
            </a:r>
            <a:r>
              <a:rPr lang="en-US" sz="1000" dirty="0" err="1" smtClean="0"/>
              <a:t>Schoolwide</a:t>
            </a:r>
            <a:r>
              <a:rPr lang="en-US" sz="1000" dirty="0" smtClean="0"/>
              <a:t> Plan Assurances with Guidance</a:t>
            </a:r>
            <a:endParaRPr lang="en-US" sz="1000" dirty="0"/>
          </a:p>
        </p:txBody>
      </p:sp>
      <p:pic>
        <p:nvPicPr>
          <p:cNvPr id="5" name="Picture 4"/>
          <p:cNvPicPr>
            <a:picLocks noChangeAspect="1"/>
          </p:cNvPicPr>
          <p:nvPr/>
        </p:nvPicPr>
        <p:blipFill>
          <a:blip r:embed="rId5"/>
          <a:stretch>
            <a:fillRect/>
          </a:stretch>
        </p:blipFill>
        <p:spPr>
          <a:xfrm>
            <a:off x="5803011" y="1808492"/>
            <a:ext cx="5109611" cy="3787636"/>
          </a:xfrm>
          <a:prstGeom prst="rect">
            <a:avLst/>
          </a:prstGeom>
          <a:ln w="25400">
            <a:solidFill>
              <a:schemeClr val="tx1"/>
            </a:solidFill>
          </a:ln>
        </p:spPr>
      </p:pic>
      <p:sp>
        <p:nvSpPr>
          <p:cNvPr id="11" name="TextBox 10"/>
          <p:cNvSpPr txBox="1"/>
          <p:nvPr/>
        </p:nvSpPr>
        <p:spPr>
          <a:xfrm>
            <a:off x="6279390" y="4162393"/>
            <a:ext cx="1898277" cy="246221"/>
          </a:xfrm>
          <a:prstGeom prst="rect">
            <a:avLst/>
          </a:prstGeom>
          <a:noFill/>
        </p:spPr>
        <p:txBody>
          <a:bodyPr wrap="none" rtlCol="0">
            <a:spAutoFit/>
          </a:bodyPr>
          <a:lstStyle/>
          <a:p>
            <a:r>
              <a:rPr lang="en-US" sz="1000" dirty="0" smtClean="0"/>
              <a:t>AK STEPP Comprehensive Report</a:t>
            </a:r>
            <a:endParaRPr lang="en-US" sz="1000" dirty="0"/>
          </a:p>
        </p:txBody>
      </p:sp>
      <p:sp>
        <p:nvSpPr>
          <p:cNvPr id="12" name="TextBox 11"/>
          <p:cNvSpPr txBox="1"/>
          <p:nvPr/>
        </p:nvSpPr>
        <p:spPr>
          <a:xfrm>
            <a:off x="6279390" y="4313459"/>
            <a:ext cx="1529586" cy="246221"/>
          </a:xfrm>
          <a:prstGeom prst="rect">
            <a:avLst/>
          </a:prstGeom>
          <a:noFill/>
        </p:spPr>
        <p:txBody>
          <a:bodyPr wrap="none" rtlCol="0">
            <a:spAutoFit/>
          </a:bodyPr>
          <a:lstStyle/>
          <a:p>
            <a:r>
              <a:rPr lang="en-US" sz="1000" dirty="0" smtClean="0"/>
              <a:t>School Needs Assessment</a:t>
            </a:r>
            <a:endParaRPr lang="en-US" sz="1000" dirty="0"/>
          </a:p>
        </p:txBody>
      </p:sp>
      <p:sp>
        <p:nvSpPr>
          <p:cNvPr id="13" name="TextBox 12"/>
          <p:cNvSpPr txBox="1"/>
          <p:nvPr/>
        </p:nvSpPr>
        <p:spPr>
          <a:xfrm>
            <a:off x="6279390" y="4457382"/>
            <a:ext cx="2133918" cy="246221"/>
          </a:xfrm>
          <a:prstGeom prst="rect">
            <a:avLst/>
          </a:prstGeom>
          <a:noFill/>
        </p:spPr>
        <p:txBody>
          <a:bodyPr wrap="none" rtlCol="0">
            <a:spAutoFit/>
          </a:bodyPr>
          <a:lstStyle/>
          <a:p>
            <a:r>
              <a:rPr lang="en-US" sz="1000" dirty="0" smtClean="0"/>
              <a:t>School Improvement Plan Assurances</a:t>
            </a:r>
            <a:endParaRPr lang="en-US" sz="1000" dirty="0"/>
          </a:p>
        </p:txBody>
      </p:sp>
      <p:sp>
        <p:nvSpPr>
          <p:cNvPr id="14" name="TextBox 13"/>
          <p:cNvSpPr txBox="1"/>
          <p:nvPr/>
        </p:nvSpPr>
        <p:spPr>
          <a:xfrm>
            <a:off x="6279390" y="4619403"/>
            <a:ext cx="2231701" cy="246221"/>
          </a:xfrm>
          <a:prstGeom prst="rect">
            <a:avLst/>
          </a:prstGeom>
          <a:noFill/>
        </p:spPr>
        <p:txBody>
          <a:bodyPr wrap="none" rtlCol="0">
            <a:spAutoFit/>
          </a:bodyPr>
          <a:lstStyle/>
          <a:p>
            <a:r>
              <a:rPr lang="en-US" sz="1000" dirty="0" smtClean="0"/>
              <a:t>Title 1 SW Plan Assurances w/Guidance</a:t>
            </a:r>
            <a:endParaRPr lang="en-US" sz="1000" dirty="0"/>
          </a:p>
        </p:txBody>
      </p:sp>
      <p:pic>
        <p:nvPicPr>
          <p:cNvPr id="6" name="Picture 5"/>
          <p:cNvPicPr>
            <a:picLocks noChangeAspect="1"/>
          </p:cNvPicPr>
          <p:nvPr/>
        </p:nvPicPr>
        <p:blipFill>
          <a:blip r:embed="rId6"/>
          <a:stretch>
            <a:fillRect/>
          </a:stretch>
        </p:blipFill>
        <p:spPr>
          <a:xfrm>
            <a:off x="10059412" y="5950998"/>
            <a:ext cx="968436" cy="500915"/>
          </a:xfrm>
          <a:prstGeom prst="rect">
            <a:avLst/>
          </a:prstGeom>
        </p:spPr>
      </p:pic>
      <p:sp>
        <p:nvSpPr>
          <p:cNvPr id="22" name="TextBox 21"/>
          <p:cNvSpPr txBox="1"/>
          <p:nvPr/>
        </p:nvSpPr>
        <p:spPr>
          <a:xfrm>
            <a:off x="5822705" y="5662846"/>
            <a:ext cx="3869521" cy="1077218"/>
          </a:xfrm>
          <a:prstGeom prst="rect">
            <a:avLst/>
          </a:prstGeom>
          <a:noFill/>
        </p:spPr>
        <p:txBody>
          <a:bodyPr wrap="none" rtlCol="0">
            <a:spAutoFit/>
          </a:bodyPr>
          <a:lstStyle/>
          <a:p>
            <a:r>
              <a:rPr lang="en-US" sz="1600" dirty="0" smtClean="0"/>
              <a:t>When ready to send in applications:</a:t>
            </a:r>
          </a:p>
          <a:p>
            <a:r>
              <a:rPr lang="en-US" sz="1600" dirty="0" smtClean="0"/>
              <a:t>1) Click on submit for Comprehensive report</a:t>
            </a:r>
          </a:p>
          <a:p>
            <a:r>
              <a:rPr lang="en-US" sz="1600" dirty="0" smtClean="0"/>
              <a:t>2) Upload </a:t>
            </a:r>
            <a:r>
              <a:rPr lang="en-US" sz="1600" dirty="0"/>
              <a:t>documents to 2017-18 </a:t>
            </a:r>
            <a:r>
              <a:rPr lang="en-US" sz="1600" dirty="0" smtClean="0"/>
              <a:t>folder</a:t>
            </a:r>
          </a:p>
          <a:p>
            <a:r>
              <a:rPr lang="en-US" sz="1600" dirty="0" smtClean="0"/>
              <a:t>3) Click Submit for </a:t>
            </a:r>
            <a:r>
              <a:rPr lang="en-US" sz="1600" b="1" dirty="0" smtClean="0"/>
              <a:t>each</a:t>
            </a:r>
            <a:r>
              <a:rPr lang="en-US" sz="1600" dirty="0" smtClean="0"/>
              <a:t> document</a:t>
            </a:r>
            <a:endParaRPr lang="en-US" sz="1600" dirty="0"/>
          </a:p>
        </p:txBody>
      </p:sp>
      <p:sp>
        <p:nvSpPr>
          <p:cNvPr id="32" name="Left Arrow 31"/>
          <p:cNvSpPr/>
          <p:nvPr/>
        </p:nvSpPr>
        <p:spPr>
          <a:xfrm rot="1220241">
            <a:off x="9242355" y="4263389"/>
            <a:ext cx="694558" cy="35790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p:cNvSpPr>
            <a:spLocks/>
          </p:cNvSpPr>
          <p:nvPr/>
        </p:nvSpPr>
        <p:spPr bwMode="auto">
          <a:xfrm rot="5824229">
            <a:off x="9407529" y="4397157"/>
            <a:ext cx="1045962" cy="1766612"/>
          </a:xfrm>
          <a:custGeom>
            <a:avLst/>
            <a:gdLst>
              <a:gd name="T0" fmla="*/ 570 w 578"/>
              <a:gd name="T1" fmla="*/ 60 h 689"/>
              <a:gd name="T2" fmla="*/ 519 w 578"/>
              <a:gd name="T3" fmla="*/ 22 h 689"/>
              <a:gd name="T4" fmla="*/ 513 w 578"/>
              <a:gd name="T5" fmla="*/ 12 h 689"/>
              <a:gd name="T6" fmla="*/ 494 w 578"/>
              <a:gd name="T7" fmla="*/ 12 h 689"/>
              <a:gd name="T8" fmla="*/ 528 w 578"/>
              <a:gd name="T9" fmla="*/ 57 h 689"/>
              <a:gd name="T10" fmla="*/ 273 w 578"/>
              <a:gd name="T11" fmla="*/ 55 h 689"/>
              <a:gd name="T12" fmla="*/ 83 w 578"/>
              <a:gd name="T13" fmla="*/ 156 h 689"/>
              <a:gd name="T14" fmla="*/ 10 w 578"/>
              <a:gd name="T15" fmla="*/ 391 h 689"/>
              <a:gd name="T16" fmla="*/ 24 w 578"/>
              <a:gd name="T17" fmla="*/ 677 h 689"/>
              <a:gd name="T18" fmla="*/ 42 w 578"/>
              <a:gd name="T19" fmla="*/ 672 h 689"/>
              <a:gd name="T20" fmla="*/ 26 w 578"/>
              <a:gd name="T21" fmla="*/ 466 h 689"/>
              <a:gd name="T22" fmla="*/ 77 w 578"/>
              <a:gd name="T23" fmla="*/ 200 h 689"/>
              <a:gd name="T24" fmla="*/ 532 w 578"/>
              <a:gd name="T25" fmla="*/ 75 h 689"/>
              <a:gd name="T26" fmla="*/ 515 w 578"/>
              <a:gd name="T27" fmla="*/ 81 h 689"/>
              <a:gd name="T28" fmla="*/ 486 w 578"/>
              <a:gd name="T29" fmla="*/ 99 h 689"/>
              <a:gd name="T30" fmla="*/ 499 w 578"/>
              <a:gd name="T31" fmla="*/ 102 h 689"/>
              <a:gd name="T32" fmla="*/ 532 w 578"/>
              <a:gd name="T33" fmla="*/ 89 h 689"/>
              <a:gd name="T34" fmla="*/ 565 w 578"/>
              <a:gd name="T35" fmla="*/ 77 h 689"/>
              <a:gd name="T36" fmla="*/ 565 w 578"/>
              <a:gd name="T37" fmla="*/ 77 h 689"/>
              <a:gd name="T38" fmla="*/ 570 w 578"/>
              <a:gd name="T39" fmla="*/ 6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689">
                <a:moveTo>
                  <a:pt x="570" y="60"/>
                </a:moveTo>
                <a:cubicBezTo>
                  <a:pt x="551" y="49"/>
                  <a:pt x="533" y="38"/>
                  <a:pt x="519" y="22"/>
                </a:cubicBezTo>
                <a:cubicBezTo>
                  <a:pt x="516" y="18"/>
                  <a:pt x="513" y="12"/>
                  <a:pt x="513" y="12"/>
                </a:cubicBezTo>
                <a:cubicBezTo>
                  <a:pt x="514" y="0"/>
                  <a:pt x="495" y="0"/>
                  <a:pt x="494" y="12"/>
                </a:cubicBezTo>
                <a:cubicBezTo>
                  <a:pt x="493" y="28"/>
                  <a:pt x="510" y="44"/>
                  <a:pt x="528" y="57"/>
                </a:cubicBezTo>
                <a:cubicBezTo>
                  <a:pt x="443" y="52"/>
                  <a:pt x="357" y="44"/>
                  <a:pt x="273" y="55"/>
                </a:cubicBezTo>
                <a:cubicBezTo>
                  <a:pt x="198" y="64"/>
                  <a:pt x="129" y="95"/>
                  <a:pt x="83" y="156"/>
                </a:cubicBezTo>
                <a:cubicBezTo>
                  <a:pt x="33" y="223"/>
                  <a:pt x="18" y="310"/>
                  <a:pt x="10" y="391"/>
                </a:cubicBezTo>
                <a:cubicBezTo>
                  <a:pt x="0" y="503"/>
                  <a:pt x="19" y="652"/>
                  <a:pt x="24" y="677"/>
                </a:cubicBezTo>
                <a:cubicBezTo>
                  <a:pt x="26" y="689"/>
                  <a:pt x="43" y="684"/>
                  <a:pt x="42" y="672"/>
                </a:cubicBezTo>
                <a:cubicBezTo>
                  <a:pt x="33" y="608"/>
                  <a:pt x="26" y="560"/>
                  <a:pt x="26" y="466"/>
                </a:cubicBezTo>
                <a:cubicBezTo>
                  <a:pt x="26" y="376"/>
                  <a:pt x="35" y="280"/>
                  <a:pt x="77" y="200"/>
                </a:cubicBezTo>
                <a:cubicBezTo>
                  <a:pt x="163" y="36"/>
                  <a:pt x="374" y="66"/>
                  <a:pt x="532" y="75"/>
                </a:cubicBezTo>
                <a:cubicBezTo>
                  <a:pt x="526" y="77"/>
                  <a:pt x="521" y="79"/>
                  <a:pt x="515" y="81"/>
                </a:cubicBezTo>
                <a:cubicBezTo>
                  <a:pt x="506" y="84"/>
                  <a:pt x="489" y="88"/>
                  <a:pt x="486" y="99"/>
                </a:cubicBezTo>
                <a:cubicBezTo>
                  <a:pt x="484" y="107"/>
                  <a:pt x="497" y="111"/>
                  <a:pt x="499" y="102"/>
                </a:cubicBezTo>
                <a:cubicBezTo>
                  <a:pt x="501" y="96"/>
                  <a:pt x="526" y="91"/>
                  <a:pt x="532" y="89"/>
                </a:cubicBezTo>
                <a:cubicBezTo>
                  <a:pt x="543" y="86"/>
                  <a:pt x="554" y="82"/>
                  <a:pt x="565" y="77"/>
                </a:cubicBezTo>
                <a:cubicBezTo>
                  <a:pt x="565" y="77"/>
                  <a:pt x="565" y="77"/>
                  <a:pt x="565" y="77"/>
                </a:cubicBezTo>
                <a:cubicBezTo>
                  <a:pt x="574" y="78"/>
                  <a:pt x="578" y="64"/>
                  <a:pt x="570" y="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10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8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841101"/>
          </a:xfrm>
        </p:spPr>
        <p:txBody>
          <a:bodyPr>
            <a:normAutofit/>
          </a:bodyPr>
          <a:lstStyle/>
          <a:p>
            <a:r>
              <a:rPr lang="en-US" sz="5400" dirty="0" smtClean="0"/>
              <a:t>Our Meetings</a:t>
            </a:r>
            <a:endParaRPr lang="en-US" sz="5400" dirty="0"/>
          </a:p>
        </p:txBody>
      </p:sp>
      <p:pic>
        <p:nvPicPr>
          <p:cNvPr id="4" name="Picture 3"/>
          <p:cNvPicPr>
            <a:picLocks noChangeAspect="1"/>
          </p:cNvPicPr>
          <p:nvPr/>
        </p:nvPicPr>
        <p:blipFill>
          <a:blip r:embed="rId3"/>
          <a:stretch>
            <a:fillRect/>
          </a:stretch>
        </p:blipFill>
        <p:spPr>
          <a:xfrm>
            <a:off x="428599" y="1206230"/>
            <a:ext cx="5701745" cy="5505855"/>
          </a:xfrm>
          <a:prstGeom prst="rect">
            <a:avLst/>
          </a:prstGeom>
        </p:spPr>
      </p:pic>
      <p:pic>
        <p:nvPicPr>
          <p:cNvPr id="3" name="Picture 2"/>
          <p:cNvPicPr>
            <a:picLocks noChangeAspect="1"/>
          </p:cNvPicPr>
          <p:nvPr/>
        </p:nvPicPr>
        <p:blipFill>
          <a:blip r:embed="rId4"/>
          <a:stretch>
            <a:fillRect/>
          </a:stretch>
        </p:blipFill>
        <p:spPr>
          <a:xfrm>
            <a:off x="6219900" y="1206230"/>
            <a:ext cx="5133900" cy="5304089"/>
          </a:xfrm>
          <a:prstGeom prst="rect">
            <a:avLst/>
          </a:prstGeom>
        </p:spPr>
      </p:pic>
    </p:spTree>
    <p:extLst>
      <p:ext uri="{BB962C8B-B14F-4D97-AF65-F5344CB8AC3E}">
        <p14:creationId xmlns:p14="http://schemas.microsoft.com/office/powerpoint/2010/main" val="4127879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Success Cycle</a:t>
            </a:r>
            <a:endParaRPr lang="en-US" sz="5400" dirty="0"/>
          </a:p>
        </p:txBody>
      </p:sp>
      <p:pic>
        <p:nvPicPr>
          <p:cNvPr id="7" name="Picture 6"/>
          <p:cNvPicPr>
            <a:picLocks noChangeAspect="1"/>
          </p:cNvPicPr>
          <p:nvPr/>
        </p:nvPicPr>
        <p:blipFill>
          <a:blip r:embed="rId3"/>
          <a:stretch>
            <a:fillRect/>
          </a:stretch>
        </p:blipFill>
        <p:spPr>
          <a:xfrm>
            <a:off x="187682" y="1880768"/>
            <a:ext cx="5627729" cy="4499712"/>
          </a:xfrm>
          <a:prstGeom prst="rect">
            <a:avLst/>
          </a:prstGeom>
          <a:ln w="19050">
            <a:solidFill>
              <a:schemeClr val="tx1"/>
            </a:solidFill>
          </a:ln>
        </p:spPr>
      </p:pic>
      <p:sp>
        <p:nvSpPr>
          <p:cNvPr id="10" name="Up Arrow 9"/>
          <p:cNvSpPr/>
          <p:nvPr/>
        </p:nvSpPr>
        <p:spPr>
          <a:xfrm rot="14526823">
            <a:off x="3557060" y="718401"/>
            <a:ext cx="978759" cy="4787941"/>
          </a:xfrm>
          <a:prstGeom prst="upArrow">
            <a:avLst>
              <a:gd name="adj1" fmla="val 25867"/>
              <a:gd name="adj2" fmla="val 769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chemeClr val="tx1"/>
                </a:solidFill>
              </a:rPr>
              <a:t>2</a:t>
            </a:r>
            <a:endParaRPr lang="en-US" b="1" dirty="0">
              <a:solidFill>
                <a:schemeClr val="tx1"/>
              </a:solidFill>
            </a:endParaRPr>
          </a:p>
        </p:txBody>
      </p:sp>
      <p:pic>
        <p:nvPicPr>
          <p:cNvPr id="11" name="Picture 10"/>
          <p:cNvPicPr>
            <a:picLocks noChangeAspect="1"/>
          </p:cNvPicPr>
          <p:nvPr/>
        </p:nvPicPr>
        <p:blipFill>
          <a:blip r:embed="rId4"/>
          <a:stretch>
            <a:fillRect/>
          </a:stretch>
        </p:blipFill>
        <p:spPr>
          <a:xfrm>
            <a:off x="6238240" y="2786996"/>
            <a:ext cx="5101314" cy="3593484"/>
          </a:xfrm>
          <a:prstGeom prst="rect">
            <a:avLst/>
          </a:prstGeom>
          <a:ln w="19050">
            <a:solidFill>
              <a:schemeClr val="tx1"/>
            </a:solidFill>
          </a:ln>
        </p:spPr>
      </p:pic>
      <p:sp>
        <p:nvSpPr>
          <p:cNvPr id="12" name="Up Arrow 11"/>
          <p:cNvSpPr/>
          <p:nvPr/>
        </p:nvSpPr>
        <p:spPr>
          <a:xfrm rot="5400000">
            <a:off x="5207835" y="4207515"/>
            <a:ext cx="1099028" cy="1758463"/>
          </a:xfrm>
          <a:prstGeom prst="upArrow">
            <a:avLst>
              <a:gd name="adj1" fmla="val 25867"/>
              <a:gd name="adj2" fmla="val 769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solidFill>
                  <a:schemeClr val="tx1"/>
                </a:solidFill>
              </a:rPr>
              <a:t>3</a:t>
            </a:r>
            <a:endParaRPr lang="en-US" b="1" dirty="0">
              <a:solidFill>
                <a:schemeClr val="tx1"/>
              </a:solidFill>
            </a:endParaRPr>
          </a:p>
        </p:txBody>
      </p:sp>
      <p:pic>
        <p:nvPicPr>
          <p:cNvPr id="4" name="Picture 3"/>
          <p:cNvPicPr>
            <a:picLocks noChangeAspect="1"/>
          </p:cNvPicPr>
          <p:nvPr/>
        </p:nvPicPr>
        <p:blipFill>
          <a:blip r:embed="rId5"/>
          <a:stretch>
            <a:fillRect/>
          </a:stretch>
        </p:blipFill>
        <p:spPr>
          <a:xfrm>
            <a:off x="6238240" y="588482"/>
            <a:ext cx="5101314" cy="1919332"/>
          </a:xfrm>
          <a:prstGeom prst="rect">
            <a:avLst/>
          </a:prstGeom>
          <a:ln w="19050">
            <a:solidFill>
              <a:schemeClr val="tx1"/>
            </a:solidFill>
          </a:ln>
        </p:spPr>
      </p:pic>
      <p:sp>
        <p:nvSpPr>
          <p:cNvPr id="5" name="Up Arrow 4"/>
          <p:cNvSpPr/>
          <p:nvPr/>
        </p:nvSpPr>
        <p:spPr>
          <a:xfrm>
            <a:off x="8870177" y="1690691"/>
            <a:ext cx="680936" cy="81712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Tree>
    <p:extLst>
      <p:ext uri="{BB962C8B-B14F-4D97-AF65-F5344CB8AC3E}">
        <p14:creationId xmlns:p14="http://schemas.microsoft.com/office/powerpoint/2010/main" val="271830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Progress</a:t>
            </a:r>
            <a:endParaRPr lang="en-US" dirty="0"/>
          </a:p>
        </p:txBody>
      </p:sp>
      <p:pic>
        <p:nvPicPr>
          <p:cNvPr id="4" name="Picture 3"/>
          <p:cNvPicPr>
            <a:picLocks noChangeAspect="1"/>
          </p:cNvPicPr>
          <p:nvPr/>
        </p:nvPicPr>
        <p:blipFill>
          <a:blip r:embed="rId3"/>
          <a:stretch>
            <a:fillRect/>
          </a:stretch>
        </p:blipFill>
        <p:spPr>
          <a:xfrm>
            <a:off x="249981" y="1690692"/>
            <a:ext cx="6710438" cy="2511657"/>
          </a:xfrm>
          <a:prstGeom prst="rect">
            <a:avLst/>
          </a:prstGeom>
        </p:spPr>
      </p:pic>
      <p:sp>
        <p:nvSpPr>
          <p:cNvPr id="5" name="Up Arrow 4"/>
          <p:cNvSpPr/>
          <p:nvPr/>
        </p:nvSpPr>
        <p:spPr>
          <a:xfrm rot="1134674">
            <a:off x="2164838" y="2324295"/>
            <a:ext cx="274394" cy="3366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134674">
            <a:off x="2621196" y="2280774"/>
            <a:ext cx="274394" cy="3366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134674">
            <a:off x="3209832" y="2267497"/>
            <a:ext cx="274394" cy="3366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134674">
            <a:off x="4189197" y="2254219"/>
            <a:ext cx="274394" cy="3366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134674">
            <a:off x="3700448" y="2324295"/>
            <a:ext cx="274394" cy="3366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2501" y="5658097"/>
            <a:ext cx="556260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Access printable final reports and filterable reports that can all be used for websites or presentations.</a:t>
            </a:r>
            <a:endParaRPr lang="en-US" dirty="0"/>
          </a:p>
        </p:txBody>
      </p:sp>
      <p:pic>
        <p:nvPicPr>
          <p:cNvPr id="20" name="Picture 19"/>
          <p:cNvPicPr>
            <a:picLocks noChangeAspect="1"/>
          </p:cNvPicPr>
          <p:nvPr/>
        </p:nvPicPr>
        <p:blipFill>
          <a:blip r:embed="rId4"/>
          <a:stretch>
            <a:fillRect/>
          </a:stretch>
        </p:blipFill>
        <p:spPr>
          <a:xfrm>
            <a:off x="7093257" y="766332"/>
            <a:ext cx="4369135" cy="5926298"/>
          </a:xfrm>
          <a:prstGeom prst="rect">
            <a:avLst/>
          </a:prstGeom>
          <a:ln>
            <a:solidFill>
              <a:schemeClr val="tx1"/>
            </a:solidFill>
          </a:ln>
        </p:spPr>
      </p:pic>
    </p:spTree>
    <p:extLst>
      <p:ext uri="{BB962C8B-B14F-4D97-AF65-F5344CB8AC3E}">
        <p14:creationId xmlns:p14="http://schemas.microsoft.com/office/powerpoint/2010/main" val="40205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Indistar</a:t>
            </a:r>
            <a:r>
              <a:rPr lang="en-US" dirty="0" smtClean="0"/>
              <a:t> 3.0</a:t>
            </a:r>
            <a:endParaRPr lang="en-US" dirty="0"/>
          </a:p>
        </p:txBody>
      </p:sp>
      <p:sp>
        <p:nvSpPr>
          <p:cNvPr id="3" name="Content Placeholder 2"/>
          <p:cNvSpPr>
            <a:spLocks noGrp="1"/>
          </p:cNvSpPr>
          <p:nvPr>
            <p:ph idx="1"/>
          </p:nvPr>
        </p:nvSpPr>
        <p:spPr/>
        <p:txBody>
          <a:bodyPr>
            <a:normAutofit/>
          </a:bodyPr>
          <a:lstStyle/>
          <a:p>
            <a:r>
              <a:rPr lang="en-US" sz="4800" dirty="0">
                <a:hlinkClick r:id="rId3"/>
              </a:rPr>
              <a:t>http://alaska.gov</a:t>
            </a:r>
            <a:r>
              <a:rPr lang="en-US" sz="4800" dirty="0" smtClean="0">
                <a:hlinkClick r:id="rId3"/>
              </a:rPr>
              <a:t>/</a:t>
            </a:r>
            <a:r>
              <a:rPr lang="en-US" sz="4800" dirty="0" smtClean="0"/>
              <a:t> </a:t>
            </a:r>
            <a:endParaRPr lang="en-US" sz="4800" dirty="0"/>
          </a:p>
        </p:txBody>
      </p:sp>
    </p:spTree>
    <p:extLst>
      <p:ext uri="{BB962C8B-B14F-4D97-AF65-F5344CB8AC3E}">
        <p14:creationId xmlns:p14="http://schemas.microsoft.com/office/powerpoint/2010/main" val="2874742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 y="0"/>
            <a:ext cx="9498563" cy="6858000"/>
          </a:xfrm>
          <a:prstGeom prst="frame">
            <a:avLst>
              <a:gd name="adj1" fmla="val 4621"/>
            </a:avLst>
          </a:prstGeom>
          <a:solidFill>
            <a:srgbClr val="4A66AC"/>
          </a:solidFill>
          <a:ln w="15875" cap="flat" cmpd="sng" algn="ctr">
            <a:solidFill>
              <a:srgbClr val="242852">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405905" y="248101"/>
            <a:ext cx="8332190" cy="2246769"/>
          </a:xfrm>
          <a:prstGeom prst="rect">
            <a:avLst/>
          </a:prstGeom>
          <a:noFill/>
        </p:spPr>
        <p:txBody>
          <a:bodyPr wrap="square" rtlCol="0">
            <a:spAutoFit/>
          </a:bodyPr>
          <a:lstStyle/>
          <a:p>
            <a:r>
              <a:rPr lang="en-US" sz="4400" b="1" dirty="0">
                <a:solidFill>
                  <a:prstClr val="black"/>
                </a:solidFill>
                <a:cs typeface="Times New Roman" panose="02020603050405020304" pitchFamily="18" charset="0"/>
              </a:rPr>
              <a:t>STEPP </a:t>
            </a:r>
            <a:r>
              <a:rPr lang="en-US" sz="4400" b="1" dirty="0" smtClean="0">
                <a:solidFill>
                  <a:prstClr val="black"/>
                </a:solidFill>
                <a:cs typeface="Times New Roman" panose="02020603050405020304" pitchFamily="18" charset="0"/>
              </a:rPr>
              <a:t>Search</a:t>
            </a:r>
            <a:r>
              <a:rPr lang="en-US" sz="4400" b="1" dirty="0">
                <a:solidFill>
                  <a:prstClr val="black"/>
                </a:solidFill>
                <a:cs typeface="Times New Roman" panose="02020603050405020304" pitchFamily="18" charset="0"/>
              </a:rPr>
              <a:t> </a:t>
            </a:r>
            <a:endParaRPr lang="en-US" sz="4400" b="1" dirty="0" smtClean="0">
              <a:solidFill>
                <a:prstClr val="black"/>
              </a:solidFill>
              <a:cs typeface="Times New Roman" panose="02020603050405020304" pitchFamily="18" charset="0"/>
            </a:endParaRPr>
          </a:p>
          <a:p>
            <a:r>
              <a:rPr lang="en-US" sz="3200" b="1" dirty="0" smtClean="0">
                <a:solidFill>
                  <a:prstClr val="black"/>
                </a:solidFill>
                <a:cs typeface="Times New Roman" panose="02020603050405020304" pitchFamily="18" charset="0"/>
              </a:rPr>
              <a:t>Login to STEPP using </a:t>
            </a:r>
          </a:p>
          <a:p>
            <a:r>
              <a:rPr lang="en-US" sz="3200" b="1" dirty="0" smtClean="0">
                <a:solidFill>
                  <a:prstClr val="black"/>
                </a:solidFill>
                <a:cs typeface="Times New Roman" panose="02020603050405020304" pitchFamily="18" charset="0"/>
              </a:rPr>
              <a:t>Login: </a:t>
            </a:r>
            <a:r>
              <a:rPr lang="en-US" sz="3200" b="1" dirty="0" err="1" smtClean="0">
                <a:solidFill>
                  <a:prstClr val="black"/>
                </a:solidFill>
                <a:cs typeface="Times New Roman" panose="02020603050405020304" pitchFamily="18" charset="0"/>
              </a:rPr>
              <a:t>ak</a:t>
            </a:r>
            <a:r>
              <a:rPr lang="en-US" sz="3200" b="1" dirty="0">
                <a:solidFill>
                  <a:prstClr val="black"/>
                </a:solidFill>
                <a:cs typeface="Times New Roman" panose="02020603050405020304" pitchFamily="18" charset="0"/>
              </a:rPr>
              <a:t> </a:t>
            </a:r>
            <a:r>
              <a:rPr lang="en-US" sz="3200" b="1" dirty="0" smtClean="0">
                <a:solidFill>
                  <a:prstClr val="black"/>
                </a:solidFill>
                <a:cs typeface="Times New Roman" panose="02020603050405020304" pitchFamily="18" charset="0"/>
              </a:rPr>
              <a:t>- Password: </a:t>
            </a:r>
            <a:r>
              <a:rPr lang="en-US" sz="3200" b="1" dirty="0" err="1" smtClean="0">
                <a:solidFill>
                  <a:prstClr val="black"/>
                </a:solidFill>
                <a:cs typeface="Times New Roman" panose="02020603050405020304" pitchFamily="18" charset="0"/>
              </a:rPr>
              <a:t>ak</a:t>
            </a:r>
            <a:r>
              <a:rPr lang="en-US" sz="3200" b="1" dirty="0" smtClean="0">
                <a:solidFill>
                  <a:prstClr val="black"/>
                </a:solidFill>
                <a:cs typeface="Times New Roman" panose="02020603050405020304" pitchFamily="18" charset="0"/>
              </a:rPr>
              <a:t>. </a:t>
            </a:r>
          </a:p>
          <a:p>
            <a:r>
              <a:rPr lang="en-US" sz="3200" b="1" dirty="0" smtClean="0">
                <a:solidFill>
                  <a:prstClr val="black"/>
                </a:solidFill>
                <a:cs typeface="Times New Roman" panose="02020603050405020304" pitchFamily="18" charset="0"/>
              </a:rPr>
              <a:t>With a partner, complete each item.</a:t>
            </a:r>
          </a:p>
        </p:txBody>
      </p:sp>
      <p:pic>
        <p:nvPicPr>
          <p:cNvPr id="8" name="Picture 2" descr="C:\Users\ailove.SOA\AppData\Local\Microsoft\Windows\Temporary Internet Files\Content.IE5\H0E222M0\MC900434801[1].png"/>
          <p:cNvPicPr>
            <a:picLocks noChangeAspect="1" noChangeArrowheads="1"/>
          </p:cNvPicPr>
          <p:nvPr/>
        </p:nvPicPr>
        <p:blipFill>
          <a:blip r:embed="rId3">
            <a:duotone>
              <a:srgbClr val="4A66A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81730" y="457200"/>
            <a:ext cx="1828572" cy="18285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922902241"/>
              </p:ext>
            </p:extLst>
          </p:nvPr>
        </p:nvGraphicFramePr>
        <p:xfrm>
          <a:off x="405905" y="2438400"/>
          <a:ext cx="8382000" cy="3886200"/>
        </p:xfrm>
        <a:graphic>
          <a:graphicData uri="http://schemas.openxmlformats.org/drawingml/2006/table">
            <a:tbl>
              <a:tblPr firstRow="1" firstCol="1" bandRow="1"/>
              <a:tblGrid>
                <a:gridCol w="8382000">
                  <a:extLst>
                    <a:ext uri="{9D8B030D-6E8A-4147-A177-3AD203B41FA5}">
                      <a16:colId xmlns:a16="http://schemas.microsoft.com/office/drawing/2014/main" val="20000"/>
                    </a:ext>
                  </a:extLst>
                </a:gridCol>
              </a:tblGrid>
              <a:tr h="312262">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lnSpc>
                          <a:spcPct val="115000"/>
                        </a:lnSpc>
                        <a:spcBef>
                          <a:spcPts val="0"/>
                        </a:spcBef>
                        <a:spcAft>
                          <a:spcPts val="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Go between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home</a:t>
                      </a:r>
                      <a:r>
                        <a:rPr lang="en-US"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page</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main menu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and success</a:t>
                      </a:r>
                      <a:r>
                        <a:rPr lang="en-US"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cycle</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3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lnSpc>
                          <a:spcPct val="115000"/>
                        </a:lnSpc>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 a person to the School Team.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3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lnSpc>
                          <a:spcPct val="115000"/>
                        </a:lnSpc>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Delete a person from the School Team.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3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lnSpc>
                          <a:spcPct val="115000"/>
                        </a:lnSpc>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 new school information.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9319">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lnSpc>
                          <a:spcPct val="115000"/>
                        </a:lnSpc>
                        <a:spcBef>
                          <a:spcPts val="0"/>
                        </a:spcBef>
                        <a:spcAft>
                          <a:spcPts val="0"/>
                        </a:spcAft>
                        <a:buFont typeface="Wingdings" panose="05000000000000000000" pitchFamily="2" charset="2"/>
                        <a:buChar char=""/>
                      </a:pP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Figure out how</a:t>
                      </a:r>
                      <a:r>
                        <a:rPr lang="en-US" sz="2000" b="1" kern="12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u</a:t>
                      </a: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pload </a:t>
                      </a: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School Needs Assessment.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375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 an indicator.</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0375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Write an objective and add </a:t>
                      </a: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actions.</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375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 an indicator that has </a:t>
                      </a: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actions. </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375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a new Meeting Agenda.</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375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Comprehensive Plan Report.</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8258">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a:t>
                      </a: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 </a:t>
                      </a: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Assessed Indicators</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3756">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List of Objectives Included in Plan</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0708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365129"/>
            <a:ext cx="10515600" cy="1325563"/>
          </a:xfrm>
        </p:spPr>
        <p:txBody>
          <a:bodyPr>
            <a:normAutofit/>
          </a:bodyPr>
          <a:lstStyle/>
          <a:p>
            <a:r>
              <a:rPr lang="en-US" sz="5400" dirty="0" smtClean="0">
                <a:solidFill>
                  <a:schemeClr val="accent1">
                    <a:lumMod val="75000"/>
                  </a:schemeClr>
                </a:solidFill>
              </a:rPr>
              <a:t>Thoughts to Ponder</a:t>
            </a:r>
            <a:endParaRPr lang="en-US" sz="5400" dirty="0">
              <a:solidFill>
                <a:schemeClr val="accent1">
                  <a:lumMod val="75000"/>
                </a:schemeClr>
              </a:solidFill>
            </a:endParaRPr>
          </a:p>
        </p:txBody>
      </p:sp>
      <p:sp>
        <p:nvSpPr>
          <p:cNvPr id="3" name="Content Placeholder 2"/>
          <p:cNvSpPr>
            <a:spLocks noGrp="1"/>
          </p:cNvSpPr>
          <p:nvPr>
            <p:ph idx="1"/>
          </p:nvPr>
        </p:nvSpPr>
        <p:spPr>
          <a:xfrm>
            <a:off x="496824" y="2093028"/>
            <a:ext cx="10515600" cy="4486271"/>
          </a:xfrm>
        </p:spPr>
        <p:txBody>
          <a:bodyPr>
            <a:normAutofit/>
          </a:bodyPr>
          <a:lstStyle/>
          <a:p>
            <a:pPr>
              <a:buClr>
                <a:schemeClr val="accent5">
                  <a:lumMod val="75000"/>
                </a:schemeClr>
              </a:buClr>
              <a:buFont typeface="Wingdings" panose="05000000000000000000" pitchFamily="2" charset="2"/>
              <a:buChar char="Ø"/>
            </a:pPr>
            <a:r>
              <a:rPr lang="en-US" sz="3200" dirty="0" smtClean="0"/>
              <a:t>Plans can only drive school improvement when they are regularly reviewed and revised through a Data Team process.</a:t>
            </a:r>
          </a:p>
          <a:p>
            <a:pPr>
              <a:buClr>
                <a:schemeClr val="accent5">
                  <a:lumMod val="75000"/>
                </a:schemeClr>
              </a:buClr>
              <a:buFont typeface="Wingdings" panose="05000000000000000000" pitchFamily="2" charset="2"/>
              <a:buChar char="Ø"/>
            </a:pPr>
            <a:r>
              <a:rPr lang="en-US" sz="3200" dirty="0" smtClean="0"/>
              <a:t>What gets measured and monitored gets done.</a:t>
            </a:r>
          </a:p>
          <a:p>
            <a:pPr>
              <a:buClr>
                <a:schemeClr val="accent5">
                  <a:lumMod val="75000"/>
                </a:schemeClr>
              </a:buClr>
              <a:buFont typeface="Wingdings" panose="05000000000000000000" pitchFamily="2" charset="2"/>
              <a:buChar char="Ø"/>
            </a:pPr>
            <a:r>
              <a:rPr lang="en-US" sz="3200" dirty="0" smtClean="0"/>
              <a:t>Plans will most likely be realized when representatives from the people who are responsible for carrying them out are included in the planning process.</a:t>
            </a:r>
          </a:p>
          <a:p>
            <a:pPr>
              <a:buClr>
                <a:schemeClr val="accent5">
                  <a:lumMod val="75000"/>
                </a:schemeClr>
              </a:buClr>
              <a:buFont typeface="Wingdings" panose="05000000000000000000" pitchFamily="2" charset="2"/>
              <a:buChar char="Ø"/>
            </a:pPr>
            <a:r>
              <a:rPr lang="en-US" sz="3200" dirty="0" smtClean="0"/>
              <a:t>Plans are only as effective as the leadership that monitors their Implementation.</a:t>
            </a:r>
            <a:endParaRPr lang="en-US" sz="3200" dirty="0"/>
          </a:p>
        </p:txBody>
      </p:sp>
    </p:spTree>
    <p:extLst>
      <p:ext uri="{BB962C8B-B14F-4D97-AF65-F5344CB8AC3E}">
        <p14:creationId xmlns:p14="http://schemas.microsoft.com/office/powerpoint/2010/main" val="226022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5400" b="1" dirty="0" smtClean="0"/>
              <a:t>Purpose:</a:t>
            </a:r>
            <a:endParaRPr lang="en-US" dirty="0"/>
          </a:p>
        </p:txBody>
      </p:sp>
      <p:sp>
        <p:nvSpPr>
          <p:cNvPr id="3" name="Content Placeholder 2"/>
          <p:cNvSpPr>
            <a:spLocks noGrp="1"/>
          </p:cNvSpPr>
          <p:nvPr>
            <p:ph idx="1"/>
          </p:nvPr>
        </p:nvSpPr>
        <p:spPr>
          <a:xfrm>
            <a:off x="838200" y="1825624"/>
            <a:ext cx="10515600" cy="4826635"/>
          </a:xfrm>
        </p:spPr>
        <p:txBody>
          <a:bodyPr>
            <a:noAutofit/>
          </a:bodyPr>
          <a:lstStyle/>
          <a:p>
            <a:pPr marL="114297" indent="0">
              <a:buNone/>
            </a:pPr>
            <a:endParaRPr lang="en-US" sz="2500" dirty="0">
              <a:latin typeface="Arial Narrow"/>
              <a:cs typeface="Arial Narrow"/>
            </a:endParaRPr>
          </a:p>
          <a:p>
            <a:pPr marL="571497" indent="-457200"/>
            <a:r>
              <a:rPr lang="en-US" sz="3200" b="1" dirty="0">
                <a:latin typeface="Arial Narrow"/>
                <a:cs typeface="Arial Narrow"/>
              </a:rPr>
              <a:t>P</a:t>
            </a:r>
            <a:r>
              <a:rPr lang="en-US" sz="3200" b="1" dirty="0" smtClean="0">
                <a:latin typeface="Arial Narrow"/>
                <a:cs typeface="Arial Narrow"/>
              </a:rPr>
              <a:t>rovide a quick overview of School Improvement</a:t>
            </a:r>
          </a:p>
          <a:p>
            <a:pPr marL="571497" indent="-457200"/>
            <a:endParaRPr lang="en-US" sz="3200" b="1" dirty="0">
              <a:latin typeface="Arial Narrow"/>
              <a:cs typeface="Arial Narrow"/>
            </a:endParaRPr>
          </a:p>
          <a:p>
            <a:pPr marL="571497" indent="-457200"/>
            <a:r>
              <a:rPr lang="en-US" sz="3200" b="1" dirty="0" smtClean="0">
                <a:latin typeface="Arial Narrow"/>
                <a:cs typeface="Arial Narrow"/>
              </a:rPr>
              <a:t>Provide an overview of </a:t>
            </a:r>
            <a:r>
              <a:rPr lang="en-US" sz="3200" b="1" dirty="0" err="1" smtClean="0">
                <a:latin typeface="Arial Narrow"/>
                <a:cs typeface="Arial Narrow"/>
              </a:rPr>
              <a:t>Indistar’s</a:t>
            </a:r>
            <a:r>
              <a:rPr lang="en-US" sz="3200" b="1" dirty="0" smtClean="0">
                <a:latin typeface="Arial Narrow"/>
                <a:cs typeface="Arial Narrow"/>
              </a:rPr>
              <a:t> 3.0 facelift for Alaska</a:t>
            </a:r>
            <a:r>
              <a:rPr lang="en-US" sz="3200" b="1" i="1" dirty="0" smtClean="0">
                <a:latin typeface="Arial Narrow"/>
                <a:cs typeface="Arial Narrow"/>
              </a:rPr>
              <a:t> </a:t>
            </a:r>
            <a:r>
              <a:rPr lang="en-US" sz="3200" b="1" dirty="0" smtClean="0">
                <a:latin typeface="Arial Narrow"/>
                <a:cs typeface="Arial Narrow"/>
              </a:rPr>
              <a:t>STEPP</a:t>
            </a:r>
            <a:r>
              <a:rPr lang="en-US" sz="3200" b="1" i="1" dirty="0" smtClean="0">
                <a:latin typeface="Arial Narrow"/>
                <a:cs typeface="Arial Narrow"/>
              </a:rPr>
              <a:t> (Steps Towards Educational Progress and Partnership)</a:t>
            </a:r>
          </a:p>
          <a:p>
            <a:pPr marL="571497" indent="-457200"/>
            <a:endParaRPr lang="en-US" sz="3200" b="1" dirty="0" smtClean="0">
              <a:latin typeface="Arial Narrow"/>
              <a:cs typeface="Arial Narrow"/>
            </a:endParaRPr>
          </a:p>
          <a:p>
            <a:pPr marL="457197" indent="-342900"/>
            <a:r>
              <a:rPr lang="en-US" sz="3200" b="1" dirty="0" smtClean="0">
                <a:latin typeface="Arial Narrow"/>
                <a:cs typeface="Arial Narrow"/>
              </a:rPr>
              <a:t>Provide resources to develop and implement an Alaska STEPP School Improvement Plan</a:t>
            </a:r>
          </a:p>
        </p:txBody>
      </p:sp>
    </p:spTree>
    <p:extLst>
      <p:ext uri="{BB962C8B-B14F-4D97-AF65-F5344CB8AC3E}">
        <p14:creationId xmlns:p14="http://schemas.microsoft.com/office/powerpoint/2010/main" val="3831987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248" y="961593"/>
            <a:ext cx="4374978" cy="429433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692636" y="10243"/>
            <a:ext cx="1688465" cy="792480"/>
          </a:xfrm>
          <a:prstGeom prst="rect">
            <a:avLst/>
          </a:prstGeom>
          <a:noFill/>
        </p:spPr>
      </p:pic>
      <p:sp>
        <p:nvSpPr>
          <p:cNvPr id="7" name="TextBox 6"/>
          <p:cNvSpPr txBox="1"/>
          <p:nvPr/>
        </p:nvSpPr>
        <p:spPr>
          <a:xfrm>
            <a:off x="368300" y="5393053"/>
            <a:ext cx="8933086" cy="707886"/>
          </a:xfrm>
          <a:prstGeom prst="rect">
            <a:avLst/>
          </a:prstGeom>
          <a:noFill/>
        </p:spPr>
        <p:txBody>
          <a:bodyPr wrap="none" rtlCol="0">
            <a:spAutoFit/>
          </a:bodyPr>
          <a:lstStyle/>
          <a:p>
            <a:r>
              <a:rPr lang="en-US" sz="4000" b="1" dirty="0" smtClean="0">
                <a:solidFill>
                  <a:srgbClr val="ED7D31">
                    <a:lumMod val="60000"/>
                    <a:lumOff val="40000"/>
                  </a:srgbClr>
                </a:solidFill>
                <a:latin typeface="Brush Script MT" panose="03060802040406070304" pitchFamily="66" charset="0"/>
              </a:rPr>
              <a:t>Steps Toward Educational Progress &amp; Partnerships</a:t>
            </a:r>
            <a:endParaRPr lang="en-US" sz="4000" b="1" dirty="0">
              <a:solidFill>
                <a:srgbClr val="ED7D31">
                  <a:lumMod val="60000"/>
                  <a:lumOff val="40000"/>
                </a:srgbClr>
              </a:solidFill>
              <a:latin typeface="Brush Script MT" panose="03060802040406070304" pitchFamily="66" charset="0"/>
            </a:endParaRPr>
          </a:p>
        </p:txBody>
      </p:sp>
      <p:sp>
        <p:nvSpPr>
          <p:cNvPr id="8" name="TextBox 7"/>
          <p:cNvSpPr txBox="1"/>
          <p:nvPr/>
        </p:nvSpPr>
        <p:spPr>
          <a:xfrm>
            <a:off x="551180" y="721535"/>
            <a:ext cx="6791257" cy="4031873"/>
          </a:xfrm>
          <a:prstGeom prst="rect">
            <a:avLst/>
          </a:prstGeom>
          <a:noFill/>
        </p:spPr>
        <p:txBody>
          <a:bodyPr wrap="square" rtlCol="0">
            <a:spAutoFit/>
          </a:bodyPr>
          <a:lstStyle/>
          <a:p>
            <a:r>
              <a:rPr lang="en-US" sz="4400" dirty="0" smtClean="0">
                <a:solidFill>
                  <a:prstClr val="black"/>
                </a:solidFill>
              </a:rPr>
              <a:t>More technical assistance</a:t>
            </a:r>
          </a:p>
          <a:p>
            <a:r>
              <a:rPr lang="en-US" sz="4400" dirty="0" smtClean="0">
                <a:solidFill>
                  <a:prstClr val="black"/>
                </a:solidFill>
              </a:rPr>
              <a:t>announced via the newsletter.</a:t>
            </a:r>
          </a:p>
          <a:p>
            <a:endParaRPr lang="en-US" sz="2000" dirty="0" smtClean="0">
              <a:solidFill>
                <a:prstClr val="black"/>
              </a:solidFill>
            </a:endParaRPr>
          </a:p>
          <a:p>
            <a:endParaRPr lang="en-US" sz="2000" dirty="0">
              <a:solidFill>
                <a:prstClr val="black"/>
              </a:solidFill>
            </a:endParaRPr>
          </a:p>
          <a:p>
            <a:endParaRPr lang="en-US" sz="2000" dirty="0" smtClean="0">
              <a:solidFill>
                <a:prstClr val="black"/>
              </a:solidFill>
            </a:endParaRPr>
          </a:p>
          <a:p>
            <a:r>
              <a:rPr lang="en-US" sz="2400" b="1" u="sng" dirty="0" smtClean="0">
                <a:solidFill>
                  <a:prstClr val="black"/>
                </a:solidFill>
              </a:rPr>
              <a:t>Contact</a:t>
            </a:r>
            <a:r>
              <a:rPr lang="en-US" sz="2000" b="1" u="sng" dirty="0" smtClean="0">
                <a:solidFill>
                  <a:prstClr val="black"/>
                </a:solidFill>
              </a:rPr>
              <a:t>:</a:t>
            </a:r>
          </a:p>
          <a:p>
            <a:r>
              <a:rPr lang="en-US" sz="2000" dirty="0" smtClean="0">
                <a:solidFill>
                  <a:prstClr val="black"/>
                </a:solidFill>
              </a:rPr>
              <a:t>Scot </a:t>
            </a:r>
            <a:r>
              <a:rPr lang="en-US" sz="2000" dirty="0" err="1" smtClean="0">
                <a:solidFill>
                  <a:prstClr val="black"/>
                </a:solidFill>
              </a:rPr>
              <a:t>Fiscus</a:t>
            </a:r>
            <a:r>
              <a:rPr lang="en-US" sz="2000" dirty="0" smtClean="0">
                <a:solidFill>
                  <a:prstClr val="black"/>
                </a:solidFill>
              </a:rPr>
              <a:t> * </a:t>
            </a:r>
            <a:r>
              <a:rPr lang="en-US" sz="2000" dirty="0" smtClean="0">
                <a:solidFill>
                  <a:prstClr val="black"/>
                </a:solidFill>
                <a:hlinkClick r:id="rId5"/>
              </a:rPr>
              <a:t>scot.fiscus@alaska.gov</a:t>
            </a:r>
            <a:r>
              <a:rPr lang="en-US" sz="2000" dirty="0" smtClean="0">
                <a:solidFill>
                  <a:prstClr val="black"/>
                </a:solidFill>
              </a:rPr>
              <a:t> * 907-465-8718</a:t>
            </a:r>
          </a:p>
          <a:p>
            <a:r>
              <a:rPr lang="en-US" sz="2000" dirty="0" smtClean="0">
                <a:solidFill>
                  <a:prstClr val="black"/>
                </a:solidFill>
              </a:rPr>
              <a:t>Brad Billings * </a:t>
            </a:r>
            <a:r>
              <a:rPr lang="en-US" sz="2000" dirty="0" smtClean="0">
                <a:solidFill>
                  <a:prstClr val="black"/>
                </a:solidFill>
                <a:hlinkClick r:id="rId6"/>
              </a:rPr>
              <a:t>brad.billings@Alaska.gov</a:t>
            </a:r>
            <a:r>
              <a:rPr lang="en-US" sz="2000" dirty="0" smtClean="0">
                <a:solidFill>
                  <a:prstClr val="black"/>
                </a:solidFill>
              </a:rPr>
              <a:t> * 907-465-8720</a:t>
            </a:r>
            <a:endParaRPr lang="en-US" sz="2000" dirty="0">
              <a:solidFill>
                <a:prstClr val="black"/>
              </a:solidFill>
            </a:endParaRPr>
          </a:p>
        </p:txBody>
      </p:sp>
      <p:sp>
        <p:nvSpPr>
          <p:cNvPr id="2" name="Slide Number Placeholder 1"/>
          <p:cNvSpPr>
            <a:spLocks noGrp="1"/>
          </p:cNvSpPr>
          <p:nvPr>
            <p:ph type="sldNum" sz="quarter" idx="4294967295"/>
          </p:nvPr>
        </p:nvSpPr>
        <p:spPr>
          <a:xfrm>
            <a:off x="10880725" y="6459538"/>
            <a:ext cx="1311275" cy="365125"/>
          </a:xfrm>
          <a:prstGeom prst="rect">
            <a:avLst/>
          </a:prstGeom>
        </p:spPr>
        <p:txBody>
          <a:bodyPr/>
          <a:lstStyle/>
          <a:p>
            <a:fld id="{4FAB73BC-B049-4115-A692-8D63A059BFB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3808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School Improvement Plan</a:t>
            </a:r>
            <a:endParaRPr lang="en-US" sz="5400" dirty="0"/>
          </a:p>
        </p:txBody>
      </p:sp>
      <p:sp>
        <p:nvSpPr>
          <p:cNvPr id="3" name="Content Placeholder 2"/>
          <p:cNvSpPr>
            <a:spLocks noGrp="1"/>
          </p:cNvSpPr>
          <p:nvPr>
            <p:ph idx="1"/>
          </p:nvPr>
        </p:nvSpPr>
        <p:spPr>
          <a:xfrm>
            <a:off x="838200" y="1690693"/>
            <a:ext cx="10515600" cy="4649148"/>
          </a:xfrm>
        </p:spPr>
        <p:txBody>
          <a:bodyPr>
            <a:normAutofit/>
          </a:bodyPr>
          <a:lstStyle/>
          <a:p>
            <a:pPr marL="0" indent="0">
              <a:buNone/>
            </a:pPr>
            <a:r>
              <a:rPr lang="en-US" dirty="0" smtClean="0"/>
              <a:t>Definitions </a:t>
            </a:r>
          </a:p>
          <a:p>
            <a:r>
              <a:rPr lang="en-US" dirty="0"/>
              <a:t>According to one definition, a school improvement plan is a “road map that sets out the changes a school needs to make to improve the level of student achievement, and shows how and when these changes will be made.” </a:t>
            </a:r>
            <a:r>
              <a:rPr lang="en-US" dirty="0" smtClean="0"/>
              <a:t>(“</a:t>
            </a:r>
            <a:r>
              <a:rPr lang="en-US" dirty="0"/>
              <a:t>School Improvement Planning: A Handbook,” Op. cit., p. 6</a:t>
            </a:r>
            <a:r>
              <a:rPr lang="en-US" dirty="0" smtClean="0"/>
              <a:t>.)</a:t>
            </a:r>
          </a:p>
          <a:p>
            <a:endParaRPr lang="en-US" dirty="0"/>
          </a:p>
          <a:p>
            <a:r>
              <a:rPr lang="en-US" dirty="0" smtClean="0"/>
              <a:t>The “The ultimate goal of school improvement is for the people attached to the school to drive continuous improvement for the sake of their own children and students.” </a:t>
            </a:r>
            <a:r>
              <a:rPr lang="en-US" sz="2000" dirty="0" smtClean="0"/>
              <a:t>Dr. Sam Redding Center on Innovation and Improvement</a:t>
            </a:r>
            <a:endParaRPr lang="en-US" sz="2000" dirty="0"/>
          </a:p>
        </p:txBody>
      </p:sp>
    </p:spTree>
    <p:extLst>
      <p:ext uri="{BB962C8B-B14F-4D97-AF65-F5344CB8AC3E}">
        <p14:creationId xmlns:p14="http://schemas.microsoft.com/office/powerpoint/2010/main" val="2422075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10671"/>
            <a:ext cx="10941424" cy="129540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4800" dirty="0" smtClean="0"/>
              <a:t>School Improvement plans are based on the </a:t>
            </a:r>
            <a:br>
              <a:rPr lang="en-US" sz="4800" dirty="0" smtClean="0"/>
            </a:br>
            <a:r>
              <a:rPr lang="en-US" sz="4800" dirty="0" smtClean="0"/>
              <a:t>Continuous  Improvement  Model</a:t>
            </a:r>
            <a:endParaRPr lang="en-US" sz="4800" dirty="0"/>
          </a:p>
        </p:txBody>
      </p:sp>
      <p:graphicFrame>
        <p:nvGraphicFramePr>
          <p:cNvPr id="6" name="Diagram 5"/>
          <p:cNvGraphicFramePr/>
          <p:nvPr>
            <p:extLst>
              <p:ext uri="{D42A27DB-BD31-4B8C-83A1-F6EECF244321}">
                <p14:modId xmlns:p14="http://schemas.microsoft.com/office/powerpoint/2010/main" val="845639669"/>
              </p:ext>
            </p:extLst>
          </p:nvPr>
        </p:nvGraphicFramePr>
        <p:xfrm>
          <a:off x="810322" y="1506070"/>
          <a:ext cx="8110654" cy="5351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760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10515600" cy="1825625"/>
          </a:xfrm>
        </p:spPr>
        <p:txBody>
          <a:bodyPr>
            <a:normAutofit/>
          </a:bodyPr>
          <a:lstStyle/>
          <a:p>
            <a:r>
              <a:rPr lang="en-US" sz="4000" dirty="0"/>
              <a:t>Data Analysis - analyze state </a:t>
            </a:r>
            <a:r>
              <a:rPr lang="en-US" sz="4000" dirty="0" smtClean="0"/>
              <a:t>and </a:t>
            </a:r>
            <a:r>
              <a:rPr lang="en-US" sz="4000" dirty="0"/>
              <a:t>local test data </a:t>
            </a:r>
            <a:r>
              <a:rPr lang="en-US" sz="4000" dirty="0" smtClean="0"/>
              <a:t>MAP/</a:t>
            </a:r>
            <a:r>
              <a:rPr lang="en-US" sz="4000" dirty="0" err="1" smtClean="0"/>
              <a:t>AIMSWeb</a:t>
            </a:r>
            <a:r>
              <a:rPr lang="en-US" sz="4000" dirty="0" smtClean="0"/>
              <a:t>/</a:t>
            </a:r>
            <a:r>
              <a:rPr lang="en-US" sz="4000" dirty="0" err="1" smtClean="0"/>
              <a:t>Dibels</a:t>
            </a:r>
            <a:r>
              <a:rPr lang="en-US" sz="4000" dirty="0" smtClean="0"/>
              <a:t>/attendance/graduation rate/behavior/perception</a:t>
            </a:r>
            <a:endParaRPr lang="en-US" dirty="0"/>
          </a:p>
        </p:txBody>
      </p:sp>
      <p:sp>
        <p:nvSpPr>
          <p:cNvPr id="3" name="Content Placeholder 2"/>
          <p:cNvSpPr>
            <a:spLocks noGrp="1"/>
          </p:cNvSpPr>
          <p:nvPr>
            <p:ph sz="half" idx="1"/>
          </p:nvPr>
        </p:nvSpPr>
        <p:spPr>
          <a:xfrm>
            <a:off x="800099" y="1825625"/>
            <a:ext cx="10439401" cy="4865107"/>
          </a:xfrm>
        </p:spPr>
        <p:txBody>
          <a:bodyPr>
            <a:noAutofit/>
          </a:bodyPr>
          <a:lstStyle/>
          <a:p>
            <a:r>
              <a:rPr lang="en-US" sz="3600" u="sng" dirty="0" smtClean="0">
                <a:solidFill>
                  <a:srgbClr val="322A9A"/>
                </a:solidFill>
                <a:hlinkClick r:id="rId3" action="ppaction://hlinkfile"/>
              </a:rPr>
              <a:t>School </a:t>
            </a:r>
            <a:r>
              <a:rPr lang="en-US" sz="3600" u="sng" dirty="0">
                <a:solidFill>
                  <a:srgbClr val="322A9A"/>
                </a:solidFill>
                <a:hlinkClick r:id="rId3" action="ppaction://hlinkfile"/>
              </a:rPr>
              <a:t>Needs Assessment Form</a:t>
            </a:r>
            <a:endParaRPr lang="en-US" sz="3600" dirty="0">
              <a:solidFill>
                <a:schemeClr val="tx2">
                  <a:lumMod val="60000"/>
                  <a:lumOff val="40000"/>
                </a:schemeClr>
              </a:solidFill>
            </a:endParaRPr>
          </a:p>
          <a:p>
            <a:pPr marL="457200" indent="-457200">
              <a:buFont typeface="Arial" pitchFamily="34" charset="0"/>
              <a:buChar char="•"/>
            </a:pPr>
            <a:r>
              <a:rPr lang="en-US" sz="3200" dirty="0">
                <a:solidFill>
                  <a:schemeClr val="tx2">
                    <a:lumMod val="60000"/>
                    <a:lumOff val="40000"/>
                  </a:schemeClr>
                </a:solidFill>
              </a:rPr>
              <a:t>Enter sources of data used and areas of need.</a:t>
            </a:r>
          </a:p>
          <a:p>
            <a:pPr marL="457200" indent="-457200">
              <a:buFont typeface="Arial" pitchFamily="34" charset="0"/>
              <a:buChar char="•"/>
            </a:pPr>
            <a:r>
              <a:rPr lang="en-US" sz="3200" dirty="0" smtClean="0">
                <a:solidFill>
                  <a:srgbClr val="C00000"/>
                </a:solidFill>
              </a:rPr>
              <a:t>Write </a:t>
            </a:r>
            <a:r>
              <a:rPr lang="en-US" sz="3200" dirty="0">
                <a:solidFill>
                  <a:srgbClr val="C00000"/>
                </a:solidFill>
              </a:rPr>
              <a:t>specific goals based on need.</a:t>
            </a:r>
          </a:p>
          <a:p>
            <a:pPr marL="457200" indent="-457200">
              <a:buFont typeface="Arial" pitchFamily="34" charset="0"/>
              <a:buChar char="•"/>
            </a:pPr>
            <a:r>
              <a:rPr lang="en-US" sz="3200" dirty="0">
                <a:solidFill>
                  <a:schemeClr val="accent4">
                    <a:lumMod val="75000"/>
                  </a:schemeClr>
                </a:solidFill>
              </a:rPr>
              <a:t>Determine indicators to assess based on </a:t>
            </a:r>
            <a:r>
              <a:rPr lang="en-US" sz="3200" dirty="0" smtClean="0">
                <a:solidFill>
                  <a:schemeClr val="accent4">
                    <a:lumMod val="75000"/>
                  </a:schemeClr>
                </a:solidFill>
              </a:rPr>
              <a:t>disaggregated </a:t>
            </a:r>
            <a:r>
              <a:rPr lang="en-US" sz="3200" dirty="0">
                <a:solidFill>
                  <a:schemeClr val="accent4">
                    <a:lumMod val="75000"/>
                  </a:schemeClr>
                </a:solidFill>
              </a:rPr>
              <a:t>data and data strands/trends.</a:t>
            </a:r>
          </a:p>
          <a:p>
            <a:pPr marL="457200" indent="-457200">
              <a:buFont typeface="Arial" pitchFamily="34" charset="0"/>
              <a:buChar char="•"/>
            </a:pPr>
            <a:r>
              <a:rPr lang="en-US" sz="3200" dirty="0">
                <a:solidFill>
                  <a:schemeClr val="accent6">
                    <a:lumMod val="75000"/>
                  </a:schemeClr>
                </a:solidFill>
              </a:rPr>
              <a:t>Write a narrative statement that reflects strengths and/or needs.</a:t>
            </a:r>
          </a:p>
          <a:p>
            <a:endParaRPr lang="en-US" sz="3200" dirty="0"/>
          </a:p>
        </p:txBody>
      </p:sp>
    </p:spTree>
    <p:extLst>
      <p:ext uri="{BB962C8B-B14F-4D97-AF65-F5344CB8AC3E}">
        <p14:creationId xmlns:p14="http://schemas.microsoft.com/office/powerpoint/2010/main" val="1871162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0880725" y="6459538"/>
            <a:ext cx="1311275" cy="365125"/>
          </a:xfrm>
          <a:prstGeom prst="rect">
            <a:avLst/>
          </a:prstGeom>
        </p:spPr>
        <p:txBody>
          <a:bodyPr/>
          <a:lstStyle/>
          <a:p>
            <a:fld id="{4FAB73BC-B049-4115-A692-8D63A059BFB8}" type="slidenum">
              <a:rPr lang="en-US" smtClean="0"/>
              <a:pPr/>
              <a:t>6</a:t>
            </a:fld>
            <a:endParaRPr lang="en-US" dirty="0"/>
          </a:p>
        </p:txBody>
      </p:sp>
      <p:sp>
        <p:nvSpPr>
          <p:cNvPr id="7" name="Left Arrow 6"/>
          <p:cNvSpPr/>
          <p:nvPr/>
        </p:nvSpPr>
        <p:spPr>
          <a:xfrm rot="5400000">
            <a:off x="1445873" y="3517324"/>
            <a:ext cx="1967971" cy="3916456"/>
          </a:xfrm>
          <a:prstGeom prst="leftArrow">
            <a:avLst/>
          </a:prstGeom>
          <a:solidFill>
            <a:srgbClr val="00B050"/>
          </a:solidFill>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2000" dirty="0" smtClean="0"/>
              <a:t>DEED Website; Orange Support Star; Alaska STEPP Tab</a:t>
            </a:r>
          </a:p>
        </p:txBody>
      </p:sp>
      <p:sp>
        <p:nvSpPr>
          <p:cNvPr id="3" name="TextBox 2"/>
          <p:cNvSpPr txBox="1"/>
          <p:nvPr/>
        </p:nvSpPr>
        <p:spPr>
          <a:xfrm>
            <a:off x="162992" y="3710259"/>
            <a:ext cx="5499847" cy="707886"/>
          </a:xfrm>
          <a:prstGeom prst="rect">
            <a:avLst/>
          </a:prstGeom>
          <a:noFill/>
        </p:spPr>
        <p:txBody>
          <a:bodyPr wrap="square" rtlCol="0">
            <a:spAutoFit/>
          </a:bodyPr>
          <a:lstStyle/>
          <a:p>
            <a:r>
              <a:rPr lang="en-US" dirty="0">
                <a:solidFill>
                  <a:srgbClr val="00B050"/>
                </a:solidFill>
              </a:rPr>
              <a:t>https://</a:t>
            </a:r>
            <a:r>
              <a:rPr lang="en-US" sz="2000" dirty="0">
                <a:solidFill>
                  <a:srgbClr val="00B050"/>
                </a:solidFill>
              </a:rPr>
              <a:t>education.alaska.gov/aksupport/akstepp/AK_School_Improvement_Handbook.pdf</a:t>
            </a:r>
          </a:p>
        </p:txBody>
      </p:sp>
      <p:sp>
        <p:nvSpPr>
          <p:cNvPr id="5" name="TextBox 4"/>
          <p:cNvSpPr txBox="1"/>
          <p:nvPr/>
        </p:nvSpPr>
        <p:spPr>
          <a:xfrm>
            <a:off x="471630" y="239195"/>
            <a:ext cx="4875062" cy="2677656"/>
          </a:xfrm>
          <a:prstGeom prst="rect">
            <a:avLst/>
          </a:prstGeom>
          <a:noFill/>
          <a:ln w="44450">
            <a:solidFill>
              <a:schemeClr val="accent1"/>
            </a:solidFill>
          </a:ln>
          <a:effectLst>
            <a:softEdge rad="254000"/>
          </a:effectLst>
          <a:scene3d>
            <a:camera prst="orthographicFront"/>
            <a:lightRig rig="threePt" dir="t"/>
          </a:scene3d>
          <a:sp3d extrusionH="146050">
            <a:bevelT w="196850" h="196850" prst="relaxedInset"/>
            <a:bevelB/>
            <a:extrusionClr>
              <a:schemeClr val="accent1"/>
            </a:extrusionClr>
          </a:sp3d>
        </p:spPr>
        <p:txBody>
          <a:bodyPr wrap="square" rtlCol="0">
            <a:spAutoFit/>
          </a:bodyPr>
          <a:lstStyle/>
          <a:p>
            <a:r>
              <a:rPr lang="en-US" sz="2400" b="1" dirty="0" smtClean="0"/>
              <a:t>START WITH A NEEDS ASSESSMENT</a:t>
            </a:r>
          </a:p>
          <a:p>
            <a:r>
              <a:rPr lang="en-US" dirty="0" smtClean="0"/>
              <a:t>Consider subgroups such :</a:t>
            </a:r>
          </a:p>
          <a:p>
            <a:pPr marL="742950" lvl="1" indent="-285750">
              <a:buFont typeface="Arial" panose="020B0604020202020204" pitchFamily="34" charset="0"/>
              <a:buChar char="•"/>
            </a:pPr>
            <a:r>
              <a:rPr lang="en-US" dirty="0" smtClean="0"/>
              <a:t>economically disadvantaged</a:t>
            </a:r>
          </a:p>
          <a:p>
            <a:pPr marL="742950" lvl="1" indent="-285750">
              <a:buFont typeface="Arial" panose="020B0604020202020204" pitchFamily="34" charset="0"/>
              <a:buChar char="•"/>
            </a:pPr>
            <a:r>
              <a:rPr lang="en-US" dirty="0" smtClean="0"/>
              <a:t>English </a:t>
            </a:r>
            <a:r>
              <a:rPr lang="en-US" dirty="0"/>
              <a:t>learners</a:t>
            </a:r>
          </a:p>
          <a:p>
            <a:pPr marL="742950" lvl="1" indent="-285750">
              <a:buFont typeface="Arial" panose="020B0604020202020204" pitchFamily="34" charset="0"/>
              <a:buChar char="•"/>
            </a:pPr>
            <a:r>
              <a:rPr lang="en-US" dirty="0"/>
              <a:t>students with disabilities</a:t>
            </a:r>
          </a:p>
          <a:p>
            <a:pPr marL="742950" lvl="1" indent="-285750">
              <a:buFont typeface="Arial" panose="020B0604020202020204" pitchFamily="34" charset="0"/>
              <a:buChar char="•"/>
            </a:pPr>
            <a:r>
              <a:rPr lang="en-US" dirty="0"/>
              <a:t>racial/ethnic subgroups</a:t>
            </a:r>
          </a:p>
          <a:p>
            <a:pPr marL="742950" lvl="1" indent="-285750">
              <a:buFont typeface="Arial" panose="020B0604020202020204" pitchFamily="34" charset="0"/>
              <a:buChar char="•"/>
            </a:pPr>
            <a:r>
              <a:rPr lang="en-US" dirty="0"/>
              <a:t>migrant students</a:t>
            </a:r>
          </a:p>
          <a:p>
            <a:pPr marL="742950" lvl="1" indent="-285750">
              <a:buFont typeface="Arial" panose="020B0604020202020204" pitchFamily="34" charset="0"/>
              <a:buChar char="•"/>
            </a:pPr>
            <a:r>
              <a:rPr lang="en-US" dirty="0"/>
              <a:t>others</a:t>
            </a:r>
          </a:p>
          <a:p>
            <a:endParaRPr lang="en-US" dirty="0"/>
          </a:p>
        </p:txBody>
      </p:sp>
      <p:pic>
        <p:nvPicPr>
          <p:cNvPr id="2" name="Picture 1"/>
          <p:cNvPicPr>
            <a:picLocks noChangeAspect="1"/>
          </p:cNvPicPr>
          <p:nvPr/>
        </p:nvPicPr>
        <p:blipFill>
          <a:blip r:embed="rId3"/>
          <a:stretch>
            <a:fillRect/>
          </a:stretch>
        </p:blipFill>
        <p:spPr>
          <a:xfrm>
            <a:off x="6074079" y="239195"/>
            <a:ext cx="4806646" cy="6113716"/>
          </a:xfrm>
          <a:prstGeom prst="rect">
            <a:avLst/>
          </a:prstGeom>
          <a:ln w="12700">
            <a:solidFill>
              <a:schemeClr val="tx1"/>
            </a:solidFill>
          </a:ln>
        </p:spPr>
      </p:pic>
    </p:spTree>
    <p:extLst>
      <p:ext uri="{BB962C8B-B14F-4D97-AF65-F5344CB8AC3E}">
        <p14:creationId xmlns:p14="http://schemas.microsoft.com/office/powerpoint/2010/main" val="246108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473438" y="3651635"/>
            <a:ext cx="5609091" cy="3062073"/>
          </a:xfrm>
          <a:prstGeom prst="rect">
            <a:avLst/>
          </a:prstGeom>
          <a:ln w="25400">
            <a:solidFill>
              <a:schemeClr val="tx1"/>
            </a:solidFill>
          </a:ln>
        </p:spPr>
      </p:pic>
      <p:pic>
        <p:nvPicPr>
          <p:cNvPr id="2" name="Picture 1"/>
          <p:cNvPicPr>
            <a:picLocks noChangeAspect="1"/>
          </p:cNvPicPr>
          <p:nvPr/>
        </p:nvPicPr>
        <p:blipFill>
          <a:blip r:embed="rId4"/>
          <a:stretch>
            <a:fillRect/>
          </a:stretch>
        </p:blipFill>
        <p:spPr>
          <a:xfrm>
            <a:off x="76347" y="-3952"/>
            <a:ext cx="5051930" cy="3574128"/>
          </a:xfrm>
          <a:prstGeom prst="rect">
            <a:avLst/>
          </a:prstGeom>
        </p:spPr>
      </p:pic>
      <p:sp>
        <p:nvSpPr>
          <p:cNvPr id="3" name="Left Arrow 2"/>
          <p:cNvSpPr/>
          <p:nvPr/>
        </p:nvSpPr>
        <p:spPr>
          <a:xfrm rot="14598054">
            <a:off x="1704120" y="2687882"/>
            <a:ext cx="694558" cy="35790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5473438" y="2"/>
            <a:ext cx="5609091" cy="3555140"/>
          </a:xfrm>
          <a:prstGeom prst="rect">
            <a:avLst/>
          </a:prstGeom>
          <a:ln w="19050">
            <a:solidFill>
              <a:schemeClr val="tx1"/>
            </a:solidFill>
          </a:ln>
        </p:spPr>
      </p:pic>
      <p:sp>
        <p:nvSpPr>
          <p:cNvPr id="6" name="Left Arrow 5"/>
          <p:cNvSpPr/>
          <p:nvPr/>
        </p:nvSpPr>
        <p:spPr>
          <a:xfrm rot="2966841">
            <a:off x="6345617" y="1917017"/>
            <a:ext cx="694558" cy="35790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93305" y="3651636"/>
            <a:ext cx="5013199" cy="3083845"/>
          </a:xfrm>
          <a:prstGeom prst="rect">
            <a:avLst/>
          </a:prstGeom>
          <a:ln w="19050">
            <a:solidFill>
              <a:schemeClr val="tx1"/>
            </a:solidFill>
          </a:ln>
        </p:spPr>
      </p:pic>
      <p:sp>
        <p:nvSpPr>
          <p:cNvPr id="8" name="Left Arrow 7"/>
          <p:cNvSpPr/>
          <p:nvPr/>
        </p:nvSpPr>
        <p:spPr>
          <a:xfrm rot="2966841">
            <a:off x="1026464" y="6094860"/>
            <a:ext cx="694558" cy="35790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2966841">
            <a:off x="8960800" y="4215209"/>
            <a:ext cx="694558" cy="35790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98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 is Alaska STEPP </a:t>
            </a:r>
          </a:p>
        </p:txBody>
      </p:sp>
      <p:sp>
        <p:nvSpPr>
          <p:cNvPr id="3" name="Content Placeholder 2"/>
          <p:cNvSpPr>
            <a:spLocks noGrp="1"/>
          </p:cNvSpPr>
          <p:nvPr>
            <p:ph idx="1"/>
          </p:nvPr>
        </p:nvSpPr>
        <p:spPr>
          <a:xfrm>
            <a:off x="838200" y="1204332"/>
            <a:ext cx="10515600" cy="5653667"/>
          </a:xfrm>
        </p:spPr>
        <p:txBody>
          <a:bodyPr>
            <a:normAutofit lnSpcReduction="10000"/>
          </a:bodyPr>
          <a:lstStyle/>
          <a:p>
            <a:endParaRPr lang="en-US" dirty="0"/>
          </a:p>
          <a:p>
            <a:pPr marL="0" indent="0">
              <a:buNone/>
            </a:pPr>
            <a:r>
              <a:rPr lang="en-US" sz="3600" dirty="0"/>
              <a:t>Alaska STEPP, which stands for </a:t>
            </a:r>
            <a:r>
              <a:rPr lang="en-US" sz="3600" b="1" dirty="0"/>
              <a:t>S</a:t>
            </a:r>
            <a:r>
              <a:rPr lang="en-US" sz="3600" dirty="0"/>
              <a:t>teps </a:t>
            </a:r>
            <a:r>
              <a:rPr lang="en-US" sz="3600" b="1" dirty="0"/>
              <a:t>T</a:t>
            </a:r>
            <a:r>
              <a:rPr lang="en-US" sz="3600" dirty="0"/>
              <a:t>oward </a:t>
            </a:r>
            <a:r>
              <a:rPr lang="en-US" sz="3600" b="1" dirty="0"/>
              <a:t>E</a:t>
            </a:r>
            <a:r>
              <a:rPr lang="en-US" sz="3600" dirty="0"/>
              <a:t>ducational </a:t>
            </a:r>
            <a:r>
              <a:rPr lang="en-US" sz="3600" b="1" dirty="0"/>
              <a:t>P</a:t>
            </a:r>
            <a:r>
              <a:rPr lang="en-US" sz="3600" dirty="0"/>
              <a:t>rogress and </a:t>
            </a:r>
            <a:r>
              <a:rPr lang="en-US" sz="3600" b="1" dirty="0"/>
              <a:t>P</a:t>
            </a:r>
            <a:r>
              <a:rPr lang="en-US" sz="3600" dirty="0"/>
              <a:t>artnership, is an online, school improvement planning tool based upon Indistar, a software template. Twenty-four states, including Alaska, currently use the software program to serve school, and district-level, improvement planning. </a:t>
            </a:r>
            <a:endParaRPr lang="en-US" sz="3600" dirty="0" smtClean="0"/>
          </a:p>
          <a:p>
            <a:pPr marL="0" indent="0">
              <a:buNone/>
            </a:pPr>
            <a:endParaRPr lang="en-US" sz="3600" dirty="0"/>
          </a:p>
          <a:p>
            <a:pPr marL="0" indent="0">
              <a:buNone/>
            </a:pPr>
            <a:r>
              <a:rPr lang="en-US" sz="3600" dirty="0" smtClean="0">
                <a:solidFill>
                  <a:srgbClr val="7030A0"/>
                </a:solidFill>
              </a:rPr>
              <a:t>The program is designed to help schools and districts create an </a:t>
            </a:r>
            <a:r>
              <a:rPr lang="en-US" sz="3600" i="1" dirty="0" smtClean="0">
                <a:solidFill>
                  <a:srgbClr val="7030A0"/>
                </a:solidFill>
              </a:rPr>
              <a:t>improvement </a:t>
            </a:r>
            <a:r>
              <a:rPr lang="en-US" sz="3600" i="1" dirty="0">
                <a:solidFill>
                  <a:srgbClr val="7030A0"/>
                </a:solidFill>
              </a:rPr>
              <a:t>p</a:t>
            </a:r>
            <a:r>
              <a:rPr lang="en-US" sz="3600" i="1" dirty="0" smtClean="0">
                <a:solidFill>
                  <a:srgbClr val="7030A0"/>
                </a:solidFill>
              </a:rPr>
              <a:t>lan </a:t>
            </a:r>
            <a:r>
              <a:rPr lang="en-US" sz="3600" dirty="0" smtClean="0">
                <a:solidFill>
                  <a:srgbClr val="7030A0"/>
                </a:solidFill>
              </a:rPr>
              <a:t>by assessing, planning and monitoring data driven instructional needs.</a:t>
            </a:r>
            <a:endParaRPr lang="en-US" sz="3600" dirty="0">
              <a:solidFill>
                <a:srgbClr val="7030A0"/>
              </a:solidFill>
            </a:endParaRPr>
          </a:p>
        </p:txBody>
      </p:sp>
    </p:spTree>
    <p:extLst>
      <p:ext uri="{BB962C8B-B14F-4D97-AF65-F5344CB8AC3E}">
        <p14:creationId xmlns:p14="http://schemas.microsoft.com/office/powerpoint/2010/main" val="329256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7334" y="609600"/>
            <a:ext cx="8596668" cy="13208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a:lstStyle>
          <a:p>
            <a:r>
              <a:rPr lang="en-US" sz="5400" dirty="0" smtClean="0"/>
              <a:t>Establish a Team</a:t>
            </a:r>
            <a:endParaRPr lang="en-US" sz="5400" dirty="0"/>
          </a:p>
        </p:txBody>
      </p:sp>
      <p:sp>
        <p:nvSpPr>
          <p:cNvPr id="4" name="Content Placeholder 2"/>
          <p:cNvSpPr txBox="1">
            <a:spLocks/>
          </p:cNvSpPr>
          <p:nvPr/>
        </p:nvSpPr>
        <p:spPr>
          <a:xfrm>
            <a:off x="677334" y="1689653"/>
            <a:ext cx="8596668" cy="435171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600" dirty="0" smtClean="0"/>
              <a:t>Teacher representatives</a:t>
            </a:r>
          </a:p>
          <a:p>
            <a:r>
              <a:rPr lang="en-US" sz="2600" dirty="0" smtClean="0"/>
              <a:t>Special education teacher</a:t>
            </a:r>
          </a:p>
          <a:p>
            <a:r>
              <a:rPr lang="en-US" sz="2600" dirty="0" smtClean="0"/>
              <a:t>Related arts teacher</a:t>
            </a:r>
          </a:p>
          <a:p>
            <a:r>
              <a:rPr lang="en-US" sz="2600" dirty="0" smtClean="0"/>
              <a:t>Paraprofessional</a:t>
            </a:r>
          </a:p>
          <a:p>
            <a:r>
              <a:rPr lang="en-US" sz="2600" dirty="0" smtClean="0"/>
              <a:t>Parents</a:t>
            </a:r>
          </a:p>
          <a:p>
            <a:r>
              <a:rPr lang="en-US" sz="2600" dirty="0" smtClean="0"/>
              <a:t>Community representative</a:t>
            </a:r>
          </a:p>
          <a:p>
            <a:r>
              <a:rPr lang="en-US" sz="2600" dirty="0" smtClean="0"/>
              <a:t>Business partner</a:t>
            </a:r>
            <a:endParaRPr lang="en-US" sz="2600" dirty="0"/>
          </a:p>
        </p:txBody>
      </p:sp>
      <p:pic>
        <p:nvPicPr>
          <p:cNvPr id="5" name="Picture 4"/>
          <p:cNvPicPr>
            <a:picLocks noChangeAspect="1"/>
          </p:cNvPicPr>
          <p:nvPr/>
        </p:nvPicPr>
        <p:blipFill>
          <a:blip r:embed="rId3"/>
          <a:stretch>
            <a:fillRect/>
          </a:stretch>
        </p:blipFill>
        <p:spPr>
          <a:xfrm>
            <a:off x="5689243" y="2154289"/>
            <a:ext cx="3584759" cy="2688569"/>
          </a:xfrm>
          <a:prstGeom prst="rect">
            <a:avLst/>
          </a:prstGeom>
        </p:spPr>
      </p:pic>
    </p:spTree>
    <p:extLst>
      <p:ext uri="{BB962C8B-B14F-4D97-AF65-F5344CB8AC3E}">
        <p14:creationId xmlns:p14="http://schemas.microsoft.com/office/powerpoint/2010/main" val="299506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11872</TotalTime>
  <Words>1498</Words>
  <Application>Microsoft Office PowerPoint</Application>
  <PresentationFormat>Widescreen</PresentationFormat>
  <Paragraphs>183</Paragraphs>
  <Slides>20</Slides>
  <Notes>20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20</vt:i4>
      </vt:variant>
    </vt:vector>
  </HeadingPairs>
  <TitlesOfParts>
    <vt:vector size="37" baseType="lpstr">
      <vt:lpstr>Arial</vt:lpstr>
      <vt:lpstr>Arial Narrow</vt:lpstr>
      <vt:lpstr>Brush Script MT</vt:lpstr>
      <vt:lpstr>Calibri</vt:lpstr>
      <vt:lpstr>Courier New</vt:lpstr>
      <vt:lpstr>Times New Roman</vt:lpstr>
      <vt:lpstr>Wingdings</vt:lpstr>
      <vt:lpstr>Wingdings 3</vt:lpstr>
      <vt:lpstr>1_Office Theme</vt:lpstr>
      <vt:lpstr>2_Office Theme</vt:lpstr>
      <vt:lpstr>Office Theme</vt:lpstr>
      <vt:lpstr>3_Office Theme</vt:lpstr>
      <vt:lpstr>4_Office Theme</vt:lpstr>
      <vt:lpstr>5_Office Theme</vt:lpstr>
      <vt:lpstr>6_Office Theme</vt:lpstr>
      <vt:lpstr>7_Office Theme</vt:lpstr>
      <vt:lpstr>8_Office Theme</vt:lpstr>
      <vt:lpstr>School Improvement Planning, Tracking &amp; Indistar 3.0</vt:lpstr>
      <vt:lpstr>Purpose:</vt:lpstr>
      <vt:lpstr>School Improvement Plan</vt:lpstr>
      <vt:lpstr>PowerPoint Presentation</vt:lpstr>
      <vt:lpstr>Data Analysis - analyze state and local test data MAP/AIMSWeb/Dibels/attendance/graduation rate/behavior/perception</vt:lpstr>
      <vt:lpstr>PowerPoint Presentation</vt:lpstr>
      <vt:lpstr>PowerPoint Presentation</vt:lpstr>
      <vt:lpstr>What is Alaska STEPP </vt:lpstr>
      <vt:lpstr>PowerPoint Presentation</vt:lpstr>
      <vt:lpstr>Indistar’s New Layout</vt:lpstr>
      <vt:lpstr>Entering Alaska STEPP</vt:lpstr>
      <vt:lpstr>Our Direction</vt:lpstr>
      <vt:lpstr>PowerPoint Presentation</vt:lpstr>
      <vt:lpstr>Our Meetings</vt:lpstr>
      <vt:lpstr>Success Cycle</vt:lpstr>
      <vt:lpstr>Our Progress</vt:lpstr>
      <vt:lpstr>Indistar 3.0</vt:lpstr>
      <vt:lpstr>PowerPoint Presentation</vt:lpstr>
      <vt:lpstr>Thoughts to Ponder</vt:lpstr>
      <vt:lpstr>PowerPoint Presentation</vt:lpstr>
    </vt:vector>
  </TitlesOfParts>
  <Company>State of Alaska - Department of Edication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Planning &amp; Tracking</dc:title>
  <dc:creator>Fiscus, Scot L (DEC)</dc:creator>
  <cp:lastModifiedBy>Fiscus, Scot L (EED)</cp:lastModifiedBy>
  <cp:revision>133</cp:revision>
  <cp:lastPrinted>2017-09-21T17:13:11Z</cp:lastPrinted>
  <dcterms:created xsi:type="dcterms:W3CDTF">2016-07-20T18:33:03Z</dcterms:created>
  <dcterms:modified xsi:type="dcterms:W3CDTF">2017-10-09T22:02:59Z</dcterms:modified>
</cp:coreProperties>
</file>