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8" r:id="rId3"/>
    <p:sldId id="271" r:id="rId4"/>
    <p:sldId id="269" r:id="rId5"/>
    <p:sldId id="273" r:id="rId6"/>
    <p:sldId id="275" r:id="rId7"/>
    <p:sldId id="272" r:id="rId8"/>
    <p:sldId id="270" r:id="rId9"/>
    <p:sldId id="276" r:id="rId10"/>
    <p:sldId id="274" r:id="rId11"/>
    <p:sldId id="277" r:id="rId12"/>
    <p:sldId id="265"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60584" autoAdjust="0"/>
  </p:normalViewPr>
  <p:slideViewPr>
    <p:cSldViewPr snapToGrid="0">
      <p:cViewPr varScale="1">
        <p:scale>
          <a:sx n="44" d="100"/>
          <a:sy n="44" d="100"/>
        </p:scale>
        <p:origin x="2232" y="54"/>
      </p:cViewPr>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AB5070-13BC-4574-AAA4-E9C45DBB646E}" type="datetimeFigureOut">
              <a:rPr lang="en-US" smtClean="0"/>
              <a:t>4/30/2020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730B75-D32B-4AC3-B08D-56E2F703639F}" type="slidenum">
              <a:rPr lang="en-US" smtClean="0"/>
              <a:t>‹#›</a:t>
            </a:fld>
            <a:endParaRPr lang="en-US"/>
          </a:p>
        </p:txBody>
      </p:sp>
    </p:spTree>
    <p:extLst>
      <p:ext uri="{BB962C8B-B14F-4D97-AF65-F5344CB8AC3E}">
        <p14:creationId xmlns:p14="http://schemas.microsoft.com/office/powerpoint/2010/main" val="2541734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Deb</a:t>
            </a:r>
          </a:p>
        </p:txBody>
      </p:sp>
      <p:sp>
        <p:nvSpPr>
          <p:cNvPr id="4" name="Slide Number Placeholder 3"/>
          <p:cNvSpPr>
            <a:spLocks noGrp="1"/>
          </p:cNvSpPr>
          <p:nvPr>
            <p:ph type="sldNum" sz="quarter" idx="5"/>
          </p:nvPr>
        </p:nvSpPr>
        <p:spPr/>
        <p:txBody>
          <a:bodyPr/>
          <a:lstStyle/>
          <a:p>
            <a:fld id="{DD730B75-D32B-4AC3-B08D-56E2F703639F}" type="slidenum">
              <a:rPr lang="en-US" smtClean="0"/>
              <a:t>1</a:t>
            </a:fld>
            <a:endParaRPr lang="en-US"/>
          </a:p>
        </p:txBody>
      </p:sp>
    </p:spTree>
    <p:extLst>
      <p:ext uri="{BB962C8B-B14F-4D97-AF65-F5344CB8AC3E}">
        <p14:creationId xmlns:p14="http://schemas.microsoft.com/office/powerpoint/2010/main" val="379672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Stephanie</a:t>
            </a:r>
          </a:p>
          <a:p>
            <a:endParaRPr lang="en-US" b="1" dirty="0" smtClean="0"/>
          </a:p>
          <a:p>
            <a:r>
              <a:rPr lang="en-US" b="1" dirty="0" smtClean="0"/>
              <a:t>Application</a:t>
            </a:r>
          </a:p>
          <a:p>
            <a:pPr marL="228600" indent="-228600">
              <a:buFont typeface="+mj-lt"/>
              <a:buAutoNum type="arabicPeriod"/>
            </a:pPr>
            <a:r>
              <a:rPr lang="en-US" dirty="0" smtClean="0"/>
              <a:t>When do you expect application availability in GMS and will it be in FY20 or FY21?</a:t>
            </a:r>
          </a:p>
          <a:p>
            <a:pPr marL="228600" indent="-228600">
              <a:buFont typeface="+mj-lt"/>
              <a:buAutoNum type="arabicPeriod"/>
            </a:pPr>
            <a:r>
              <a:rPr lang="en-US" dirty="0" smtClean="0"/>
              <a:t>Because of the nature of the COVID closures and the need to be nimble in our responses, will the department provide flexibility with approved budgets for CARES Act &amp; GEERF funds? (It will be difficult to budget for unforeseen expenditures and needs.)</a:t>
            </a:r>
          </a:p>
          <a:p>
            <a:pPr marL="228600" indent="-228600">
              <a:buFont typeface="+mj-lt"/>
              <a:buAutoNum type="arabicPeriod"/>
            </a:pPr>
            <a:r>
              <a:rPr lang="en-US" dirty="0" smtClean="0"/>
              <a:t>What's the deadline for encumbrances?  </a:t>
            </a:r>
          </a:p>
          <a:p>
            <a:pPr marL="228600" indent="-228600">
              <a:buFont typeface="+mj-lt"/>
              <a:buAutoNum type="arabicPeriod"/>
            </a:pPr>
            <a:r>
              <a:rPr lang="en-US" dirty="0" smtClean="0"/>
              <a:t>Will time and effort reports be required for wages paid under CARES Act funds?</a:t>
            </a:r>
          </a:p>
          <a:p>
            <a:endParaRPr lang="en-US" dirty="0" smtClean="0"/>
          </a:p>
        </p:txBody>
      </p:sp>
      <p:sp>
        <p:nvSpPr>
          <p:cNvPr id="4" name="Slide Number Placeholder 3"/>
          <p:cNvSpPr>
            <a:spLocks noGrp="1"/>
          </p:cNvSpPr>
          <p:nvPr>
            <p:ph type="sldNum" sz="quarter" idx="10"/>
          </p:nvPr>
        </p:nvSpPr>
        <p:spPr/>
        <p:txBody>
          <a:bodyPr/>
          <a:lstStyle/>
          <a:p>
            <a:fld id="{DD730B75-D32B-4AC3-B08D-56E2F703639F}" type="slidenum">
              <a:rPr lang="en-US" smtClean="0"/>
              <a:t>10</a:t>
            </a:fld>
            <a:endParaRPr lang="en-US"/>
          </a:p>
        </p:txBody>
      </p:sp>
    </p:spTree>
    <p:extLst>
      <p:ext uri="{BB962C8B-B14F-4D97-AF65-F5344CB8AC3E}">
        <p14:creationId xmlns:p14="http://schemas.microsoft.com/office/powerpoint/2010/main" val="2108482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smtClean="0"/>
              <a:t>Stephanie</a:t>
            </a:r>
            <a:r>
              <a:rPr lang="en-US" b="1" baseline="0" smtClean="0"/>
              <a:t> - </a:t>
            </a:r>
            <a:r>
              <a:rPr lang="en-US" b="1" smtClean="0"/>
              <a:t>ESSERF</a:t>
            </a:r>
            <a:endParaRPr lang="en-US" b="1" dirty="0" smtClean="0"/>
          </a:p>
          <a:p>
            <a:pPr marL="228600" indent="-228600">
              <a:buFont typeface="+mj-lt"/>
              <a:buAutoNum type="arabicPeriod"/>
            </a:pPr>
            <a:r>
              <a:rPr lang="en-US" dirty="0" smtClean="0"/>
              <a:t>The </a:t>
            </a:r>
            <a:r>
              <a:rPr lang="en-US" dirty="0" err="1" smtClean="0"/>
              <a:t>allowability</a:t>
            </a:r>
            <a:r>
              <a:rPr lang="en-US" dirty="0" smtClean="0"/>
              <a:t> of the funds granted is still vague and I am hoping the federal government is coming out with more information.  Number 12 of the original memorandum states "other activities that are necessary to maintain operations and continuity of services and continuing employ existing staff."  This feels very open ended meaning we can charge any salaries to the grant that we paid to ensure our employees remained paid during the closure.  </a:t>
            </a:r>
          </a:p>
          <a:p>
            <a:pPr marL="228600" indent="-228600">
              <a:buFont typeface="+mj-lt"/>
              <a:buAutoNum type="arabicPeriod"/>
            </a:pPr>
            <a:endParaRPr lang="en-US" dirty="0" smtClean="0"/>
          </a:p>
          <a:p>
            <a:pPr marL="0" indent="0">
              <a:buFont typeface="+mj-lt"/>
              <a:buNone/>
            </a:pPr>
            <a:r>
              <a:rPr lang="en-US" b="1" dirty="0" smtClean="0"/>
              <a:t>Lacey</a:t>
            </a:r>
            <a:r>
              <a:rPr lang="en-US" b="1" baseline="0" dirty="0" smtClean="0"/>
              <a:t> </a:t>
            </a:r>
            <a:r>
              <a:rPr lang="en-US" b="1" baseline="0" dirty="0" smtClean="0"/>
              <a:t>– GEERF</a:t>
            </a:r>
          </a:p>
          <a:p>
            <a:pPr marL="0" indent="0">
              <a:buFont typeface="+mj-lt"/>
              <a:buNone/>
            </a:pPr>
            <a:endParaRPr lang="en-US" b="1" baseline="0" dirty="0" smtClean="0"/>
          </a:p>
          <a:p>
            <a:pPr marL="0" indent="0">
              <a:buFont typeface="+mj-lt"/>
              <a:buNone/>
            </a:pPr>
            <a:r>
              <a:rPr lang="en-US" b="1" baseline="0" dirty="0" smtClean="0"/>
              <a:t>Courtney – Equitable Services</a:t>
            </a:r>
            <a:endParaRPr lang="en-US" b="1" dirty="0" smtClean="0"/>
          </a:p>
          <a:p>
            <a:endParaRPr lang="en-US" dirty="0"/>
          </a:p>
        </p:txBody>
      </p:sp>
      <p:sp>
        <p:nvSpPr>
          <p:cNvPr id="4" name="Slide Number Placeholder 3"/>
          <p:cNvSpPr>
            <a:spLocks noGrp="1"/>
          </p:cNvSpPr>
          <p:nvPr>
            <p:ph type="sldNum" sz="quarter" idx="10"/>
          </p:nvPr>
        </p:nvSpPr>
        <p:spPr/>
        <p:txBody>
          <a:bodyPr/>
          <a:lstStyle/>
          <a:p>
            <a:fld id="{DD730B75-D32B-4AC3-B08D-56E2F703639F}" type="slidenum">
              <a:rPr lang="en-US" smtClean="0"/>
              <a:t>11</a:t>
            </a:fld>
            <a:endParaRPr lang="en-US"/>
          </a:p>
        </p:txBody>
      </p:sp>
    </p:spTree>
    <p:extLst>
      <p:ext uri="{BB962C8B-B14F-4D97-AF65-F5344CB8AC3E}">
        <p14:creationId xmlns:p14="http://schemas.microsoft.com/office/powerpoint/2010/main" val="193720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Deb/Rachel</a:t>
            </a:r>
            <a:endParaRPr lang="en-US" b="1" dirty="0"/>
          </a:p>
        </p:txBody>
      </p:sp>
      <p:sp>
        <p:nvSpPr>
          <p:cNvPr id="4" name="Slide Number Placeholder 3"/>
          <p:cNvSpPr>
            <a:spLocks noGrp="1"/>
          </p:cNvSpPr>
          <p:nvPr>
            <p:ph type="sldNum" sz="quarter" idx="5"/>
          </p:nvPr>
        </p:nvSpPr>
        <p:spPr/>
        <p:txBody>
          <a:bodyPr/>
          <a:lstStyle/>
          <a:p>
            <a:fld id="{DD730B75-D32B-4AC3-B08D-56E2F703639F}" type="slidenum">
              <a:rPr lang="en-US" smtClean="0"/>
              <a:t>12</a:t>
            </a:fld>
            <a:endParaRPr lang="en-US"/>
          </a:p>
        </p:txBody>
      </p:sp>
    </p:spTree>
    <p:extLst>
      <p:ext uri="{BB962C8B-B14F-4D97-AF65-F5344CB8AC3E}">
        <p14:creationId xmlns:p14="http://schemas.microsoft.com/office/powerpoint/2010/main" val="25317095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Deb</a:t>
            </a:r>
          </a:p>
        </p:txBody>
      </p:sp>
      <p:sp>
        <p:nvSpPr>
          <p:cNvPr id="4" name="Slide Number Placeholder 3"/>
          <p:cNvSpPr>
            <a:spLocks noGrp="1"/>
          </p:cNvSpPr>
          <p:nvPr>
            <p:ph type="sldNum" sz="quarter" idx="5"/>
          </p:nvPr>
        </p:nvSpPr>
        <p:spPr/>
        <p:txBody>
          <a:bodyPr/>
          <a:lstStyle/>
          <a:p>
            <a:fld id="{DD730B75-D32B-4AC3-B08D-56E2F703639F}" type="slidenum">
              <a:rPr lang="en-US" smtClean="0"/>
              <a:t>13</a:t>
            </a:fld>
            <a:endParaRPr lang="en-US"/>
          </a:p>
        </p:txBody>
      </p:sp>
    </p:spTree>
    <p:extLst>
      <p:ext uri="{BB962C8B-B14F-4D97-AF65-F5344CB8AC3E}">
        <p14:creationId xmlns:p14="http://schemas.microsoft.com/office/powerpoint/2010/main" val="2744594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Deb</a:t>
            </a:r>
            <a:endParaRPr lang="en-US" b="1" dirty="0"/>
          </a:p>
        </p:txBody>
      </p:sp>
      <p:sp>
        <p:nvSpPr>
          <p:cNvPr id="4" name="Slide Number Placeholder 3"/>
          <p:cNvSpPr>
            <a:spLocks noGrp="1"/>
          </p:cNvSpPr>
          <p:nvPr>
            <p:ph type="sldNum" sz="quarter" idx="10"/>
          </p:nvPr>
        </p:nvSpPr>
        <p:spPr/>
        <p:txBody>
          <a:bodyPr/>
          <a:lstStyle/>
          <a:p>
            <a:fld id="{DD730B75-D32B-4AC3-B08D-56E2F703639F}" type="slidenum">
              <a:rPr lang="en-US" smtClean="0"/>
              <a:t>2</a:t>
            </a:fld>
            <a:endParaRPr lang="en-US"/>
          </a:p>
        </p:txBody>
      </p:sp>
    </p:spTree>
    <p:extLst>
      <p:ext uri="{BB962C8B-B14F-4D97-AF65-F5344CB8AC3E}">
        <p14:creationId xmlns:p14="http://schemas.microsoft.com/office/powerpoint/2010/main" val="1373959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Courtney</a:t>
            </a:r>
          </a:p>
          <a:p>
            <a:endParaRPr lang="en-US" dirty="0" smtClean="0"/>
          </a:p>
        </p:txBody>
      </p:sp>
      <p:sp>
        <p:nvSpPr>
          <p:cNvPr id="4" name="Slide Number Placeholder 3"/>
          <p:cNvSpPr>
            <a:spLocks noGrp="1"/>
          </p:cNvSpPr>
          <p:nvPr>
            <p:ph type="sldNum" sz="quarter" idx="10"/>
          </p:nvPr>
        </p:nvSpPr>
        <p:spPr/>
        <p:txBody>
          <a:bodyPr/>
          <a:lstStyle/>
          <a:p>
            <a:fld id="{DD730B75-D32B-4AC3-B08D-56E2F703639F}" type="slidenum">
              <a:rPr lang="en-US" smtClean="0"/>
              <a:t>3</a:t>
            </a:fld>
            <a:endParaRPr lang="en-US"/>
          </a:p>
        </p:txBody>
      </p:sp>
    </p:spTree>
    <p:extLst>
      <p:ext uri="{BB962C8B-B14F-4D97-AF65-F5344CB8AC3E}">
        <p14:creationId xmlns:p14="http://schemas.microsoft.com/office/powerpoint/2010/main" val="4124254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Courtney</a:t>
            </a:r>
          </a:p>
          <a:p>
            <a:endParaRPr lang="en-US" b="1" dirty="0" smtClean="0"/>
          </a:p>
        </p:txBody>
      </p:sp>
      <p:sp>
        <p:nvSpPr>
          <p:cNvPr id="4" name="Slide Number Placeholder 3"/>
          <p:cNvSpPr>
            <a:spLocks noGrp="1"/>
          </p:cNvSpPr>
          <p:nvPr>
            <p:ph type="sldNum" sz="quarter" idx="10"/>
          </p:nvPr>
        </p:nvSpPr>
        <p:spPr/>
        <p:txBody>
          <a:bodyPr/>
          <a:lstStyle/>
          <a:p>
            <a:fld id="{DD730B75-D32B-4AC3-B08D-56E2F703639F}" type="slidenum">
              <a:rPr lang="en-US" smtClean="0"/>
              <a:t>4</a:t>
            </a:fld>
            <a:endParaRPr lang="en-US"/>
          </a:p>
        </p:txBody>
      </p:sp>
    </p:spTree>
    <p:extLst>
      <p:ext uri="{BB962C8B-B14F-4D97-AF65-F5344CB8AC3E}">
        <p14:creationId xmlns:p14="http://schemas.microsoft.com/office/powerpoint/2010/main" val="94030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Courtney</a:t>
            </a:r>
            <a:endParaRPr lang="en-US" b="1" dirty="0"/>
          </a:p>
        </p:txBody>
      </p:sp>
      <p:sp>
        <p:nvSpPr>
          <p:cNvPr id="4" name="Slide Number Placeholder 3"/>
          <p:cNvSpPr>
            <a:spLocks noGrp="1"/>
          </p:cNvSpPr>
          <p:nvPr>
            <p:ph type="sldNum" sz="quarter" idx="10"/>
          </p:nvPr>
        </p:nvSpPr>
        <p:spPr/>
        <p:txBody>
          <a:bodyPr/>
          <a:lstStyle/>
          <a:p>
            <a:fld id="{DD730B75-D32B-4AC3-B08D-56E2F703639F}" type="slidenum">
              <a:rPr lang="en-US" smtClean="0"/>
              <a:t>5</a:t>
            </a:fld>
            <a:endParaRPr lang="en-US"/>
          </a:p>
        </p:txBody>
      </p:sp>
    </p:spTree>
    <p:extLst>
      <p:ext uri="{BB962C8B-B14F-4D97-AF65-F5344CB8AC3E}">
        <p14:creationId xmlns:p14="http://schemas.microsoft.com/office/powerpoint/2010/main" val="360043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Courtney</a:t>
            </a:r>
            <a:endParaRPr lang="en-US" b="1" dirty="0"/>
          </a:p>
        </p:txBody>
      </p:sp>
      <p:sp>
        <p:nvSpPr>
          <p:cNvPr id="4" name="Slide Number Placeholder 3"/>
          <p:cNvSpPr>
            <a:spLocks noGrp="1"/>
          </p:cNvSpPr>
          <p:nvPr>
            <p:ph type="sldNum" sz="quarter" idx="10"/>
          </p:nvPr>
        </p:nvSpPr>
        <p:spPr/>
        <p:txBody>
          <a:bodyPr/>
          <a:lstStyle/>
          <a:p>
            <a:fld id="{DD730B75-D32B-4AC3-B08D-56E2F703639F}" type="slidenum">
              <a:rPr lang="en-US" smtClean="0"/>
              <a:t>6</a:t>
            </a:fld>
            <a:endParaRPr lang="en-US"/>
          </a:p>
        </p:txBody>
      </p:sp>
    </p:spTree>
    <p:extLst>
      <p:ext uri="{BB962C8B-B14F-4D97-AF65-F5344CB8AC3E}">
        <p14:creationId xmlns:p14="http://schemas.microsoft.com/office/powerpoint/2010/main" val="586859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Courtney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DD730B75-D32B-4AC3-B08D-56E2F703639F}" type="slidenum">
              <a:rPr lang="en-US" smtClean="0"/>
              <a:t>7</a:t>
            </a:fld>
            <a:endParaRPr lang="en-US"/>
          </a:p>
        </p:txBody>
      </p:sp>
    </p:spTree>
    <p:extLst>
      <p:ext uri="{BB962C8B-B14F-4D97-AF65-F5344CB8AC3E}">
        <p14:creationId xmlns:p14="http://schemas.microsoft.com/office/powerpoint/2010/main" val="816043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Courtney</a:t>
            </a:r>
            <a:endParaRPr lang="en-US" b="1" dirty="0"/>
          </a:p>
        </p:txBody>
      </p:sp>
      <p:sp>
        <p:nvSpPr>
          <p:cNvPr id="4" name="Slide Number Placeholder 3"/>
          <p:cNvSpPr>
            <a:spLocks noGrp="1"/>
          </p:cNvSpPr>
          <p:nvPr>
            <p:ph type="sldNum" sz="quarter" idx="10"/>
          </p:nvPr>
        </p:nvSpPr>
        <p:spPr/>
        <p:txBody>
          <a:bodyPr/>
          <a:lstStyle/>
          <a:p>
            <a:fld id="{DD730B75-D32B-4AC3-B08D-56E2F703639F}" type="slidenum">
              <a:rPr lang="en-US" smtClean="0"/>
              <a:t>8</a:t>
            </a:fld>
            <a:endParaRPr lang="en-US"/>
          </a:p>
        </p:txBody>
      </p:sp>
    </p:spTree>
    <p:extLst>
      <p:ext uri="{BB962C8B-B14F-4D97-AF65-F5344CB8AC3E}">
        <p14:creationId xmlns:p14="http://schemas.microsoft.com/office/powerpoint/2010/main" val="1498169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Deb</a:t>
            </a:r>
          </a:p>
          <a:p>
            <a:endParaRPr lang="en-US" b="1" dirty="0" smtClean="0"/>
          </a:p>
          <a:p>
            <a:r>
              <a:rPr lang="en-US" b="1" dirty="0" smtClean="0"/>
              <a:t>FAQ</a:t>
            </a:r>
          </a:p>
          <a:p>
            <a:pPr marL="228600" indent="-228600">
              <a:buFont typeface="+mj-lt"/>
              <a:buAutoNum type="arabicPeriod"/>
            </a:pPr>
            <a:r>
              <a:rPr lang="en-US" dirty="0" smtClean="0"/>
              <a:t>Will indirect be allowed? FAQ 15</a:t>
            </a:r>
          </a:p>
          <a:p>
            <a:pPr marL="228600" indent="-228600">
              <a:buFont typeface="+mj-lt"/>
              <a:buAutoNum type="arabicPeriod"/>
            </a:pPr>
            <a:r>
              <a:rPr lang="en-US" dirty="0" smtClean="0"/>
              <a:t>Will the Cares Act allocation in any way be under supplement not supplant provisions? FAQ 8</a:t>
            </a:r>
          </a:p>
          <a:p>
            <a:pPr marL="228600" indent="-228600">
              <a:buFont typeface="+mj-lt"/>
              <a:buAutoNum type="arabicPeriod"/>
            </a:pPr>
            <a:r>
              <a:rPr lang="en-US" dirty="0" smtClean="0"/>
              <a:t>Can these funds be used for summer school and/or after school program to help students catch up academically? FAQ 7</a:t>
            </a:r>
          </a:p>
          <a:p>
            <a:pPr marL="228600" indent="-228600">
              <a:buFont typeface="+mj-lt"/>
              <a:buAutoNum type="arabicPeriod"/>
            </a:pPr>
            <a:r>
              <a:rPr lang="en-US" dirty="0" smtClean="0"/>
              <a:t>Can funds can be used as of March 13, 2020 for technology hardware and software purchases that were necessary due to providing distance delivery? FAQ 7</a:t>
            </a:r>
          </a:p>
          <a:p>
            <a:pPr marL="228600" indent="-228600">
              <a:buFont typeface="+mj-lt"/>
              <a:buAutoNum type="arabicPeriod"/>
            </a:pPr>
            <a:r>
              <a:rPr lang="en-US" dirty="0" smtClean="0"/>
              <a:t>Can CARES act funds be used to fund food to families over the summer? FAQ 7, 19 &amp; 20</a:t>
            </a:r>
          </a:p>
          <a:p>
            <a:pPr marL="228600" indent="-228600">
              <a:buFont typeface="+mj-lt"/>
              <a:buAutoNum type="arabicPeriod"/>
            </a:pPr>
            <a:r>
              <a:rPr lang="en-US" dirty="0" smtClean="0"/>
              <a:t>Are ongoing operating costs of a Food Service program that is provided in a model consistent with CDC guidelines and state &amp; local mandates (different from normal operations) allowable costs under CARES Act? FAQ 19 &amp; 20</a:t>
            </a:r>
          </a:p>
          <a:p>
            <a:pPr marL="228600" indent="-228600">
              <a:buFont typeface="+mj-lt"/>
              <a:buAutoNum type="arabicPeriod"/>
            </a:pPr>
            <a:r>
              <a:rPr lang="en-US" dirty="0" smtClean="0"/>
              <a:t>The initial information looks like this money cannot be used to replace lost revenue (for districts). It must be spent on COVID-related expenses. Just want to verify that this is the case. FAQ 6 &amp; 7</a:t>
            </a:r>
          </a:p>
          <a:p>
            <a:endParaRPr lang="en-US" dirty="0"/>
          </a:p>
        </p:txBody>
      </p:sp>
      <p:sp>
        <p:nvSpPr>
          <p:cNvPr id="4" name="Slide Number Placeholder 3"/>
          <p:cNvSpPr>
            <a:spLocks noGrp="1"/>
          </p:cNvSpPr>
          <p:nvPr>
            <p:ph type="sldNum" sz="quarter" idx="10"/>
          </p:nvPr>
        </p:nvSpPr>
        <p:spPr/>
        <p:txBody>
          <a:bodyPr/>
          <a:lstStyle/>
          <a:p>
            <a:fld id="{DD730B75-D32B-4AC3-B08D-56E2F703639F}" type="slidenum">
              <a:rPr lang="en-US" smtClean="0"/>
              <a:t>9</a:t>
            </a:fld>
            <a:endParaRPr lang="en-US"/>
          </a:p>
        </p:txBody>
      </p:sp>
    </p:spTree>
    <p:extLst>
      <p:ext uri="{BB962C8B-B14F-4D97-AF65-F5344CB8AC3E}">
        <p14:creationId xmlns:p14="http://schemas.microsoft.com/office/powerpoint/2010/main" val="1133732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549711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96026E-61F6-4C05-B2CE-B724D68F6CAC}" type="datetimeFigureOut">
              <a:rPr lang="en-US" smtClean="0"/>
              <a:t>4/30/2020</a:t>
            </a:fld>
            <a:endParaRPr lang="en-US"/>
          </a:p>
        </p:txBody>
      </p:sp>
      <p:sp>
        <p:nvSpPr>
          <p:cNvPr id="6" name="Slide Number Placeholder 5"/>
          <p:cNvSpPr>
            <a:spLocks noGrp="1"/>
          </p:cNvSpPr>
          <p:nvPr>
            <p:ph type="sldNum" sz="quarter" idx="12"/>
          </p:nvPr>
        </p:nvSpPr>
        <p:spPr/>
        <p:txBody>
          <a:bodyPr/>
          <a:lstStyle/>
          <a:p>
            <a:fld id="{ABEA191B-1C78-4086-879E-5783A143ECC9}" type="slidenum">
              <a:rPr lang="en-US" smtClean="0"/>
              <a:t>‹#›</a:t>
            </a:fld>
            <a:endParaRPr lang="en-US"/>
          </a:p>
        </p:txBody>
      </p:sp>
      <p:sp>
        <p:nvSpPr>
          <p:cNvPr id="7" name="Footer Placeholder 4">
            <a:extLst>
              <a:ext uri="{FF2B5EF4-FFF2-40B4-BE49-F238E27FC236}">
                <a16:creationId xmlns:a16="http://schemas.microsoft.com/office/drawing/2014/main" id="{54B82E17-A59C-4935-A953-5A237A36AC96}"/>
              </a:ext>
            </a:extLst>
          </p:cNvPr>
          <p:cNvSpPr>
            <a:spLocks noGrp="1"/>
          </p:cNvSpPr>
          <p:nvPr>
            <p:ph type="ftr" sz="quarter" idx="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3242400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96026E-61F6-4C05-B2CE-B724D68F6CAC}" type="datetimeFigureOut">
              <a:rPr lang="en-US" smtClean="0"/>
              <a:t>4/30/2020</a:t>
            </a:fld>
            <a:endParaRPr lang="en-US"/>
          </a:p>
        </p:txBody>
      </p:sp>
      <p:sp>
        <p:nvSpPr>
          <p:cNvPr id="6" name="Slide Number Placeholder 5"/>
          <p:cNvSpPr>
            <a:spLocks noGrp="1"/>
          </p:cNvSpPr>
          <p:nvPr>
            <p:ph type="sldNum" sz="quarter" idx="12"/>
          </p:nvPr>
        </p:nvSpPr>
        <p:spPr/>
        <p:txBody>
          <a:bodyPr/>
          <a:lstStyle/>
          <a:p>
            <a:fld id="{ABEA191B-1C78-4086-879E-5783A143ECC9}" type="slidenum">
              <a:rPr lang="en-US" smtClean="0"/>
              <a:t>‹#›</a:t>
            </a:fld>
            <a:endParaRPr lang="en-US"/>
          </a:p>
        </p:txBody>
      </p:sp>
      <p:sp>
        <p:nvSpPr>
          <p:cNvPr id="7" name="Footer Placeholder 4">
            <a:extLst>
              <a:ext uri="{FF2B5EF4-FFF2-40B4-BE49-F238E27FC236}">
                <a16:creationId xmlns:a16="http://schemas.microsoft.com/office/drawing/2014/main" id="{B49C6E89-5ED5-4808-AE50-87DDB476500F}"/>
              </a:ext>
            </a:extLst>
          </p:cNvPr>
          <p:cNvSpPr>
            <a:spLocks noGrp="1"/>
          </p:cNvSpPr>
          <p:nvPr>
            <p:ph type="ftr" sz="quarter" idx="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2442522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96026E-61F6-4C05-B2CE-B724D68F6CAC}" type="datetimeFigureOut">
              <a:rPr lang="en-US" smtClean="0"/>
              <a:t>4/30/2020</a:t>
            </a:fld>
            <a:endParaRPr lang="en-US"/>
          </a:p>
        </p:txBody>
      </p:sp>
      <p:sp>
        <p:nvSpPr>
          <p:cNvPr id="6" name="Slide Number Placeholder 5"/>
          <p:cNvSpPr>
            <a:spLocks noGrp="1"/>
          </p:cNvSpPr>
          <p:nvPr>
            <p:ph type="sldNum" sz="quarter" idx="12"/>
          </p:nvPr>
        </p:nvSpPr>
        <p:spPr/>
        <p:txBody>
          <a:bodyPr/>
          <a:lstStyle/>
          <a:p>
            <a:fld id="{ABEA191B-1C78-4086-879E-5783A143ECC9}" type="slidenum">
              <a:rPr lang="en-US" smtClean="0"/>
              <a:t>‹#›</a:t>
            </a:fld>
            <a:endParaRPr lang="en-US"/>
          </a:p>
        </p:txBody>
      </p:sp>
      <p:sp>
        <p:nvSpPr>
          <p:cNvPr id="7" name="Footer Placeholder 4">
            <a:extLst>
              <a:ext uri="{FF2B5EF4-FFF2-40B4-BE49-F238E27FC236}">
                <a16:creationId xmlns:a16="http://schemas.microsoft.com/office/drawing/2014/main" id="{EBF0B973-4874-418C-8F7E-245FFEACCFE3}"/>
              </a:ext>
            </a:extLst>
          </p:cNvPr>
          <p:cNvSpPr>
            <a:spLocks noGrp="1"/>
          </p:cNvSpPr>
          <p:nvPr>
            <p:ph type="ftr" sz="quarter" idx="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3739335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96026E-61F6-4C05-B2CE-B724D68F6CAC}" type="datetimeFigureOut">
              <a:rPr lang="en-US" smtClean="0"/>
              <a:t>4/30/2020</a:t>
            </a:fld>
            <a:endParaRPr lang="en-US"/>
          </a:p>
        </p:txBody>
      </p:sp>
      <p:sp>
        <p:nvSpPr>
          <p:cNvPr id="6" name="Slide Number Placeholder 5"/>
          <p:cNvSpPr>
            <a:spLocks noGrp="1"/>
          </p:cNvSpPr>
          <p:nvPr>
            <p:ph type="sldNum" sz="quarter" idx="12"/>
          </p:nvPr>
        </p:nvSpPr>
        <p:spPr/>
        <p:txBody>
          <a:bodyPr/>
          <a:lstStyle/>
          <a:p>
            <a:fld id="{ABEA191B-1C78-4086-879E-5783A143ECC9}" type="slidenum">
              <a:rPr lang="en-US" smtClean="0"/>
              <a:t>‹#›</a:t>
            </a:fld>
            <a:endParaRPr lang="en-US"/>
          </a:p>
        </p:txBody>
      </p:sp>
      <p:sp>
        <p:nvSpPr>
          <p:cNvPr id="7" name="Footer Placeholder 4">
            <a:extLst>
              <a:ext uri="{FF2B5EF4-FFF2-40B4-BE49-F238E27FC236}">
                <a16:creationId xmlns:a16="http://schemas.microsoft.com/office/drawing/2014/main" id="{B3DC1C1A-508D-4B66-A3C6-E92C1E125C08}"/>
              </a:ext>
            </a:extLst>
          </p:cNvPr>
          <p:cNvSpPr>
            <a:spLocks noGrp="1"/>
          </p:cNvSpPr>
          <p:nvPr>
            <p:ph type="ftr" sz="quarter" idx="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3345786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96026E-61F6-4C05-B2CE-B724D68F6CAC}" type="datetimeFigureOut">
              <a:rPr lang="en-US" smtClean="0"/>
              <a:t>4/30/2020</a:t>
            </a:fld>
            <a:endParaRPr lang="en-US"/>
          </a:p>
        </p:txBody>
      </p:sp>
      <p:sp>
        <p:nvSpPr>
          <p:cNvPr id="7" name="Slide Number Placeholder 6"/>
          <p:cNvSpPr>
            <a:spLocks noGrp="1"/>
          </p:cNvSpPr>
          <p:nvPr>
            <p:ph type="sldNum" sz="quarter" idx="12"/>
          </p:nvPr>
        </p:nvSpPr>
        <p:spPr/>
        <p:txBody>
          <a:bodyPr/>
          <a:lstStyle/>
          <a:p>
            <a:fld id="{ABEA191B-1C78-4086-879E-5783A143ECC9}" type="slidenum">
              <a:rPr lang="en-US" smtClean="0"/>
              <a:t>‹#›</a:t>
            </a:fld>
            <a:endParaRPr lang="en-US"/>
          </a:p>
        </p:txBody>
      </p:sp>
      <p:sp>
        <p:nvSpPr>
          <p:cNvPr id="8" name="Footer Placeholder 4">
            <a:extLst>
              <a:ext uri="{FF2B5EF4-FFF2-40B4-BE49-F238E27FC236}">
                <a16:creationId xmlns:a16="http://schemas.microsoft.com/office/drawing/2014/main" id="{EECF039F-4FDC-4E7C-936C-251AEA9DD3EA}"/>
              </a:ext>
            </a:extLst>
          </p:cNvPr>
          <p:cNvSpPr>
            <a:spLocks noGrp="1"/>
          </p:cNvSpPr>
          <p:nvPr>
            <p:ph type="ftr" sz="quarter" idx="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2754224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96026E-61F6-4C05-B2CE-B724D68F6CAC}" type="datetimeFigureOut">
              <a:rPr lang="en-US" smtClean="0"/>
              <a:t>4/30/2020</a:t>
            </a:fld>
            <a:endParaRPr lang="en-US"/>
          </a:p>
        </p:txBody>
      </p:sp>
      <p:sp>
        <p:nvSpPr>
          <p:cNvPr id="9" name="Slide Number Placeholder 8"/>
          <p:cNvSpPr>
            <a:spLocks noGrp="1"/>
          </p:cNvSpPr>
          <p:nvPr>
            <p:ph type="sldNum" sz="quarter" idx="12"/>
          </p:nvPr>
        </p:nvSpPr>
        <p:spPr/>
        <p:txBody>
          <a:bodyPr/>
          <a:lstStyle/>
          <a:p>
            <a:fld id="{ABEA191B-1C78-4086-879E-5783A143ECC9}" type="slidenum">
              <a:rPr lang="en-US" smtClean="0"/>
              <a:t>‹#›</a:t>
            </a:fld>
            <a:endParaRPr lang="en-US"/>
          </a:p>
        </p:txBody>
      </p:sp>
      <p:sp>
        <p:nvSpPr>
          <p:cNvPr id="10" name="Footer Placeholder 4">
            <a:extLst>
              <a:ext uri="{FF2B5EF4-FFF2-40B4-BE49-F238E27FC236}">
                <a16:creationId xmlns:a16="http://schemas.microsoft.com/office/drawing/2014/main" id="{78DC59FE-8CEA-44B3-B985-96D0AD7B63F1}"/>
              </a:ext>
            </a:extLst>
          </p:cNvPr>
          <p:cNvSpPr>
            <a:spLocks noGrp="1"/>
          </p:cNvSpPr>
          <p:nvPr>
            <p:ph type="ftr" sz="quarter" idx="1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3390775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96026E-61F6-4C05-B2CE-B724D68F6CAC}" type="datetimeFigureOut">
              <a:rPr lang="en-US" smtClean="0"/>
              <a:t>4/30/2020</a:t>
            </a:fld>
            <a:endParaRPr lang="en-US"/>
          </a:p>
        </p:txBody>
      </p:sp>
      <p:sp>
        <p:nvSpPr>
          <p:cNvPr id="5" name="Slide Number Placeholder 4"/>
          <p:cNvSpPr>
            <a:spLocks noGrp="1"/>
          </p:cNvSpPr>
          <p:nvPr>
            <p:ph type="sldNum" sz="quarter" idx="12"/>
          </p:nvPr>
        </p:nvSpPr>
        <p:spPr/>
        <p:txBody>
          <a:bodyPr/>
          <a:lstStyle/>
          <a:p>
            <a:fld id="{ABEA191B-1C78-4086-879E-5783A143ECC9}" type="slidenum">
              <a:rPr lang="en-US" smtClean="0"/>
              <a:t>‹#›</a:t>
            </a:fld>
            <a:endParaRPr lang="en-US"/>
          </a:p>
        </p:txBody>
      </p:sp>
      <p:sp>
        <p:nvSpPr>
          <p:cNvPr id="6" name="Footer Placeholder 4">
            <a:extLst>
              <a:ext uri="{FF2B5EF4-FFF2-40B4-BE49-F238E27FC236}">
                <a16:creationId xmlns:a16="http://schemas.microsoft.com/office/drawing/2014/main" id="{E82903F3-815D-4855-91AA-016300EDCAF1}"/>
              </a:ext>
            </a:extLst>
          </p:cNvPr>
          <p:cNvSpPr>
            <a:spLocks noGrp="1"/>
          </p:cNvSpPr>
          <p:nvPr>
            <p:ph type="ftr" sz="quarter" idx="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902975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96026E-61F6-4C05-B2CE-B724D68F6CAC}" type="datetimeFigureOut">
              <a:rPr lang="en-US" smtClean="0"/>
              <a:t>4/30/2020</a:t>
            </a:fld>
            <a:endParaRPr lang="en-US"/>
          </a:p>
        </p:txBody>
      </p:sp>
      <p:sp>
        <p:nvSpPr>
          <p:cNvPr id="4" name="Slide Number Placeholder 3"/>
          <p:cNvSpPr>
            <a:spLocks noGrp="1"/>
          </p:cNvSpPr>
          <p:nvPr>
            <p:ph type="sldNum" sz="quarter" idx="12"/>
          </p:nvPr>
        </p:nvSpPr>
        <p:spPr/>
        <p:txBody>
          <a:bodyPr/>
          <a:lstStyle/>
          <a:p>
            <a:fld id="{ABEA191B-1C78-4086-879E-5783A143ECC9}" type="slidenum">
              <a:rPr lang="en-US" smtClean="0"/>
              <a:t>‹#›</a:t>
            </a:fld>
            <a:endParaRPr lang="en-US"/>
          </a:p>
        </p:txBody>
      </p:sp>
      <p:sp>
        <p:nvSpPr>
          <p:cNvPr id="5" name="Footer Placeholder 4">
            <a:extLst>
              <a:ext uri="{FF2B5EF4-FFF2-40B4-BE49-F238E27FC236}">
                <a16:creationId xmlns:a16="http://schemas.microsoft.com/office/drawing/2014/main" id="{7DD7597E-B5F9-49FD-A5C9-1AEBB1E8892E}"/>
              </a:ext>
            </a:extLst>
          </p:cNvPr>
          <p:cNvSpPr>
            <a:spLocks noGrp="1"/>
          </p:cNvSpPr>
          <p:nvPr>
            <p:ph type="ftr" sz="quarter" idx="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3133570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396026E-61F6-4C05-B2CE-B724D68F6CAC}" type="datetimeFigureOut">
              <a:rPr lang="en-US" smtClean="0"/>
              <a:t>4/30/2020</a:t>
            </a:fld>
            <a:endParaRPr lang="en-US"/>
          </a:p>
        </p:txBody>
      </p:sp>
      <p:sp>
        <p:nvSpPr>
          <p:cNvPr id="7" name="Slide Number Placeholder 6"/>
          <p:cNvSpPr>
            <a:spLocks noGrp="1"/>
          </p:cNvSpPr>
          <p:nvPr>
            <p:ph type="sldNum" sz="quarter" idx="12"/>
          </p:nvPr>
        </p:nvSpPr>
        <p:spPr/>
        <p:txBody>
          <a:bodyPr/>
          <a:lstStyle/>
          <a:p>
            <a:fld id="{ABEA191B-1C78-4086-879E-5783A143ECC9}" type="slidenum">
              <a:rPr lang="en-US" smtClean="0"/>
              <a:t>‹#›</a:t>
            </a:fld>
            <a:endParaRPr lang="en-US"/>
          </a:p>
        </p:txBody>
      </p:sp>
      <p:sp>
        <p:nvSpPr>
          <p:cNvPr id="8" name="Footer Placeholder 4">
            <a:extLst>
              <a:ext uri="{FF2B5EF4-FFF2-40B4-BE49-F238E27FC236}">
                <a16:creationId xmlns:a16="http://schemas.microsoft.com/office/drawing/2014/main" id="{38CDBBCD-7DD1-470B-A27C-DCCA2745FF4B}"/>
              </a:ext>
            </a:extLst>
          </p:cNvPr>
          <p:cNvSpPr>
            <a:spLocks noGrp="1"/>
          </p:cNvSpPr>
          <p:nvPr>
            <p:ph type="ftr" sz="quarter" idx="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160092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396026E-61F6-4C05-B2CE-B724D68F6CAC}" type="datetimeFigureOut">
              <a:rPr lang="en-US" smtClean="0"/>
              <a:t>4/30/2020</a:t>
            </a:fld>
            <a:endParaRPr lang="en-US"/>
          </a:p>
        </p:txBody>
      </p:sp>
      <p:sp>
        <p:nvSpPr>
          <p:cNvPr id="7" name="Slide Number Placeholder 6"/>
          <p:cNvSpPr>
            <a:spLocks noGrp="1"/>
          </p:cNvSpPr>
          <p:nvPr>
            <p:ph type="sldNum" sz="quarter" idx="12"/>
          </p:nvPr>
        </p:nvSpPr>
        <p:spPr/>
        <p:txBody>
          <a:bodyPr/>
          <a:lstStyle/>
          <a:p>
            <a:fld id="{ABEA191B-1C78-4086-879E-5783A143ECC9}" type="slidenum">
              <a:rPr lang="en-US" smtClean="0"/>
              <a:t>‹#›</a:t>
            </a:fld>
            <a:endParaRPr lang="en-US"/>
          </a:p>
        </p:txBody>
      </p:sp>
      <p:sp>
        <p:nvSpPr>
          <p:cNvPr id="8" name="Footer Placeholder 4">
            <a:extLst>
              <a:ext uri="{FF2B5EF4-FFF2-40B4-BE49-F238E27FC236}">
                <a16:creationId xmlns:a16="http://schemas.microsoft.com/office/drawing/2014/main" id="{25367582-1E31-4A9A-B2A1-65C4048F9F6B}"/>
              </a:ext>
            </a:extLst>
          </p:cNvPr>
          <p:cNvSpPr>
            <a:spLocks noGrp="1"/>
          </p:cNvSpPr>
          <p:nvPr>
            <p:ph type="ftr" sz="quarter" idx="3"/>
          </p:nvPr>
        </p:nvSpPr>
        <p:spPr>
          <a:xfrm>
            <a:off x="2547937" y="6423028"/>
            <a:ext cx="4048125" cy="282574"/>
          </a:xfrm>
          <a:prstGeom prst="rect">
            <a:avLst/>
          </a:prstGeom>
        </p:spPr>
        <p:txBody>
          <a:bodyPr vert="horz" lIns="91440" tIns="45720" rIns="91440" bIns="45720" rtlCol="0" anchor="ctr"/>
          <a:lstStyle>
            <a:lvl1pPr algn="ctr">
              <a:defRPr sz="1400" b="1" i="1">
                <a:solidFill>
                  <a:schemeClr val="tx1">
                    <a:tint val="75000"/>
                  </a:schemeClr>
                </a:solidFill>
              </a:defRPr>
            </a:lvl1pPr>
          </a:lstStyle>
          <a:p>
            <a:r>
              <a:rPr lang="en-US" dirty="0"/>
              <a:t>An Excellent Education for Every Student Everyday</a:t>
            </a:r>
          </a:p>
        </p:txBody>
      </p:sp>
    </p:spTree>
    <p:extLst>
      <p:ext uri="{BB962C8B-B14F-4D97-AF65-F5344CB8AC3E}">
        <p14:creationId xmlns:p14="http://schemas.microsoft.com/office/powerpoint/2010/main" val="3054627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6026E-61F6-4C05-B2CE-B724D68F6CAC}" type="datetimeFigureOut">
              <a:rPr lang="en-US" smtClean="0"/>
              <a:t>4/30/2020</a:t>
            </a:fld>
            <a:endParaRPr lang="en-US"/>
          </a:p>
        </p:txBody>
      </p:sp>
      <p:sp>
        <p:nvSpPr>
          <p:cNvPr id="6" name="Slide Number Placeholder 5"/>
          <p:cNvSpPr>
            <a:spLocks noGrp="1"/>
          </p:cNvSpPr>
          <p:nvPr>
            <p:ph type="sldNum" sz="quarter" idx="4"/>
          </p:nvPr>
        </p:nvSpPr>
        <p:spPr>
          <a:xfrm>
            <a:off x="5267326" y="63817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1</a:t>
            </a:r>
          </a:p>
        </p:txBody>
      </p:sp>
      <p:pic>
        <p:nvPicPr>
          <p:cNvPr id="8" name="Picture 7">
            <a:extLst>
              <a:ext uri="{FF2B5EF4-FFF2-40B4-BE49-F238E27FC236}">
                <a16:creationId xmlns:a16="http://schemas.microsoft.com/office/drawing/2014/main" id="{71501A3E-3481-41AF-9A6A-EAA7B8727A11}"/>
              </a:ext>
            </a:extLst>
          </p:cNvPr>
          <p:cNvPicPr>
            <a:picLocks noChangeAspect="1"/>
          </p:cNvPicPr>
          <p:nvPr userDrawn="1"/>
        </p:nvPicPr>
        <p:blipFill>
          <a:blip r:embed="rId13" cstate="hqprint">
            <a:extLst>
              <a:ext uri="{28A0092B-C50C-407E-A947-70E740481C1C}">
                <a14:useLocalDpi xmlns:a14="http://schemas.microsoft.com/office/drawing/2010/main" val="0"/>
              </a:ext>
            </a:extLst>
          </a:blip>
          <a:stretch>
            <a:fillRect/>
          </a:stretch>
        </p:blipFill>
        <p:spPr>
          <a:xfrm>
            <a:off x="329558" y="5631544"/>
            <a:ext cx="1165868" cy="1090837"/>
          </a:xfrm>
          <a:prstGeom prst="rect">
            <a:avLst/>
          </a:prstGeom>
        </p:spPr>
      </p:pic>
      <p:sp>
        <p:nvSpPr>
          <p:cNvPr id="9" name="AutoShape 2" descr="Coronavirus at the molecular level">
            <a:extLst>
              <a:ext uri="{FF2B5EF4-FFF2-40B4-BE49-F238E27FC236}">
                <a16:creationId xmlns:a16="http://schemas.microsoft.com/office/drawing/2014/main" id="{37F70B3C-5EA6-4DA9-A4F5-2C3D3B0CAD66}"/>
              </a:ext>
            </a:extLst>
          </p:cNvPr>
          <p:cNvSpPr>
            <a:spLocks noChangeAspect="1" noChangeArrowheads="1"/>
          </p:cNvSpPr>
          <p:nvPr userDrawn="1"/>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 name="Picture 9">
            <a:extLst>
              <a:ext uri="{FF2B5EF4-FFF2-40B4-BE49-F238E27FC236}">
                <a16:creationId xmlns:a16="http://schemas.microsoft.com/office/drawing/2014/main" id="{41C96F69-B3CE-4057-BBCB-2A4416778384}"/>
              </a:ext>
            </a:extLst>
          </p:cNvPr>
          <p:cNvPicPr>
            <a:picLocks noChangeAspect="1"/>
          </p:cNvPicPr>
          <p:nvPr userDrawn="1"/>
        </p:nvPicPr>
        <p:blipFill>
          <a:blip r:embed="rId14"/>
          <a:stretch>
            <a:fillRect/>
          </a:stretch>
        </p:blipFill>
        <p:spPr>
          <a:xfrm>
            <a:off x="7562850" y="6006812"/>
            <a:ext cx="1409700" cy="737685"/>
          </a:xfrm>
          <a:prstGeom prst="rect">
            <a:avLst/>
          </a:prstGeom>
        </p:spPr>
      </p:pic>
      <p:sp>
        <p:nvSpPr>
          <p:cNvPr id="11" name="TextBox 10">
            <a:extLst>
              <a:ext uri="{FF2B5EF4-FFF2-40B4-BE49-F238E27FC236}">
                <a16:creationId xmlns:a16="http://schemas.microsoft.com/office/drawing/2014/main" id="{DB5DD8A9-C4BA-4629-A34E-449D9A74B6EA}"/>
              </a:ext>
            </a:extLst>
          </p:cNvPr>
          <p:cNvSpPr txBox="1"/>
          <p:nvPr userDrawn="1"/>
        </p:nvSpPr>
        <p:spPr>
          <a:xfrm>
            <a:off x="1857375" y="6351002"/>
            <a:ext cx="5410200" cy="338554"/>
          </a:xfrm>
          <a:prstGeom prst="rect">
            <a:avLst/>
          </a:prstGeom>
          <a:noFill/>
        </p:spPr>
        <p:txBody>
          <a:bodyPr wrap="square" rtlCol="0">
            <a:spAutoFit/>
          </a:bodyPr>
          <a:lstStyle/>
          <a:p>
            <a:pPr algn="ctr"/>
            <a:r>
              <a:rPr lang="en-US" sz="1600" b="1" i="1" dirty="0"/>
              <a:t>An Excellent Education for Every Student Every Day</a:t>
            </a:r>
          </a:p>
        </p:txBody>
      </p:sp>
    </p:spTree>
    <p:extLst>
      <p:ext uri="{BB962C8B-B14F-4D97-AF65-F5344CB8AC3E}">
        <p14:creationId xmlns:p14="http://schemas.microsoft.com/office/powerpoint/2010/main" val="2179584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oese.ed.gov/files/2020/04/FAQs-Equitable-Services.pdf"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ducation.alaska.gov/news/COVID-19/caresact/GEERF_ESSERF_FAQ%204-29-20%20FINAL.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16EC1-7CE1-4F61-B583-A2F36E58B30E}"/>
              </a:ext>
            </a:extLst>
          </p:cNvPr>
          <p:cNvSpPr>
            <a:spLocks noGrp="1"/>
          </p:cNvSpPr>
          <p:nvPr>
            <p:ph type="ctrTitle"/>
          </p:nvPr>
        </p:nvSpPr>
        <p:spPr/>
        <p:txBody>
          <a:bodyPr/>
          <a:lstStyle/>
          <a:p>
            <a:r>
              <a:rPr lang="en-US" dirty="0"/>
              <a:t> </a:t>
            </a:r>
          </a:p>
        </p:txBody>
      </p:sp>
      <p:sp>
        <p:nvSpPr>
          <p:cNvPr id="5" name="Subtitle 4">
            <a:extLst>
              <a:ext uri="{FF2B5EF4-FFF2-40B4-BE49-F238E27FC236}">
                <a16:creationId xmlns:a16="http://schemas.microsoft.com/office/drawing/2014/main" id="{59A235C1-78C5-44CB-9B24-DC174B47870A}"/>
              </a:ext>
            </a:extLst>
          </p:cNvPr>
          <p:cNvSpPr>
            <a:spLocks noGrp="1"/>
          </p:cNvSpPr>
          <p:nvPr>
            <p:ph type="subTitle" idx="1"/>
          </p:nvPr>
        </p:nvSpPr>
        <p:spPr>
          <a:xfrm>
            <a:off x="1143000" y="1936867"/>
            <a:ext cx="6858000" cy="1655762"/>
          </a:xfrm>
        </p:spPr>
        <p:txBody>
          <a:bodyPr>
            <a:normAutofit/>
          </a:bodyPr>
          <a:lstStyle/>
          <a:p>
            <a:r>
              <a:rPr lang="en-US" sz="3600" dirty="0"/>
              <a:t>CARES Act Check-In</a:t>
            </a:r>
          </a:p>
        </p:txBody>
      </p:sp>
      <p:sp>
        <p:nvSpPr>
          <p:cNvPr id="6" name="TextBox 5">
            <a:extLst>
              <a:ext uri="{FF2B5EF4-FFF2-40B4-BE49-F238E27FC236}">
                <a16:creationId xmlns:a16="http://schemas.microsoft.com/office/drawing/2014/main" id="{E51F3B91-363A-45F6-9537-AEA529D4DA6E}"/>
              </a:ext>
            </a:extLst>
          </p:cNvPr>
          <p:cNvSpPr txBox="1"/>
          <p:nvPr/>
        </p:nvSpPr>
        <p:spPr>
          <a:xfrm>
            <a:off x="2358189" y="3830855"/>
            <a:ext cx="4668253" cy="523220"/>
          </a:xfrm>
          <a:prstGeom prst="rect">
            <a:avLst/>
          </a:prstGeom>
          <a:noFill/>
        </p:spPr>
        <p:txBody>
          <a:bodyPr wrap="square" rtlCol="0">
            <a:spAutoFit/>
          </a:bodyPr>
          <a:lstStyle/>
          <a:p>
            <a:pPr algn="ctr"/>
            <a:r>
              <a:rPr lang="en-US" sz="2800" dirty="0"/>
              <a:t>April 30, 2020</a:t>
            </a:r>
          </a:p>
        </p:txBody>
      </p:sp>
      <p:sp>
        <p:nvSpPr>
          <p:cNvPr id="7" name="TextBox 6">
            <a:extLst>
              <a:ext uri="{FF2B5EF4-FFF2-40B4-BE49-F238E27FC236}">
                <a16:creationId xmlns:a16="http://schemas.microsoft.com/office/drawing/2014/main" id="{274650F6-8D87-4FE0-A083-F87A66EAC07F}"/>
              </a:ext>
            </a:extLst>
          </p:cNvPr>
          <p:cNvSpPr txBox="1"/>
          <p:nvPr/>
        </p:nvSpPr>
        <p:spPr>
          <a:xfrm>
            <a:off x="3139101" y="5190564"/>
            <a:ext cx="3106428" cy="369332"/>
          </a:xfrm>
          <a:prstGeom prst="rect">
            <a:avLst/>
          </a:prstGeom>
          <a:noFill/>
        </p:spPr>
        <p:txBody>
          <a:bodyPr wrap="none" rtlCol="0">
            <a:spAutoFit/>
          </a:bodyPr>
          <a:lstStyle/>
          <a:p>
            <a:r>
              <a:rPr lang="en-US" dirty="0">
                <a:solidFill>
                  <a:srgbClr val="0070C0"/>
                </a:solidFill>
              </a:rPr>
              <a:t>This webinar is being recorded.</a:t>
            </a:r>
          </a:p>
        </p:txBody>
      </p:sp>
    </p:spTree>
    <p:extLst>
      <p:ext uri="{BB962C8B-B14F-4D97-AF65-F5344CB8AC3E}">
        <p14:creationId xmlns:p14="http://schemas.microsoft.com/office/powerpoint/2010/main" val="1694266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Topic </a:t>
            </a:r>
            <a:r>
              <a:rPr lang="en-US" dirty="0" smtClean="0"/>
              <a:t>Discussion Based </a:t>
            </a:r>
            <a:r>
              <a:rPr lang="en-US" dirty="0"/>
              <a:t>on </a:t>
            </a:r>
            <a:r>
              <a:rPr lang="en-US" dirty="0" smtClean="0"/>
              <a:t>Survey Questions</a:t>
            </a:r>
            <a:endParaRPr lang="en-US" dirty="0"/>
          </a:p>
        </p:txBody>
      </p:sp>
      <p:sp>
        <p:nvSpPr>
          <p:cNvPr id="5" name="Text Placeholder 4"/>
          <p:cNvSpPr>
            <a:spLocks noGrp="1"/>
          </p:cNvSpPr>
          <p:nvPr>
            <p:ph type="body" idx="1"/>
          </p:nvPr>
        </p:nvSpPr>
        <p:spPr/>
        <p:txBody>
          <a:bodyPr/>
          <a:lstStyle/>
          <a:p>
            <a:r>
              <a:rPr lang="en-US" dirty="0" smtClean="0"/>
              <a:t>GMS Application</a:t>
            </a:r>
            <a:endParaRPr lang="en-US" dirty="0"/>
          </a:p>
        </p:txBody>
      </p:sp>
    </p:spTree>
    <p:extLst>
      <p:ext uri="{BB962C8B-B14F-4D97-AF65-F5344CB8AC3E}">
        <p14:creationId xmlns:p14="http://schemas.microsoft.com/office/powerpoint/2010/main" val="2233051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056718"/>
          </a:xfrm>
        </p:spPr>
        <p:txBody>
          <a:bodyPr/>
          <a:lstStyle/>
          <a:p>
            <a:r>
              <a:rPr lang="en-US" dirty="0"/>
              <a:t>Topic Discussion Based on Survey Questions</a:t>
            </a:r>
          </a:p>
        </p:txBody>
      </p:sp>
      <p:sp>
        <p:nvSpPr>
          <p:cNvPr id="3" name="Text Placeholder 2"/>
          <p:cNvSpPr>
            <a:spLocks noGrp="1"/>
          </p:cNvSpPr>
          <p:nvPr>
            <p:ph type="body" idx="1"/>
          </p:nvPr>
        </p:nvSpPr>
        <p:spPr>
          <a:xfrm>
            <a:off x="623888" y="3766459"/>
            <a:ext cx="7886700" cy="1757136"/>
          </a:xfrm>
        </p:spPr>
        <p:txBody>
          <a:bodyPr>
            <a:normAutofit fontScale="92500" lnSpcReduction="20000"/>
          </a:bodyPr>
          <a:lstStyle/>
          <a:p>
            <a:pPr marL="342900" indent="-342900">
              <a:buFont typeface="Arial" panose="020B0604020202020204" pitchFamily="34" charset="0"/>
              <a:buChar char="•"/>
            </a:pPr>
            <a:r>
              <a:rPr lang="en-US" sz="2600" dirty="0" smtClean="0"/>
              <a:t>ESSERF </a:t>
            </a:r>
            <a:endParaRPr lang="en-US" sz="2600" dirty="0" smtClean="0"/>
          </a:p>
          <a:p>
            <a:pPr marL="342900" indent="-342900">
              <a:buFont typeface="Arial" panose="020B0604020202020204" pitchFamily="34" charset="0"/>
              <a:buChar char="•"/>
            </a:pPr>
            <a:r>
              <a:rPr lang="en-US" sz="2600" dirty="0" smtClean="0"/>
              <a:t>GEERF</a:t>
            </a:r>
          </a:p>
          <a:p>
            <a:pPr marL="342900" indent="-342900">
              <a:buFont typeface="Arial" panose="020B0604020202020204" pitchFamily="34" charset="0"/>
              <a:buChar char="•"/>
            </a:pPr>
            <a:r>
              <a:rPr lang="en-US" sz="2600" dirty="0" smtClean="0"/>
              <a:t>Equitable Services </a:t>
            </a:r>
            <a:r>
              <a:rPr lang="en-US" sz="2600" dirty="0"/>
              <a:t>- </a:t>
            </a:r>
            <a:r>
              <a:rPr lang="en-US" sz="2600" dirty="0">
                <a:hlinkClick r:id="rId3"/>
              </a:rPr>
              <a:t>https://</a:t>
            </a:r>
            <a:r>
              <a:rPr lang="en-US" sz="2600" dirty="0" smtClean="0">
                <a:hlinkClick r:id="rId3"/>
              </a:rPr>
              <a:t>oese.ed.gov/files/2020/04/FAQs-Equitable-Services.pdf</a:t>
            </a:r>
            <a:r>
              <a:rPr lang="en-US" sz="2600" dirty="0" smtClean="0"/>
              <a:t> </a:t>
            </a:r>
            <a:endParaRPr lang="en-US" sz="2600" dirty="0"/>
          </a:p>
          <a:p>
            <a:endParaRPr lang="en-US" dirty="0"/>
          </a:p>
        </p:txBody>
      </p:sp>
    </p:spTree>
    <p:extLst>
      <p:ext uri="{BB962C8B-B14F-4D97-AF65-F5344CB8AC3E}">
        <p14:creationId xmlns:p14="http://schemas.microsoft.com/office/powerpoint/2010/main" val="1259234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Questions</a:t>
            </a: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3297966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80662-0AFF-4C2E-A4CF-5A74FB6046E9}"/>
              </a:ext>
            </a:extLst>
          </p:cNvPr>
          <p:cNvSpPr>
            <a:spLocks noGrp="1"/>
          </p:cNvSpPr>
          <p:nvPr>
            <p:ph type="title"/>
          </p:nvPr>
        </p:nvSpPr>
        <p:spPr>
          <a:xfrm>
            <a:off x="628650" y="365125"/>
            <a:ext cx="7886700" cy="1325563"/>
          </a:xfrm>
        </p:spPr>
        <p:txBody>
          <a:bodyPr>
            <a:normAutofit/>
          </a:bodyPr>
          <a:lstStyle/>
          <a:p>
            <a:pPr algn="ctr"/>
            <a:r>
              <a:rPr lang="en-US" dirty="0"/>
              <a:t>Contact Information</a:t>
            </a:r>
          </a:p>
        </p:txBody>
      </p:sp>
      <p:sp>
        <p:nvSpPr>
          <p:cNvPr id="6" name="Content Placeholder 5">
            <a:extLst>
              <a:ext uri="{FF2B5EF4-FFF2-40B4-BE49-F238E27FC236}">
                <a16:creationId xmlns:a16="http://schemas.microsoft.com/office/drawing/2014/main" id="{3160922D-2F5B-43E4-8D77-8B81B5B879C9}"/>
              </a:ext>
            </a:extLst>
          </p:cNvPr>
          <p:cNvSpPr>
            <a:spLocks noGrp="1"/>
          </p:cNvSpPr>
          <p:nvPr>
            <p:ph idx="1"/>
          </p:nvPr>
        </p:nvSpPr>
        <p:spPr>
          <a:xfrm>
            <a:off x="628650" y="1825625"/>
            <a:ext cx="4714315" cy="4351338"/>
          </a:xfrm>
        </p:spPr>
        <p:txBody>
          <a:bodyPr/>
          <a:lstStyle/>
          <a:p>
            <a:pPr marL="0" indent="0">
              <a:buNone/>
            </a:pPr>
            <a:r>
              <a:rPr lang="en-US" dirty="0"/>
              <a:t>Please email any CARES Act questions to:</a:t>
            </a:r>
          </a:p>
          <a:p>
            <a:pPr marL="0" indent="0">
              <a:buNone/>
            </a:pPr>
            <a:endParaRPr lang="en-US" dirty="0"/>
          </a:p>
          <a:p>
            <a:pPr marL="0" indent="0">
              <a:buNone/>
            </a:pPr>
            <a:r>
              <a:rPr lang="en-US" dirty="0"/>
              <a:t>DEED.CARES@Alaska.gov</a:t>
            </a:r>
          </a:p>
        </p:txBody>
      </p:sp>
      <p:pic>
        <p:nvPicPr>
          <p:cNvPr id="9" name="Picture 8">
            <a:extLst>
              <a:ext uri="{FF2B5EF4-FFF2-40B4-BE49-F238E27FC236}">
                <a16:creationId xmlns:a16="http://schemas.microsoft.com/office/drawing/2014/main" id="{AE2B8611-26E0-4962-A3B7-2D78B44942AB}"/>
              </a:ext>
            </a:extLst>
          </p:cNvPr>
          <p:cNvPicPr>
            <a:picLocks noChangeAspect="1"/>
          </p:cNvPicPr>
          <p:nvPr/>
        </p:nvPicPr>
        <p:blipFill>
          <a:blip r:embed="rId3"/>
          <a:stretch>
            <a:fillRect/>
          </a:stretch>
        </p:blipFill>
        <p:spPr>
          <a:xfrm>
            <a:off x="6001590" y="2142284"/>
            <a:ext cx="2143125" cy="2143125"/>
          </a:xfrm>
          <a:prstGeom prst="rect">
            <a:avLst/>
          </a:prstGeom>
        </p:spPr>
      </p:pic>
    </p:spTree>
    <p:extLst>
      <p:ext uri="{BB962C8B-B14F-4D97-AF65-F5344CB8AC3E}">
        <p14:creationId xmlns:p14="http://schemas.microsoft.com/office/powerpoint/2010/main" val="3071143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2BEAC-6993-4757-B140-150F7663627B}"/>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1CCBD0C8-FE27-4834-95D8-11E63ECAFD1B}"/>
              </a:ext>
            </a:extLst>
          </p:cNvPr>
          <p:cNvSpPr>
            <a:spLocks noGrp="1"/>
          </p:cNvSpPr>
          <p:nvPr>
            <p:ph idx="1"/>
          </p:nvPr>
        </p:nvSpPr>
        <p:spPr/>
        <p:txBody>
          <a:bodyPr/>
          <a:lstStyle/>
          <a:p>
            <a:r>
              <a:rPr lang="en-US" dirty="0"/>
              <a:t>GMS CARES Act </a:t>
            </a:r>
            <a:r>
              <a:rPr lang="en-US" dirty="0" smtClean="0"/>
              <a:t>Application</a:t>
            </a:r>
          </a:p>
          <a:p>
            <a:pPr lvl="1"/>
            <a:r>
              <a:rPr lang="en-US" dirty="0" smtClean="0"/>
              <a:t>Elementary </a:t>
            </a:r>
            <a:r>
              <a:rPr lang="en-US" dirty="0"/>
              <a:t>and Secondary </a:t>
            </a:r>
            <a:r>
              <a:rPr lang="en-US" dirty="0" smtClean="0"/>
              <a:t>School Emergency </a:t>
            </a:r>
            <a:r>
              <a:rPr lang="en-US" dirty="0"/>
              <a:t>Relief </a:t>
            </a:r>
            <a:r>
              <a:rPr lang="en-US" dirty="0" smtClean="0"/>
              <a:t>Fund</a:t>
            </a:r>
          </a:p>
          <a:p>
            <a:pPr lvl="1"/>
            <a:r>
              <a:rPr lang="en-US" dirty="0"/>
              <a:t>Governor’s Emergency Education Relief Fund </a:t>
            </a:r>
            <a:endParaRPr lang="en-US" dirty="0" smtClean="0"/>
          </a:p>
          <a:p>
            <a:r>
              <a:rPr lang="en-US" dirty="0" smtClean="0"/>
              <a:t>Topic </a:t>
            </a:r>
            <a:r>
              <a:rPr lang="en-US" dirty="0"/>
              <a:t>D</a:t>
            </a:r>
            <a:r>
              <a:rPr lang="en-US" dirty="0" smtClean="0"/>
              <a:t>iscussion </a:t>
            </a:r>
            <a:r>
              <a:rPr lang="en-US" dirty="0"/>
              <a:t>B</a:t>
            </a:r>
            <a:r>
              <a:rPr lang="en-US" dirty="0" smtClean="0"/>
              <a:t>ased </a:t>
            </a:r>
            <a:r>
              <a:rPr lang="en-US" dirty="0"/>
              <a:t>on </a:t>
            </a:r>
            <a:r>
              <a:rPr lang="en-US" dirty="0" smtClean="0"/>
              <a:t>Survey </a:t>
            </a:r>
            <a:r>
              <a:rPr lang="en-US" dirty="0"/>
              <a:t>Q</a:t>
            </a:r>
            <a:r>
              <a:rPr lang="en-US" dirty="0" smtClean="0"/>
              <a:t>uestions</a:t>
            </a:r>
            <a:endParaRPr lang="en-US" dirty="0"/>
          </a:p>
          <a:p>
            <a:r>
              <a:rPr lang="en-US" dirty="0"/>
              <a:t>Question and Answer</a:t>
            </a:r>
          </a:p>
        </p:txBody>
      </p:sp>
    </p:spTree>
    <p:extLst>
      <p:ext uri="{BB962C8B-B14F-4D97-AF65-F5344CB8AC3E}">
        <p14:creationId xmlns:p14="http://schemas.microsoft.com/office/powerpoint/2010/main" val="2428333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GMS CARES Act Application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229513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Elementary and </a:t>
            </a:r>
            <a:r>
              <a:rPr lang="en-US" smtClean="0"/>
              <a:t>Secondary School </a:t>
            </a:r>
            <a:r>
              <a:rPr lang="en-US" dirty="0"/>
              <a:t>Emergency Relief </a:t>
            </a:r>
            <a:r>
              <a:rPr lang="en-US" dirty="0" smtClean="0"/>
              <a:t>Fund</a:t>
            </a:r>
            <a:endParaRPr lang="en-US" dirty="0"/>
          </a:p>
        </p:txBody>
      </p:sp>
      <p:sp>
        <p:nvSpPr>
          <p:cNvPr id="3" name="Content Placeholder 2"/>
          <p:cNvSpPr>
            <a:spLocks noGrp="1"/>
          </p:cNvSpPr>
          <p:nvPr>
            <p:ph idx="1"/>
          </p:nvPr>
        </p:nvSpPr>
        <p:spPr/>
        <p:txBody>
          <a:bodyPr/>
          <a:lstStyle/>
          <a:p>
            <a:r>
              <a:rPr lang="en-US" dirty="0" smtClean="0"/>
              <a:t>Budget </a:t>
            </a:r>
          </a:p>
          <a:p>
            <a:pPr lvl="1"/>
            <a:r>
              <a:rPr lang="en-US" dirty="0" smtClean="0"/>
              <a:t>Purpose Codes – Regular Grant, Equitable Services</a:t>
            </a:r>
          </a:p>
          <a:p>
            <a:pPr lvl="1"/>
            <a:r>
              <a:rPr lang="en-US" dirty="0" smtClean="0"/>
              <a:t>Tags - allowable activities described in 18003(d)</a:t>
            </a:r>
          </a:p>
          <a:p>
            <a:r>
              <a:rPr lang="en-US" dirty="0" smtClean="0"/>
              <a:t>Program Details – 6 questions</a:t>
            </a:r>
          </a:p>
          <a:p>
            <a:r>
              <a:rPr lang="en-US" dirty="0" smtClean="0"/>
              <a:t>Related Documents</a:t>
            </a:r>
          </a:p>
          <a:p>
            <a:pPr lvl="1"/>
            <a:r>
              <a:rPr lang="en-US" dirty="0" smtClean="0"/>
              <a:t>Affirmation of consultation or </a:t>
            </a:r>
            <a:r>
              <a:rPr lang="en-US" dirty="0"/>
              <a:t>documentation of attempted consultation for each private school, if applicable </a:t>
            </a:r>
          </a:p>
        </p:txBody>
      </p:sp>
    </p:spTree>
    <p:extLst>
      <p:ext uri="{BB962C8B-B14F-4D97-AF65-F5344CB8AC3E}">
        <p14:creationId xmlns:p14="http://schemas.microsoft.com/office/powerpoint/2010/main" val="1559878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ESSERF Program Details</a:t>
            </a:r>
            <a:endParaRPr lang="en-US"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dirty="0"/>
              <a:t>How did the LEA determine its most important educational needs as a result of COVID-19?</a:t>
            </a:r>
          </a:p>
          <a:p>
            <a:pPr marL="514350" lvl="0" indent="-514350">
              <a:buFont typeface="+mj-lt"/>
              <a:buAutoNum type="arabicPeriod"/>
            </a:pPr>
            <a:r>
              <a:rPr lang="en-US" dirty="0"/>
              <a:t>What is the LEA’s proposed timeline for providing services and assistance to students and staff in both public and non-public schools?</a:t>
            </a:r>
          </a:p>
          <a:p>
            <a:pPr marL="514350" lvl="0" indent="-514350">
              <a:buFont typeface="+mj-lt"/>
              <a:buAutoNum type="arabicPeriod"/>
            </a:pPr>
            <a:r>
              <a:rPr lang="en-US" dirty="0"/>
              <a:t>To what extent does the LEA intend to use ESSER funds to promote remote learning?</a:t>
            </a:r>
          </a:p>
          <a:p>
            <a:endParaRPr lang="en-US" dirty="0"/>
          </a:p>
        </p:txBody>
      </p:sp>
    </p:spTree>
    <p:extLst>
      <p:ext uri="{BB962C8B-B14F-4D97-AF65-F5344CB8AC3E}">
        <p14:creationId xmlns:p14="http://schemas.microsoft.com/office/powerpoint/2010/main" val="3118578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ESSERF Program </a:t>
            </a:r>
            <a:r>
              <a:rPr lang="en-US" dirty="0" smtClean="0"/>
              <a:t>Details, cont.</a:t>
            </a:r>
            <a:endParaRPr lang="en-US" dirty="0"/>
          </a:p>
        </p:txBody>
      </p:sp>
      <p:sp>
        <p:nvSpPr>
          <p:cNvPr id="3" name="Content Placeholder 2"/>
          <p:cNvSpPr>
            <a:spLocks noGrp="1"/>
          </p:cNvSpPr>
          <p:nvPr>
            <p:ph idx="1"/>
          </p:nvPr>
        </p:nvSpPr>
        <p:spPr/>
        <p:txBody>
          <a:bodyPr>
            <a:normAutofit fontScale="85000" lnSpcReduction="20000"/>
          </a:bodyPr>
          <a:lstStyle/>
          <a:p>
            <a:pPr marL="514350" lvl="0" indent="-514350">
              <a:buFont typeface="+mj-lt"/>
              <a:buAutoNum type="arabicPeriod" startAt="4"/>
            </a:pPr>
            <a:r>
              <a:rPr lang="en-US" dirty="0"/>
              <a:t>How does the LEA intend to assess and address student learning gaps resulting from the disruption in educational services?</a:t>
            </a:r>
          </a:p>
          <a:p>
            <a:pPr marL="514350" lvl="0" indent="-514350">
              <a:buFont typeface="+mj-lt"/>
              <a:buAutoNum type="arabicPeriod" startAt="4"/>
            </a:pPr>
            <a:r>
              <a:rPr lang="en-US" dirty="0"/>
              <a:t>How will the LEA provide equitable services to students and teachers in non-public schools located within the LEA in the same manner as provided under section 1117 of the ESEA? </a:t>
            </a:r>
          </a:p>
          <a:p>
            <a:pPr marL="514350" lvl="0" indent="-514350">
              <a:buFont typeface="+mj-lt"/>
              <a:buAutoNum type="arabicPeriod" startAt="4"/>
            </a:pPr>
            <a:r>
              <a:rPr lang="en-US" dirty="0"/>
              <a:t>Describe how the LEA will comply with the requirements of Section 427 of GEPA, 20 U.S.C 1228a.  The description must include information on the steps the LEA proposes to take to permit students, teachers, and other program beneficiaries to overcome barriers (including barriers based on gender, race, color, national origin, disability, and age) that impede access to, or participation in, the program. </a:t>
            </a:r>
          </a:p>
          <a:p>
            <a:endParaRPr lang="en-US" dirty="0"/>
          </a:p>
        </p:txBody>
      </p:sp>
    </p:spTree>
    <p:extLst>
      <p:ext uri="{BB962C8B-B14F-4D97-AF65-F5344CB8AC3E}">
        <p14:creationId xmlns:p14="http://schemas.microsoft.com/office/powerpoint/2010/main" val="207780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Governor’s Emergency Education Relief </a:t>
            </a:r>
            <a:r>
              <a:rPr lang="en-US" dirty="0" smtClean="0"/>
              <a:t>Fund </a:t>
            </a:r>
            <a:endParaRPr lang="en-US" dirty="0"/>
          </a:p>
        </p:txBody>
      </p:sp>
      <p:sp>
        <p:nvSpPr>
          <p:cNvPr id="3" name="Content Placeholder 2"/>
          <p:cNvSpPr>
            <a:spLocks noGrp="1"/>
          </p:cNvSpPr>
          <p:nvPr>
            <p:ph idx="1"/>
          </p:nvPr>
        </p:nvSpPr>
        <p:spPr/>
        <p:txBody>
          <a:bodyPr/>
          <a:lstStyle/>
          <a:p>
            <a:r>
              <a:rPr lang="en-US" dirty="0"/>
              <a:t>Budget </a:t>
            </a:r>
          </a:p>
          <a:p>
            <a:pPr lvl="1"/>
            <a:r>
              <a:rPr lang="en-US" dirty="0"/>
              <a:t>Purpose Codes – Regular Grant, Equitable Services</a:t>
            </a:r>
          </a:p>
          <a:p>
            <a:pPr lvl="1"/>
            <a:r>
              <a:rPr lang="en-US" dirty="0"/>
              <a:t>Tags - allowable activities described in </a:t>
            </a:r>
            <a:r>
              <a:rPr lang="en-US" dirty="0" smtClean="0"/>
              <a:t>18002(c)</a:t>
            </a:r>
            <a:endParaRPr lang="en-US" dirty="0"/>
          </a:p>
          <a:p>
            <a:r>
              <a:rPr lang="en-US" dirty="0"/>
              <a:t>Program Details – </a:t>
            </a:r>
            <a:r>
              <a:rPr lang="en-US" dirty="0" smtClean="0"/>
              <a:t>3 </a:t>
            </a:r>
            <a:r>
              <a:rPr lang="en-US" dirty="0"/>
              <a:t>questions</a:t>
            </a:r>
          </a:p>
          <a:p>
            <a:r>
              <a:rPr lang="en-US" dirty="0"/>
              <a:t>Related Documents</a:t>
            </a:r>
          </a:p>
          <a:p>
            <a:pPr lvl="1"/>
            <a:r>
              <a:rPr lang="en-US" dirty="0"/>
              <a:t>Affirmation of consultation or documentation of attempted consultation for each private school, if applicable </a:t>
            </a:r>
          </a:p>
          <a:p>
            <a:endParaRPr lang="en-US" dirty="0"/>
          </a:p>
        </p:txBody>
      </p:sp>
    </p:spTree>
    <p:extLst>
      <p:ext uri="{BB962C8B-B14F-4D97-AF65-F5344CB8AC3E}">
        <p14:creationId xmlns:p14="http://schemas.microsoft.com/office/powerpoint/2010/main" val="1944785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GEERF Program Details</a:t>
            </a:r>
            <a:endParaRPr lang="en-US" dirty="0"/>
          </a:p>
        </p:txBody>
      </p:sp>
      <p:sp>
        <p:nvSpPr>
          <p:cNvPr id="3" name="Content Placeholder 2"/>
          <p:cNvSpPr>
            <a:spLocks noGrp="1"/>
          </p:cNvSpPr>
          <p:nvPr>
            <p:ph idx="1"/>
          </p:nvPr>
        </p:nvSpPr>
        <p:spPr/>
        <p:txBody>
          <a:bodyPr>
            <a:normAutofit fontScale="92500" lnSpcReduction="10000"/>
          </a:bodyPr>
          <a:lstStyle/>
          <a:p>
            <a:pPr marL="342900" marR="0" lvl="0" indent="-342900">
              <a:lnSpc>
                <a:spcPct val="107000"/>
              </a:lnSpc>
              <a:spcBef>
                <a:spcPts val="0"/>
              </a:spcBef>
              <a:spcAft>
                <a:spcPts val="0"/>
              </a:spcAft>
              <a:buFont typeface="+mj-lt"/>
              <a:buAutoNum type="arabicPeriod"/>
            </a:pPr>
            <a:r>
              <a:rPr lang="en-US" sz="2400" dirty="0">
                <a:latin typeface="Calibri" panose="020F0502020204030204" pitchFamily="34" charset="0"/>
                <a:ea typeface="Calibri" panose="020F0502020204030204" pitchFamily="34" charset="0"/>
                <a:cs typeface="Times New Roman" panose="02020603050405020304" pitchFamily="18" charset="0"/>
              </a:rPr>
              <a:t>How will the LEA continue to provide educational services to students? </a:t>
            </a:r>
          </a:p>
          <a:p>
            <a:pPr marL="342900" marR="0" lvl="0" indent="-342900">
              <a:lnSpc>
                <a:spcPct val="107000"/>
              </a:lnSpc>
              <a:spcBef>
                <a:spcPts val="0"/>
              </a:spcBef>
              <a:spcAft>
                <a:spcPts val="0"/>
              </a:spcAft>
              <a:buFont typeface="+mj-lt"/>
              <a:buAutoNum type="arabicPeriod"/>
            </a:pPr>
            <a:r>
              <a:rPr lang="en-US" sz="2400" dirty="0">
                <a:latin typeface="Calibri" panose="020F0502020204030204" pitchFamily="34" charset="0"/>
                <a:ea typeface="Calibri" panose="020F0502020204030204" pitchFamily="34" charset="0"/>
                <a:cs typeface="Times New Roman" panose="02020603050405020304" pitchFamily="18" charset="0"/>
              </a:rPr>
              <a:t>How will the LEA provide equitable services to students and teachers in non-public schools located within the LEA in the same manner as provided under section 1117 of the ESEA? </a:t>
            </a:r>
          </a:p>
          <a:p>
            <a:pPr marL="342900" marR="0" lvl="0" indent="-342900">
              <a:lnSpc>
                <a:spcPct val="107000"/>
              </a:lnSpc>
              <a:spcBef>
                <a:spcPts val="0"/>
              </a:spcBef>
              <a:spcAft>
                <a:spcPts val="0"/>
              </a:spcAft>
              <a:buFont typeface="+mj-lt"/>
              <a:buAutoNum type="arabicPeriod"/>
            </a:pPr>
            <a:r>
              <a:rPr lang="en-US" sz="2400" dirty="0">
                <a:latin typeface="Calibri" panose="020F0502020204030204" pitchFamily="34" charset="0"/>
                <a:ea typeface="Calibri" panose="020F0502020204030204" pitchFamily="34" charset="0"/>
                <a:cs typeface="Times New Roman" panose="02020603050405020304" pitchFamily="18" charset="0"/>
              </a:rPr>
              <a:t>Describe how the LEA will comply with the requirements of Section 427 of GEPA, 20 U.S.C 1228a.  The description must include information on the steps the LEA proposes to take to permit students, teachers, and other program beneficiaries to overcome barriers (including barriers based on gender, race, color, national origin, disability, and age) that impede access to, or participation in, the program. </a:t>
            </a:r>
          </a:p>
          <a:p>
            <a:endParaRPr lang="en-US" dirty="0"/>
          </a:p>
        </p:txBody>
      </p:sp>
    </p:spTree>
    <p:extLst>
      <p:ext uri="{BB962C8B-B14F-4D97-AF65-F5344CB8AC3E}">
        <p14:creationId xmlns:p14="http://schemas.microsoft.com/office/powerpoint/2010/main" val="3957913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DEED FAQ Document</a:t>
            </a:r>
            <a:endParaRPr lang="en-US" dirty="0"/>
          </a:p>
        </p:txBody>
      </p:sp>
      <p:sp>
        <p:nvSpPr>
          <p:cNvPr id="3" name="Content Placeholder 2"/>
          <p:cNvSpPr>
            <a:spLocks noGrp="1"/>
          </p:cNvSpPr>
          <p:nvPr>
            <p:ph idx="1"/>
          </p:nvPr>
        </p:nvSpPr>
        <p:spPr/>
        <p:txBody>
          <a:bodyPr/>
          <a:lstStyle/>
          <a:p>
            <a:r>
              <a:rPr lang="en-US" dirty="0">
                <a:hlinkClick r:id="rId3"/>
              </a:rPr>
              <a:t>https://</a:t>
            </a:r>
            <a:r>
              <a:rPr lang="en-US" dirty="0" smtClean="0">
                <a:hlinkClick r:id="rId3"/>
              </a:rPr>
              <a:t>education.alaska.gov/news/COVID-19/caresact/GEERF_ESSERF_FAQ%204-29-20%20FINAL.pdf</a:t>
            </a:r>
            <a:r>
              <a:rPr lang="en-US" dirty="0" smtClean="0"/>
              <a:t> </a:t>
            </a:r>
            <a:endParaRPr lang="en-US" dirty="0"/>
          </a:p>
        </p:txBody>
      </p:sp>
    </p:spTree>
    <p:extLst>
      <p:ext uri="{BB962C8B-B14F-4D97-AF65-F5344CB8AC3E}">
        <p14:creationId xmlns:p14="http://schemas.microsoft.com/office/powerpoint/2010/main" val="32719256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8735</TotalTime>
  <Words>857</Words>
  <Application>Microsoft Office PowerPoint</Application>
  <PresentationFormat>On-screen Show (4:3)</PresentationFormat>
  <Paragraphs>96</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 </vt:lpstr>
      <vt:lpstr>Agenda</vt:lpstr>
      <vt:lpstr>GMS CARES Act Application</vt:lpstr>
      <vt:lpstr>Elementary and Secondary School Emergency Relief Fund</vt:lpstr>
      <vt:lpstr>ESSERF Program Details</vt:lpstr>
      <vt:lpstr>ESSERF Program Details, cont.</vt:lpstr>
      <vt:lpstr>Governor’s Emergency Education Relief Fund </vt:lpstr>
      <vt:lpstr>GEERF Program Details</vt:lpstr>
      <vt:lpstr>DEED FAQ Document</vt:lpstr>
      <vt:lpstr>Topic Discussion Based on Survey Questions</vt:lpstr>
      <vt:lpstr>Topic Discussion Based on Survey Questions</vt:lpstr>
      <vt:lpstr>Questions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Riddle, Deborah A (EED)</dc:creator>
  <cp:lastModifiedBy>Preziosi, Courtney G (EED)</cp:lastModifiedBy>
  <cp:revision>84</cp:revision>
  <dcterms:created xsi:type="dcterms:W3CDTF">2020-04-23T19:09:24Z</dcterms:created>
  <dcterms:modified xsi:type="dcterms:W3CDTF">2020-04-30T20:40:17Z</dcterms:modified>
</cp:coreProperties>
</file>