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Concert One" panose="020B0604020202020204" charset="0"/>
      <p:regular r:id="rId47"/>
    </p:embeddedFont>
    <p:embeddedFont>
      <p:font typeface="Lato" panose="020B0604020202020204" charset="0"/>
      <p:regular r:id="rId48"/>
      <p:bold r:id="rId49"/>
      <p:italic r:id="rId50"/>
      <p:boldItalic r:id="rId51"/>
    </p:embeddedFont>
    <p:embeddedFont>
      <p:font typeface="Raleway" panose="020B0604020202020204" charset="0"/>
      <p:regular r:id="rId52"/>
      <p:bold r:id="rId53"/>
      <p:italic r:id="rId54"/>
      <p:boldItalic r:id="rId55"/>
    </p:embeddedFont>
    <p:embeddedFont>
      <p:font typeface="Trebuchet MS" panose="020B0603020202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gk+vgIiiSDCYwakjd05RF/2tP+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4712" autoAdjust="0"/>
  </p:normalViewPr>
  <p:slideViewPr>
    <p:cSldViewPr snapToGrid="0">
      <p:cViewPr varScale="1">
        <p:scale>
          <a:sx n="108" d="100"/>
          <a:sy n="108" d="100"/>
        </p:scale>
        <p:origin x="810" y="102"/>
      </p:cViewPr>
      <p:guideLst/>
    </p:cSldViewPr>
  </p:slideViewPr>
  <p:outlineViewPr>
    <p:cViewPr>
      <p:scale>
        <a:sx n="33" d="100"/>
        <a:sy n="33" d="100"/>
      </p:scale>
      <p:origin x="0" y="-28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Jon Intro</a:t>
            </a:r>
            <a:endParaRPr/>
          </a:p>
        </p:txBody>
      </p:sp>
      <p:sp>
        <p:nvSpPr>
          <p:cNvPr id="159" name="Google Shape;159;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An Excellent Education for Every Student Every Day</a:t>
            </a:r>
            <a:endParaRPr/>
          </a:p>
        </p:txBody>
      </p:sp>
      <p:sp>
        <p:nvSpPr>
          <p:cNvPr id="160" name="Google Shape;1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e0ff90ea0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ae0ff90ea0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e0ff90ea0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e0ff90ea0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 Reference newer phenomena of warmer winters and changes in ocean currents resulting in heavy rainfall in southeast and southcentral Alaska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e0ff90ea0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e0ff90ea0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e0ff90ea0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ae0ff90ea0_0_2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e0ff90ea0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ae0ff90ea0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e0ff90ea0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e0ff90ea0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Kevin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e0ff90ea0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e0ff90ea0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Kevin: Standard organization can differ greatly from your unit organization. Standards help guide and develop curriculum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e0ff90ea0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ae0ff90ea0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 CCC can be found in any lesson (systems, etc.) </a:t>
            </a:r>
            <a:r>
              <a:rPr lang="en-US" i="1"/>
              <a:t>Can be considered a “lens” through which a particular exploration of a phenomenon is examined.</a:t>
            </a:r>
            <a:r>
              <a:rPr lang="en-US"/>
              <a:t> Linkage between topics → looking back and connecting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e0ff90ea0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e0ff90ea0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 data from glaciers, maps, </a:t>
            </a:r>
            <a:endParaRPr/>
          </a:p>
          <a:p>
            <a:pPr marL="0" lvl="0" indent="0" algn="l" rtl="0">
              <a:spcBef>
                <a:spcPts val="0"/>
              </a:spcBef>
              <a:spcAft>
                <a:spcPts val="0"/>
              </a:spcAft>
              <a:buNone/>
            </a:pPr>
            <a:r>
              <a:rPr lang="en-US"/>
              <a:t>Deliberate in gathering data, etc.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78dc5f6cb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b78dc5f6c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Some turn out not to work - making models - thoughtful risk</a:t>
            </a:r>
            <a:endParaRPr/>
          </a:p>
        </p:txBody>
      </p:sp>
      <p:sp>
        <p:nvSpPr>
          <p:cNvPr id="316" name="Google Shape;316;gb78dc5f6c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e0ff90ea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ae0ff90ea0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e0ff90ea0_0_12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ae0ff90ea0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 Great resources through National Science Teachers Association--tables, checklists, guides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e0ff90ea0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ae0ff90ea0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Kevin - 5 min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e0ff90ea0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ae0ff90ea0_0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Breaking out the “pieces of the puzzle” provides opportunity for discoveries that contribute to broader understanding. Patterns, cause and effect, stability and change are evident in these examples. Some people already use the 5E’s approach to investigations and there is definitely a place for that in lessons. Explicitly referencing the SEPs and CCCs along with the core principles is the aim in 3D teaching and learning.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ae0ff90ea0_0_10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ae0ff90ea0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Patty: provide evidence, support with argument, explain using a model….change in approach to “show what you know.”</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e0ff90ea0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e0ff90ea0_0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a big tweak in NGSS to SSA’s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b7f3c873a8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b7f3c873a8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386" name="Google Shape;386;gb7f3c873a8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e0ff90ea0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e0ff90ea0_0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78dc5f6cb_1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b78dc5f6cb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Patty: asking questions--how does the berry crop change from year-to-year? carry out investigations, notice patterns, analyze data, using mathematics and computation…</a:t>
            </a:r>
            <a:endParaRPr/>
          </a:p>
          <a:p>
            <a:pPr marL="0" lvl="0" indent="0" algn="l" rtl="0">
              <a:spcBef>
                <a:spcPts val="0"/>
              </a:spcBef>
              <a:spcAft>
                <a:spcPts val="0"/>
              </a:spcAft>
              <a:buNone/>
            </a:pPr>
            <a:endParaRPr/>
          </a:p>
        </p:txBody>
      </p:sp>
      <p:sp>
        <p:nvSpPr>
          <p:cNvPr id="403" name="Google Shape;403;gb78dc5f6cb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b887f7bd58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b887f7bd58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 This is especially useful to enhance the value of the new standards in encouraging students to choose science careers and develops the analytical and modeling skills that are integral to applying SEPs.</a:t>
            </a:r>
            <a:endParaRPr/>
          </a:p>
        </p:txBody>
      </p:sp>
      <p:sp>
        <p:nvSpPr>
          <p:cNvPr id="412" name="Google Shape;412;gb887f7bd58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ae0ff90ea0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ae0ff90ea0_0_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e0ff90ea0_0_1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e0ff90ea0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Kevin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798556adc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798556adc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Patty ?</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e0d88e32d_1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e0d88e32d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Patty ?</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ae867b5d8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bae867b5d8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Top chart from Michigan. You can tap into NGSS materials and adapt to Alaska.</a:t>
            </a:r>
            <a:endParaRPr/>
          </a:p>
        </p:txBody>
      </p:sp>
      <p:sp>
        <p:nvSpPr>
          <p:cNvPr id="441" name="Google Shape;441;gbae867b5d8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e0ff90ea0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e0ff90ea0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Kevin - Use this as a simple rubric or checklist </a:t>
            </a:r>
            <a:endParaRPr/>
          </a:p>
          <a:p>
            <a:pPr marL="0" lvl="0" indent="0" algn="l" rtl="0">
              <a:spcBef>
                <a:spcPts val="0"/>
              </a:spcBef>
              <a:spcAft>
                <a:spcPts val="0"/>
              </a:spcAft>
              <a:buNone/>
            </a:pPr>
            <a:r>
              <a:rPr lang="en-US"/>
              <a:t>IT’S MORE FUN TO DO REAL SCIENCE! </a:t>
            </a:r>
            <a:endParaRPr/>
          </a:p>
          <a:p>
            <a:pPr marL="0" lvl="0" indent="0" algn="l" rtl="0">
              <a:spcBef>
                <a:spcPts val="0"/>
              </a:spcBef>
              <a:spcAft>
                <a:spcPts val="0"/>
              </a:spcAft>
              <a:buNone/>
            </a:pPr>
            <a:r>
              <a:rPr lang="en-US"/>
              <a:t>This is an abbreviated version of the EQuIP rubric which was developed along with the national upgrade of standards. As you revise your lessons and create new ones, this can serve as a checklist. Effective change is accomplished with small steps. Your efforts will have huge payoffs and make learning more engaging and teaching more fun.</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bae6ea70f5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bae6ea70f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Kevin: Remind that some online resources need to be made more 3D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6" name="Google Shape;456;gbae6ea70f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96c1422c0_1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796c1422c0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796c1422c0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96c1422c0_1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96c1422c0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796c1422c0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e0ff90ea0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e0ff90ea0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 For sources of relevance: Alaska Science Nuggets by Ned Rozell, Village Science by Alan Dick, subscribe to Alaska Public Media daily or weekly bulletins, use local partners such as NOAA, REAP, USGS, USFS...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ae0ff90ea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ae0ff90ea0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 - Shift in jargon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e0ff90ea0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ae0ff90ea0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e0ff90ea0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e0ff90ea0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Jon - </a:t>
            </a:r>
            <a:r>
              <a:rPr lang="en-US" u="sng"/>
              <a:t>Guide</a:t>
            </a:r>
            <a:r>
              <a:rPr lang="en-US"/>
              <a:t> to curriculum, not a curriculum itself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ae0ff90ea0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ae0ff90ea0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Clr>
                <a:schemeClr val="dk1"/>
              </a:buClr>
              <a:buSzPts val="1100"/>
              <a:buFont typeface="Arial"/>
              <a:buNone/>
            </a:pPr>
            <a:r>
              <a:rPr lang="en-US" sz="1500">
                <a:latin typeface="Arial"/>
                <a:ea typeface="Arial"/>
                <a:cs typeface="Arial"/>
                <a:sym typeface="Arial"/>
              </a:rPr>
              <a:t>Kevin: Examples: weather for boating and flying, efficient energy use, understanding of ecosystems to monitor change, growing and harvesting food, preparing building sites, </a:t>
            </a:r>
            <a:endParaRPr sz="1500">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97ca8bc15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97ca8bc15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 - Standards focus in on 3 main areas for developing knowledge and skills</a:t>
            </a:r>
            <a:endParaRPr/>
          </a:p>
          <a:p>
            <a:pPr marL="0" lvl="0" indent="0" algn="l" rtl="0">
              <a:spcBef>
                <a:spcPts val="0"/>
              </a:spcBef>
              <a:spcAft>
                <a:spcPts val="0"/>
              </a:spcAft>
              <a:buNone/>
            </a:pPr>
            <a:endParaRPr/>
          </a:p>
        </p:txBody>
      </p:sp>
      <p:sp>
        <p:nvSpPr>
          <p:cNvPr id="227" name="Google Shape;227;g797ca8bc15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1945201" y="624110"/>
            <a:ext cx="6589199"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1942415" y="2133600"/>
            <a:ext cx="6591985"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5" name="Google Shape;45;p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1942415" y="609600"/>
            <a:ext cx="6591985"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481A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body" idx="1"/>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02" name="Google Shape;102;p1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481A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7"/>
          <p:cNvSpPr txBox="1">
            <a:spLocks noGrp="1"/>
          </p:cNvSpPr>
          <p:nvPr>
            <p:ph type="body" idx="1"/>
          </p:nvPr>
        </p:nvSpPr>
        <p:spPr>
          <a:xfrm>
            <a:off x="2415972" y="3505200"/>
            <a:ext cx="5653888"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08" name="Google Shape;108;p17"/>
          <p:cNvSpPr txBox="1">
            <a:spLocks noGrp="1"/>
          </p:cNvSpPr>
          <p:nvPr>
            <p:ph type="body" idx="2"/>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09" name="Google Shape;109;p1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7"/>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
        <p:nvSpPr>
          <p:cNvPr id="113" name="Google Shape;113;p17"/>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1942415" y="2438401"/>
            <a:ext cx="6591985"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81A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8"/>
          <p:cNvSpPr txBox="1">
            <a:spLocks noGrp="1"/>
          </p:cNvSpPr>
          <p:nvPr>
            <p:ph type="body" idx="1"/>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7" name="Google Shape;117;p18"/>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8"/>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481A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body" idx="1"/>
          </p:nvPr>
        </p:nvSpPr>
        <p:spPr>
          <a:xfrm>
            <a:off x="1942415" y="4343400"/>
            <a:ext cx="6688292"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3" name="Google Shape;123;p19"/>
          <p:cNvSpPr txBox="1">
            <a:spLocks noGrp="1"/>
          </p:cNvSpPr>
          <p:nvPr>
            <p:ph type="body" idx="2"/>
          </p:nvPr>
        </p:nvSpPr>
        <p:spPr>
          <a:xfrm>
            <a:off x="1942415" y="5181600"/>
            <a:ext cx="6688292"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4" name="Google Shape;124;p1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9"/>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19"/>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
        <p:nvSpPr>
          <p:cNvPr id="128" name="Google Shape;128;p19"/>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1942416" y="627407"/>
            <a:ext cx="6591984"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481A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1942415" y="4343400"/>
            <a:ext cx="6591985"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2" name="Google Shape;132;p20"/>
          <p:cNvSpPr txBox="1">
            <a:spLocks noGrp="1"/>
          </p:cNvSpPr>
          <p:nvPr>
            <p:ph type="body" idx="2"/>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3" name="Google Shape;133;p20"/>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body" idx="1"/>
          </p:nvPr>
        </p:nvSpPr>
        <p:spPr>
          <a:xfrm rot="5400000">
            <a:off x="3295307" y="780708"/>
            <a:ext cx="3886200" cy="6591985"/>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9" name="Google Shape;139;p2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1"/>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1"/>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rot="5400000">
            <a:off x="5064693" y="2441249"/>
            <a:ext cx="5283817" cy="165613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txBox="1">
            <a:spLocks noGrp="1"/>
          </p:cNvSpPr>
          <p:nvPr>
            <p:ph type="body" idx="1"/>
          </p:nvPr>
        </p:nvSpPr>
        <p:spPr>
          <a:xfrm rot="5400000">
            <a:off x="1658682" y="911140"/>
            <a:ext cx="5283817" cy="4716348"/>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2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8"/>
        <p:cNvGrpSpPr/>
        <p:nvPr/>
      </p:nvGrpSpPr>
      <p:grpSpPr>
        <a:xfrm>
          <a:off x="0" y="0"/>
          <a:ext cx="0" cy="0"/>
          <a:chOff x="0" y="0"/>
          <a:chExt cx="0" cy="0"/>
        </a:xfrm>
      </p:grpSpPr>
      <p:sp>
        <p:nvSpPr>
          <p:cNvPr id="149" name="Google Shape;149;gae0ff90ea0_0_220"/>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 name="Google Shape;150;gae0ff90ea0_0_220"/>
          <p:cNvGrpSpPr/>
          <p:nvPr/>
        </p:nvGrpSpPr>
        <p:grpSpPr>
          <a:xfrm>
            <a:off x="830392" y="1588427"/>
            <a:ext cx="745763" cy="61102"/>
            <a:chOff x="4580561" y="2589004"/>
            <a:chExt cx="1064464" cy="25200"/>
          </a:xfrm>
        </p:grpSpPr>
        <p:sp>
          <p:nvSpPr>
            <p:cNvPr id="151" name="Google Shape;151;gae0ff90ea0_0_22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gae0ff90ea0_0_22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gae0ff90ea0_0_220"/>
          <p:cNvSpPr txBox="1">
            <a:spLocks noGrp="1"/>
          </p:cNvSpPr>
          <p:nvPr>
            <p:ph type="title"/>
          </p:nvPr>
        </p:nvSpPr>
        <p:spPr>
          <a:xfrm>
            <a:off x="729450" y="1758200"/>
            <a:ext cx="7688700" cy="713700"/>
          </a:xfrm>
          <a:prstGeom prst="rect">
            <a:avLst/>
          </a:prstGeom>
        </p:spPr>
        <p:txBody>
          <a:bodyPr spcFirstLastPara="1" wrap="square" lIns="91425" tIns="45700" rIns="91425" bIns="45700"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54" name="Google Shape;154;gae0ff90ea0_0_220"/>
          <p:cNvSpPr txBox="1">
            <a:spLocks noGrp="1"/>
          </p:cNvSpPr>
          <p:nvPr>
            <p:ph type="body" idx="1"/>
          </p:nvPr>
        </p:nvSpPr>
        <p:spPr>
          <a:xfrm>
            <a:off x="729450" y="2771833"/>
            <a:ext cx="7688700" cy="3014700"/>
          </a:xfrm>
          <a:prstGeom prst="rect">
            <a:avLst/>
          </a:prstGeom>
        </p:spPr>
        <p:txBody>
          <a:bodyPr spcFirstLastPara="1" wrap="square" lIns="91425" tIns="45700" rIns="91425" bIns="45700" anchor="t" anchorCtr="0">
            <a:noAutofit/>
          </a:bodyPr>
          <a:lstStyle>
            <a:lvl1pPr marL="457200" lvl="0" indent="-342900" rtl="0">
              <a:spcBef>
                <a:spcPts val="1000"/>
              </a:spcBef>
              <a:spcAft>
                <a:spcPts val="0"/>
              </a:spcAft>
              <a:buSzPts val="1800"/>
              <a:buChar char="🠶"/>
              <a:defRPr/>
            </a:lvl1pPr>
            <a:lvl2pPr marL="914400" lvl="1" indent="-330200" rtl="0">
              <a:spcBef>
                <a:spcPts val="1000"/>
              </a:spcBef>
              <a:spcAft>
                <a:spcPts val="0"/>
              </a:spcAft>
              <a:buSzPts val="1600"/>
              <a:buChar char="🠶"/>
              <a:defRPr/>
            </a:lvl2pPr>
            <a:lvl3pPr marL="1371600" lvl="2" indent="-317500" rtl="0">
              <a:spcBef>
                <a:spcPts val="1000"/>
              </a:spcBef>
              <a:spcAft>
                <a:spcPts val="0"/>
              </a:spcAft>
              <a:buSzPts val="14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0"/>
              </a:spcAft>
              <a:buSzPts val="1200"/>
              <a:buChar char="🠶"/>
              <a:defRPr/>
            </a:lvl9pPr>
          </a:lstStyle>
          <a:p>
            <a:endParaRPr/>
          </a:p>
        </p:txBody>
      </p:sp>
      <p:sp>
        <p:nvSpPr>
          <p:cNvPr id="155" name="Google Shape;155;gae0ff90ea0_0_220"/>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
        <p:cNvGrpSpPr/>
        <p:nvPr/>
      </p:nvGrpSpPr>
      <p:grpSpPr>
        <a:xfrm>
          <a:off x="0" y="0"/>
          <a:ext cx="0" cy="0"/>
          <a:chOff x="0" y="0"/>
          <a:chExt cx="0" cy="0"/>
        </a:xfrm>
      </p:grpSpPr>
      <p:sp>
        <p:nvSpPr>
          <p:cNvPr id="49" name="Google Shape;49;p8"/>
          <p:cNvSpPr txBox="1">
            <a:spLocks noGrp="1"/>
          </p:cNvSpPr>
          <p:nvPr>
            <p:ph type="ctrTitle"/>
          </p:nvPr>
        </p:nvSpPr>
        <p:spPr>
          <a:xfrm>
            <a:off x="1942416" y="2514601"/>
            <a:ext cx="6600451"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81AA"/>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subTitle" idx="1"/>
          </p:nvPr>
        </p:nvSpPr>
        <p:spPr>
          <a:xfrm>
            <a:off x="1942416" y="4777380"/>
            <a:ext cx="6600451"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51" name="Google Shape;51;p8"/>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942415" y="2074562"/>
            <a:ext cx="6591985"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81AA"/>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942415" y="3581400"/>
            <a:ext cx="6591985"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57" name="Google Shape;57;p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1942416" y="2136706"/>
            <a:ext cx="3197531"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3" name="Google Shape;63;p10"/>
          <p:cNvSpPr txBox="1">
            <a:spLocks noGrp="1"/>
          </p:cNvSpPr>
          <p:nvPr>
            <p:ph type="body" idx="2"/>
          </p:nvPr>
        </p:nvSpPr>
        <p:spPr>
          <a:xfrm>
            <a:off x="5337307" y="2136706"/>
            <a:ext cx="3197093"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4" name="Google Shape;64;p10"/>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2265352" y="2226626"/>
            <a:ext cx="28745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0" name="Google Shape;70;p11"/>
          <p:cNvSpPr txBox="1">
            <a:spLocks noGrp="1"/>
          </p:cNvSpPr>
          <p:nvPr>
            <p:ph type="body" idx="2"/>
          </p:nvPr>
        </p:nvSpPr>
        <p:spPr>
          <a:xfrm>
            <a:off x="1942415" y="2802888"/>
            <a:ext cx="3197532"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1" name="Google Shape;71;p11"/>
          <p:cNvSpPr txBox="1">
            <a:spLocks noGrp="1"/>
          </p:cNvSpPr>
          <p:nvPr>
            <p:ph type="body" idx="3"/>
          </p:nvPr>
        </p:nvSpPr>
        <p:spPr>
          <a:xfrm>
            <a:off x="5656154" y="2223398"/>
            <a:ext cx="28732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72" name="Google Shape;72;p11"/>
          <p:cNvSpPr txBox="1">
            <a:spLocks noGrp="1"/>
          </p:cNvSpPr>
          <p:nvPr>
            <p:ph type="body" idx="4"/>
          </p:nvPr>
        </p:nvSpPr>
        <p:spPr>
          <a:xfrm>
            <a:off x="5333715" y="2799660"/>
            <a:ext cx="3195680"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3" name="Google Shape;73;p1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1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1942415" y="446088"/>
            <a:ext cx="2629584"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81AA"/>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4743494" y="446089"/>
            <a:ext cx="3790906"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8" name="Google Shape;88;p14"/>
          <p:cNvSpPr txBox="1">
            <a:spLocks noGrp="1"/>
          </p:cNvSpPr>
          <p:nvPr>
            <p:ph type="body" idx="2"/>
          </p:nvPr>
        </p:nvSpPr>
        <p:spPr>
          <a:xfrm>
            <a:off x="1942415" y="1598613"/>
            <a:ext cx="2629584"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89" name="Google Shape;89;p1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1942415" y="4800600"/>
            <a:ext cx="6591985"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481AA"/>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a:spLocks noGrp="1"/>
          </p:cNvSpPr>
          <p:nvPr>
            <p:ph type="pic" idx="2"/>
          </p:nvPr>
        </p:nvSpPr>
        <p:spPr>
          <a:xfrm>
            <a:off x="1942415" y="634965"/>
            <a:ext cx="6591985" cy="3854970"/>
          </a:xfrm>
          <a:prstGeom prst="rect">
            <a:avLst/>
          </a:prstGeom>
          <a:noFill/>
          <a:ln>
            <a:noFill/>
          </a:ln>
        </p:spPr>
        <p:txBody>
          <a:bodyPr spcFirstLastPara="1" wrap="square" lIns="91425" tIns="45700" rIns="91425" bIns="45700" anchor="t" anchorCtr="0">
            <a:normAutofit/>
          </a:bodyPr>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95" name="Google Shape;95;p15"/>
          <p:cNvSpPr txBox="1">
            <a:spLocks noGrp="1"/>
          </p:cNvSpPr>
          <p:nvPr>
            <p:ph type="body" idx="1"/>
          </p:nvPr>
        </p:nvSpPr>
        <p:spPr>
          <a:xfrm>
            <a:off x="1942415" y="5367338"/>
            <a:ext cx="6591985"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1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4DCE3"/>
            </a:gs>
          </a:gsLst>
          <a:lin ang="5400000" scaled="0"/>
        </a:gradFill>
        <a:effectLst/>
      </p:bgPr>
    </p:bg>
    <p:spTree>
      <p:nvGrpSpPr>
        <p:cNvPr id="1" name="Shape 9"/>
        <p:cNvGrpSpPr/>
        <p:nvPr/>
      </p:nvGrpSpPr>
      <p:grpSpPr>
        <a:xfrm>
          <a:off x="0" y="0"/>
          <a:ext cx="0" cy="0"/>
          <a:chOff x="0" y="0"/>
          <a:chExt cx="0" cy="0"/>
        </a:xfrm>
      </p:grpSpPr>
      <p:grpSp>
        <p:nvGrpSpPr>
          <p:cNvPr id="10" name="Google Shape;10;p6"/>
          <p:cNvGrpSpPr/>
          <p:nvPr/>
        </p:nvGrpSpPr>
        <p:grpSpPr>
          <a:xfrm>
            <a:off x="1" y="228600"/>
            <a:ext cx="1981200" cy="6638628"/>
            <a:chOff x="2487613" y="285750"/>
            <a:chExt cx="2428875" cy="5654676"/>
          </a:xfrm>
        </p:grpSpPr>
        <p:sp>
          <p:nvSpPr>
            <p:cNvPr id="11" name="Google Shape;11;p6"/>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6"/>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6"/>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6"/>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6"/>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6"/>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6"/>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6"/>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6"/>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6"/>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6"/>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6"/>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6"/>
          <p:cNvGrpSpPr/>
          <p:nvPr/>
        </p:nvGrpSpPr>
        <p:grpSpPr>
          <a:xfrm>
            <a:off x="20421" y="749"/>
            <a:ext cx="1952272" cy="6852504"/>
            <a:chOff x="6627813" y="196102"/>
            <a:chExt cx="1952625" cy="5677649"/>
          </a:xfrm>
        </p:grpSpPr>
        <p:sp>
          <p:nvSpPr>
            <p:cNvPr id="24" name="Google Shape;24;p6"/>
            <p:cNvSpPr/>
            <p:nvPr/>
          </p:nvSpPr>
          <p:spPr>
            <a:xfrm>
              <a:off x="6627813" y="196102"/>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6"/>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6"/>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6"/>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481AA"/>
              </a:buClr>
              <a:buSzPts val="3600"/>
              <a:buFont typeface="Century Gothic"/>
              <a:buNone/>
              <a:defRPr sz="3600" b="0" i="0" u="none" strike="noStrike" cap="none">
                <a:solidFill>
                  <a:srgbClr val="1481A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6"/>
          <p:cNvSpPr txBox="1">
            <a:spLocks noGrp="1"/>
          </p:cNvSpPr>
          <p:nvPr>
            <p:ph type="body" idx="1"/>
          </p:nvPr>
        </p:nvSpPr>
        <p:spPr>
          <a:xfrm>
            <a:off x="1942415" y="2133600"/>
            <a:ext cx="6591985"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6"/>
          <p:cNvPicPr preferRelativeResize="0"/>
          <p:nvPr/>
        </p:nvPicPr>
        <p:blipFill rotWithShape="1">
          <a:blip r:embed="rId19">
            <a:alphaModFix/>
          </a:blip>
          <a:srcRect/>
          <a:stretch/>
        </p:blipFill>
        <p:spPr>
          <a:xfrm>
            <a:off x="8412708" y="6135089"/>
            <a:ext cx="670687" cy="6275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laska.edu/k12reach/grade6-8lessons-theme2.php"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hyperlink" Target="https://ngss.nsta.org/crosscuttingconceptsfull.aspx"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padlet.com/dykstra_jonathan/fa4ohfwt94h7tsyn"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aaDa6G4K4rU"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tinyurl.com/1xeqxmwk"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hyperlink" Target="https://www.uncoveringstudentideas.org/resources/3dimensions" TargetMode="External"/><Relationship Id="rId3" Type="http://schemas.openxmlformats.org/officeDocument/2006/relationships/hyperlink" Target="https://snapgse.stanford.edu/snap-assessments-ngss" TargetMode="External"/><Relationship Id="rId7" Type="http://schemas.openxmlformats.org/officeDocument/2006/relationships/hyperlink" Target="https://www.uncoveringstudentideas.org/books"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hyperlink" Target="https://www.youtube.com/watch?v=fuEmJqmYriY&amp;t=25s" TargetMode="External"/><Relationship Id="rId5" Type="http://schemas.openxmlformats.org/officeDocument/2006/relationships/hyperlink" Target="https://www.achieve.org/cognitive-complexity-science" TargetMode="External"/><Relationship Id="rId4" Type="http://schemas.openxmlformats.org/officeDocument/2006/relationships/hyperlink" Target="https://www.achieve.org/our-initiatives/equip/tools-subject/science/task-annotation-project-scie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hyperlink" Target="http://www.ankn.uaf.edu/Publications/VS/" TargetMode="External"/><Relationship Id="rId13" Type="http://schemas.openxmlformats.org/officeDocument/2006/relationships/hyperlink" Target="https://aoos.org/alaska-ocean-acidification-network/meet-christy-harrington-with-the-alaska-marine-highway-system/" TargetMode="External"/><Relationship Id="rId18" Type="http://schemas.openxmlformats.org/officeDocument/2006/relationships/hyperlink" Target="https://www.anchoragemuseum.org/programs/for-educators/" TargetMode="External"/><Relationship Id="rId3" Type="http://schemas.openxmlformats.org/officeDocument/2006/relationships/hyperlink" Target="http://aksta.org" TargetMode="External"/><Relationship Id="rId7" Type="http://schemas.openxmlformats.org/officeDocument/2006/relationships/hyperlink" Target="https://frontierscientists.com/tag/ned-rozell/" TargetMode="External"/><Relationship Id="rId12" Type="http://schemas.openxmlformats.org/officeDocument/2006/relationships/hyperlink" Target="https://www.adfg.alaska.gov/index.cfm?adfg=education.main" TargetMode="External"/><Relationship Id="rId17" Type="http://schemas.openxmlformats.org/officeDocument/2006/relationships/hyperlink" Target="https://sealaskaheritage.org/institute/education/programs" TargetMode="External"/><Relationship Id="rId2" Type="http://schemas.openxmlformats.org/officeDocument/2006/relationships/notesSlide" Target="../notesSlides/notesSlide35.xml"/><Relationship Id="rId16" Type="http://schemas.openxmlformats.org/officeDocument/2006/relationships/hyperlink" Target="https://www.globe.gov/web/university-of-alaska-fairbanks" TargetMode="External"/><Relationship Id="rId1" Type="http://schemas.openxmlformats.org/officeDocument/2006/relationships/slideLayout" Target="../slideLayouts/slideLayout17.xml"/><Relationship Id="rId6" Type="http://schemas.openxmlformats.org/officeDocument/2006/relationships/hyperlink" Target="http://learnscape.org/blog/" TargetMode="External"/><Relationship Id="rId11" Type="http://schemas.openxmlformats.org/officeDocument/2006/relationships/hyperlink" Target="https://aoos.org/" TargetMode="External"/><Relationship Id="rId5" Type="http://schemas.openxmlformats.org/officeDocument/2006/relationships/hyperlink" Target="http://list.state.ak.us/mailman/listinfo/ak.scienceteachers" TargetMode="External"/><Relationship Id="rId15" Type="http://schemas.openxmlformats.org/officeDocument/2006/relationships/hyperlink" Target="http://www.anroe.net/" TargetMode="External"/><Relationship Id="rId10" Type="http://schemas.openxmlformats.org/officeDocument/2006/relationships/hyperlink" Target="https://www.usgs.gov/science-support/osqi/yes/resources-teachers" TargetMode="External"/><Relationship Id="rId4" Type="http://schemas.openxmlformats.org/officeDocument/2006/relationships/hyperlink" Target="https://ngss.nsta.org/Default.aspx" TargetMode="External"/><Relationship Id="rId9" Type="http://schemas.openxmlformats.org/officeDocument/2006/relationships/hyperlink" Target="https://www.alaskapublic.org/" TargetMode="External"/><Relationship Id="rId14" Type="http://schemas.openxmlformats.org/officeDocument/2006/relationships/hyperlink" Target="https://alaskarenewableenergy.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5" name="Google Shape;165;p2">
            <a:extLst>
              <a:ext uri="{C183D7F6-B498-43B3-948B-1728B52AA6E4}">
                <adec:decorative xmlns:adec="http://schemas.microsoft.com/office/drawing/2017/decorative" val="1"/>
              </a:ext>
            </a:extLst>
          </p:cNvPr>
          <p:cNvSpPr txBox="1"/>
          <p:nvPr/>
        </p:nvSpPr>
        <p:spPr>
          <a:xfrm>
            <a:off x="41275" y="4518625"/>
            <a:ext cx="134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FFFF"/>
                </a:solidFill>
                <a:latin typeface="Concert One"/>
                <a:ea typeface="Concert One"/>
                <a:cs typeface="Concert One"/>
                <a:sym typeface="Concert One"/>
              </a:rPr>
              <a:t>Presented By:</a:t>
            </a:r>
            <a:endParaRPr>
              <a:solidFill>
                <a:srgbClr val="FFFFFF"/>
              </a:solidFill>
              <a:latin typeface="Concert One"/>
              <a:ea typeface="Concert One"/>
              <a:cs typeface="Concert One"/>
              <a:sym typeface="Concert One"/>
            </a:endParaRPr>
          </a:p>
        </p:txBody>
      </p:sp>
      <p:sp>
        <p:nvSpPr>
          <p:cNvPr id="162" name="Google Shape;162;p2"/>
          <p:cNvSpPr txBox="1">
            <a:spLocks noGrp="1"/>
          </p:cNvSpPr>
          <p:nvPr>
            <p:ph type="ctrTitle"/>
          </p:nvPr>
        </p:nvSpPr>
        <p:spPr>
          <a:xfrm>
            <a:off x="685800" y="439600"/>
            <a:ext cx="7772400" cy="28899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1481AA"/>
              </a:buClr>
              <a:buSzPts val="5400"/>
              <a:buFont typeface="Century Gothic"/>
              <a:buNone/>
            </a:pPr>
            <a:r>
              <a:rPr lang="en-US" b="1" dirty="0">
                <a:solidFill>
                  <a:srgbClr val="1774E6"/>
                </a:solidFill>
              </a:rPr>
              <a:t>SCIENCE STANDARDS FOR ALASKA (SSA’s)</a:t>
            </a:r>
            <a:endParaRPr b="1" dirty="0">
              <a:solidFill>
                <a:srgbClr val="1774E6"/>
              </a:solidFill>
            </a:endParaRPr>
          </a:p>
          <a:p>
            <a:pPr marL="0" lvl="0" indent="0" algn="ctr" rtl="0">
              <a:spcBef>
                <a:spcPts val="0"/>
              </a:spcBef>
              <a:spcAft>
                <a:spcPts val="0"/>
              </a:spcAft>
              <a:buClr>
                <a:srgbClr val="1481AA"/>
              </a:buClr>
              <a:buSzPts val="5400"/>
              <a:buFont typeface="Century Gothic"/>
              <a:buNone/>
            </a:pPr>
            <a:r>
              <a:rPr lang="en-US" b="1" dirty="0">
                <a:solidFill>
                  <a:srgbClr val="1774E6"/>
                </a:solidFill>
              </a:rPr>
              <a:t>6-8 Webinar</a:t>
            </a:r>
            <a:endParaRPr b="1" dirty="0">
              <a:solidFill>
                <a:srgbClr val="1774E6"/>
              </a:solidFill>
            </a:endParaRPr>
          </a:p>
        </p:txBody>
      </p:sp>
      <p:sp>
        <p:nvSpPr>
          <p:cNvPr id="163" name="Google Shape;163;p2"/>
          <p:cNvSpPr txBox="1">
            <a:spLocks noGrp="1"/>
          </p:cNvSpPr>
          <p:nvPr>
            <p:ph type="subTitle" idx="1"/>
          </p:nvPr>
        </p:nvSpPr>
        <p:spPr>
          <a:xfrm>
            <a:off x="1431850" y="4213686"/>
            <a:ext cx="6858000" cy="11463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dk1"/>
              </a:buClr>
              <a:buSzPts val="1800"/>
              <a:buFont typeface="Arial"/>
              <a:buNone/>
            </a:pPr>
            <a:r>
              <a:rPr lang="en-US" b="1"/>
              <a:t>Jon Dykstra (Anchorage SD)</a:t>
            </a:r>
            <a:endParaRPr b="1"/>
          </a:p>
          <a:p>
            <a:pPr marL="0" lvl="0" indent="0" algn="l" rtl="0">
              <a:lnSpc>
                <a:spcPct val="90000"/>
              </a:lnSpc>
              <a:spcBef>
                <a:spcPts val="0"/>
              </a:spcBef>
              <a:spcAft>
                <a:spcPts val="0"/>
              </a:spcAft>
              <a:buSzPts val="1800"/>
              <a:buNone/>
            </a:pPr>
            <a:r>
              <a:rPr lang="en-US" b="1"/>
              <a:t>Alex Tannehill (Hoonah City Schools) </a:t>
            </a:r>
            <a:endParaRPr b="1"/>
          </a:p>
          <a:p>
            <a:pPr marL="0" lvl="0" indent="0" algn="l" rtl="0">
              <a:lnSpc>
                <a:spcPct val="90000"/>
              </a:lnSpc>
              <a:spcBef>
                <a:spcPts val="0"/>
              </a:spcBef>
              <a:spcAft>
                <a:spcPts val="0"/>
              </a:spcAft>
              <a:buSzPts val="1800"/>
              <a:buNone/>
            </a:pPr>
            <a:r>
              <a:rPr lang="en-US" b="1"/>
              <a:t>Kevin LaBar (Bering Strait SD) </a:t>
            </a:r>
            <a:endParaRPr b="1"/>
          </a:p>
          <a:p>
            <a:pPr marL="0" lvl="0" indent="0" algn="l" rtl="0">
              <a:lnSpc>
                <a:spcPct val="90000"/>
              </a:lnSpc>
              <a:spcBef>
                <a:spcPts val="0"/>
              </a:spcBef>
              <a:spcAft>
                <a:spcPts val="0"/>
              </a:spcAft>
              <a:buClr>
                <a:schemeClr val="dk1"/>
              </a:buClr>
              <a:buSzPts val="1800"/>
              <a:buFont typeface="Arial"/>
              <a:buNone/>
            </a:pPr>
            <a:r>
              <a:rPr lang="en-US" b="1"/>
              <a:t>Patty Brown (Alaska Science Teachers Assoc. ) </a:t>
            </a:r>
            <a:endParaRPr b="1"/>
          </a:p>
          <a:p>
            <a:pPr marL="0" lvl="0" indent="0" algn="l" rtl="0">
              <a:lnSpc>
                <a:spcPct val="90000"/>
              </a:lnSpc>
              <a:spcBef>
                <a:spcPts val="1000"/>
              </a:spcBef>
              <a:spcAft>
                <a:spcPts val="0"/>
              </a:spcAft>
              <a:buSzPts val="1800"/>
              <a:buNone/>
            </a:pPr>
            <a:r>
              <a:rPr lang="en-US" b="1"/>
              <a:t>Alaska Department of Education &amp; Early Development</a:t>
            </a:r>
            <a:endParaRPr/>
          </a:p>
          <a:p>
            <a:pPr marL="0" lvl="0" indent="0" algn="l" rtl="0">
              <a:lnSpc>
                <a:spcPct val="90000"/>
              </a:lnSpc>
              <a:spcBef>
                <a:spcPts val="1000"/>
              </a:spcBef>
              <a:spcAft>
                <a:spcPts val="0"/>
              </a:spcAft>
              <a:buSzPts val="1800"/>
              <a:buNone/>
            </a:pPr>
            <a:r>
              <a:rPr lang="en-US" b="1"/>
              <a:t>February 5</a:t>
            </a:r>
            <a:r>
              <a:rPr lang="en-US" b="1" baseline="30000"/>
              <a:t>th</a:t>
            </a:r>
            <a:r>
              <a:rPr lang="en-US" b="1"/>
              <a:t>, 2020</a:t>
            </a:r>
            <a:endParaRPr/>
          </a:p>
        </p:txBody>
      </p:sp>
      <p:sp>
        <p:nvSpPr>
          <p:cNvPr id="164" name="Google Shape;164;p2"/>
          <p:cNvSpPr txBox="1">
            <a:spLocks noGrp="1"/>
          </p:cNvSpPr>
          <p:nvPr>
            <p:ph type="ftr" idx="11"/>
          </p:nvPr>
        </p:nvSpPr>
        <p:spPr>
          <a:xfrm>
            <a:off x="2775857" y="6378557"/>
            <a:ext cx="3592286" cy="3651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4F4F4F"/>
              </a:buClr>
              <a:buSzPts val="1200"/>
              <a:buFont typeface="Calibri"/>
              <a:buNone/>
            </a:pPr>
            <a:r>
              <a:rPr lang="en-US" sz="1200" b="1" i="1" u="none" strike="noStrike" cap="none">
                <a:solidFill>
                  <a:srgbClr val="4F4F4F"/>
                </a:solidFill>
                <a:latin typeface="Calibri"/>
                <a:ea typeface="Calibri"/>
                <a:cs typeface="Calibri"/>
                <a:sym typeface="Calibri"/>
              </a:rPr>
              <a:t>· An Excellent Education for Every Student Every Day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ae0ff90ea0_0_43"/>
          <p:cNvSpPr txBox="1">
            <a:spLocks noGrp="1"/>
          </p:cNvSpPr>
          <p:nvPr>
            <p:ph type="title"/>
          </p:nvPr>
        </p:nvSpPr>
        <p:spPr>
          <a:xfrm>
            <a:off x="863275"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900" b="1"/>
              <a:t>Key Shifts</a:t>
            </a:r>
            <a:endParaRPr sz="4900" b="1"/>
          </a:p>
        </p:txBody>
      </p:sp>
      <p:sp>
        <p:nvSpPr>
          <p:cNvPr id="237" name="Google Shape;237;gae0ff90ea0_0_43"/>
          <p:cNvSpPr txBox="1">
            <a:spLocks noGrp="1"/>
          </p:cNvSpPr>
          <p:nvPr>
            <p:ph type="body" idx="1"/>
          </p:nvPr>
        </p:nvSpPr>
        <p:spPr>
          <a:xfrm>
            <a:off x="285750" y="787825"/>
            <a:ext cx="8113200" cy="6009300"/>
          </a:xfrm>
          <a:prstGeom prst="rect">
            <a:avLst/>
          </a:prstGeom>
          <a:solidFill>
            <a:srgbClr val="98C9F2">
              <a:alpha val="91060"/>
            </a:srgbClr>
          </a:solidFill>
          <a:ln w="28575" cap="flat" cmpd="sng">
            <a:solidFill>
              <a:srgbClr val="000000"/>
            </a:solidFill>
            <a:prstDash val="solid"/>
            <a:round/>
            <a:headEnd type="none" w="sm" len="sm"/>
            <a:tailEnd type="none" w="sm" len="sm"/>
          </a:ln>
          <a:effectLst>
            <a:outerShdw blurRad="57150" dist="133350" dir="11520000" algn="bl" rotWithShape="0">
              <a:srgbClr val="000000">
                <a:alpha val="50000"/>
              </a:srgbClr>
            </a:outerShdw>
          </a:effectLst>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b="1" u="sng"/>
              <a:t>“Three dimensions”</a:t>
            </a:r>
            <a:r>
              <a:rPr lang="en-US"/>
              <a:t>: ALL are essential throughout lessons and units</a:t>
            </a:r>
            <a:endParaRPr/>
          </a:p>
          <a:p>
            <a:pPr marL="914400" lvl="1" indent="-311150" algn="l" rtl="0">
              <a:spcBef>
                <a:spcPts val="0"/>
              </a:spcBef>
              <a:spcAft>
                <a:spcPts val="0"/>
              </a:spcAft>
              <a:buSzPts val="1300"/>
              <a:buChar char="◆"/>
            </a:pPr>
            <a:r>
              <a:rPr lang="en-US" sz="1300" b="1"/>
              <a:t>1. Practices</a:t>
            </a:r>
            <a:r>
              <a:rPr lang="en-US" sz="1300"/>
              <a:t>: what do we do to investigate and understand science</a:t>
            </a:r>
            <a:endParaRPr sz="1300"/>
          </a:p>
          <a:p>
            <a:pPr marL="914400" lvl="1" indent="-311150" algn="l" rtl="0">
              <a:spcBef>
                <a:spcPts val="0"/>
              </a:spcBef>
              <a:spcAft>
                <a:spcPts val="0"/>
              </a:spcAft>
              <a:buSzPts val="1300"/>
              <a:buChar char="◆"/>
            </a:pPr>
            <a:r>
              <a:rPr lang="en-US" sz="1300" b="1"/>
              <a:t>2. Core Ideas</a:t>
            </a:r>
            <a:r>
              <a:rPr lang="en-US" sz="1300"/>
              <a:t>: important principles applicable to investigation</a:t>
            </a:r>
            <a:endParaRPr sz="1300"/>
          </a:p>
          <a:p>
            <a:pPr marL="914400" lvl="1" indent="-311150" algn="l" rtl="0">
              <a:spcBef>
                <a:spcPts val="0"/>
              </a:spcBef>
              <a:spcAft>
                <a:spcPts val="0"/>
              </a:spcAft>
              <a:buSzPts val="1300"/>
              <a:buChar char="◆"/>
            </a:pPr>
            <a:r>
              <a:rPr lang="en-US" sz="1300" b="1"/>
              <a:t>3. Cross-Cutting Concepts</a:t>
            </a:r>
            <a:r>
              <a:rPr lang="en-US" sz="1300"/>
              <a:t>: “big ideas” that are woven throughout science disciplines</a:t>
            </a:r>
            <a:endParaRPr sz="1300"/>
          </a:p>
          <a:p>
            <a:pPr marL="9144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a:t>Performance Expectations use new </a:t>
            </a:r>
            <a:r>
              <a:rPr lang="en-US" b="1"/>
              <a:t>verbs</a:t>
            </a:r>
            <a:endParaRPr b="1"/>
          </a:p>
          <a:p>
            <a:pPr marL="4572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a:t>Fewer content topics per year (</a:t>
            </a:r>
            <a:r>
              <a:rPr lang="en-US" b="1"/>
              <a:t>depth vs. breadth</a:t>
            </a:r>
            <a:r>
              <a:rPr lang="en-US"/>
              <a:t>)</a:t>
            </a:r>
            <a:endParaRPr/>
          </a:p>
          <a:p>
            <a:pPr marL="4572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b="1"/>
              <a:t>Phenomena</a:t>
            </a:r>
            <a:r>
              <a:rPr lang="en-US"/>
              <a:t> (real, authentic, observable in nature)</a:t>
            </a:r>
            <a:endParaRPr/>
          </a:p>
          <a:p>
            <a:pPr marL="4572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b="1"/>
              <a:t>Storyline</a:t>
            </a:r>
            <a:endParaRPr b="1"/>
          </a:p>
          <a:p>
            <a:pPr marL="4572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a:t>Less emphasis on rote learning</a:t>
            </a:r>
            <a:endParaRPr/>
          </a:p>
          <a:p>
            <a:pPr marL="4572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a:t>Vocabulary introduced as needed </a:t>
            </a:r>
            <a:endParaRPr/>
          </a:p>
          <a:p>
            <a:pPr marL="457200" lvl="0" indent="0" algn="l" rtl="0">
              <a:spcBef>
                <a:spcPts val="1000"/>
              </a:spcBef>
              <a:spcAft>
                <a:spcPts val="0"/>
              </a:spcAft>
              <a:buNone/>
            </a:pPr>
            <a:endParaRPr sz="800"/>
          </a:p>
          <a:p>
            <a:pPr marL="457200" lvl="0" indent="-342900" algn="l" rtl="0">
              <a:spcBef>
                <a:spcPts val="1000"/>
              </a:spcBef>
              <a:spcAft>
                <a:spcPts val="0"/>
              </a:spcAft>
              <a:buSzPts val="1800"/>
              <a:buChar char="➔"/>
            </a:pPr>
            <a:r>
              <a:rPr lang="en-US" b="1"/>
              <a:t>Engineering</a:t>
            </a:r>
            <a:r>
              <a:rPr lang="en-US"/>
              <a:t> incorporated into science content</a:t>
            </a:r>
            <a:endParaRPr/>
          </a:p>
        </p:txBody>
      </p:sp>
      <p:pic>
        <p:nvPicPr>
          <p:cNvPr id="238" name="Google Shape;238;gae0ff90ea0_0_4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67900" y="3683000"/>
            <a:ext cx="2275425" cy="223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ae0ff90ea0_0_48"/>
          <p:cNvSpPr txBox="1">
            <a:spLocks noGrp="1"/>
          </p:cNvSpPr>
          <p:nvPr>
            <p:ph type="title"/>
          </p:nvPr>
        </p:nvSpPr>
        <p:spPr>
          <a:xfrm>
            <a:off x="-25200" y="140600"/>
            <a:ext cx="91944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b="1" dirty="0"/>
              <a:t>Common Language &amp; Finding Phenomena</a:t>
            </a:r>
            <a:endParaRPr sz="3000" b="1" dirty="0"/>
          </a:p>
        </p:txBody>
      </p:sp>
      <p:sp>
        <p:nvSpPr>
          <p:cNvPr id="244" name="Google Shape;244;gae0ff90ea0_0_48"/>
          <p:cNvSpPr txBox="1">
            <a:spLocks noGrp="1"/>
          </p:cNvSpPr>
          <p:nvPr>
            <p:ph type="body" idx="1"/>
          </p:nvPr>
        </p:nvSpPr>
        <p:spPr>
          <a:xfrm>
            <a:off x="597225" y="713174"/>
            <a:ext cx="7688700" cy="1008300"/>
          </a:xfrm>
          <a:prstGeom prst="rect">
            <a:avLst/>
          </a:prstGeom>
          <a:solidFill>
            <a:schemeClr val="accent2">
              <a:lumMod val="20000"/>
              <a:lumOff val="80000"/>
            </a:schemeClr>
          </a:solidFill>
          <a:ln w="28575" cap="flat" cmpd="sng">
            <a:solidFill>
              <a:srgbClr val="000000"/>
            </a:solidFill>
            <a:prstDash val="solid"/>
            <a:round/>
            <a:headEnd type="none" w="sm" len="sm"/>
            <a:tailEnd type="none" w="sm" len="sm"/>
          </a:ln>
          <a:effectLst>
            <a:outerShdw blurRad="57150" dist="209550" dir="750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1000"/>
              </a:spcBef>
              <a:spcAft>
                <a:spcPts val="0"/>
              </a:spcAft>
              <a:buNone/>
            </a:pPr>
            <a:r>
              <a:rPr lang="en-US" b="1" dirty="0">
                <a:solidFill>
                  <a:srgbClr val="000000"/>
                </a:solidFill>
                <a:latin typeface="Arial"/>
                <a:ea typeface="Arial"/>
                <a:cs typeface="Arial"/>
                <a:sym typeface="Arial"/>
              </a:rPr>
              <a:t>→ Phenomenon: </a:t>
            </a:r>
            <a:r>
              <a:rPr lang="en-US" sz="1800" b="1" dirty="0">
                <a:solidFill>
                  <a:srgbClr val="000000"/>
                </a:solidFill>
                <a:latin typeface="Arial"/>
                <a:ea typeface="Arial"/>
                <a:cs typeface="Arial"/>
                <a:sym typeface="Arial"/>
              </a:rPr>
              <a:t>Coastal Erosion</a:t>
            </a:r>
            <a:r>
              <a:rPr lang="en-US" b="1" dirty="0">
                <a:solidFill>
                  <a:srgbClr val="000000"/>
                </a:solidFill>
                <a:latin typeface="Arial"/>
                <a:ea typeface="Arial"/>
                <a:cs typeface="Arial"/>
                <a:sym typeface="Arial"/>
              </a:rPr>
              <a:t> and </a:t>
            </a:r>
            <a:r>
              <a:rPr lang="en-US" sz="1800" b="1" dirty="0">
                <a:solidFill>
                  <a:srgbClr val="000000"/>
                </a:solidFill>
                <a:latin typeface="Arial"/>
                <a:ea typeface="Arial"/>
                <a:cs typeface="Arial"/>
                <a:sym typeface="Arial"/>
              </a:rPr>
              <a:t>Thawing Permafrost</a:t>
            </a:r>
            <a:endParaRPr sz="1800" b="1" dirty="0">
              <a:solidFill>
                <a:srgbClr val="000000"/>
              </a:solidFill>
              <a:latin typeface="Arial"/>
              <a:ea typeface="Arial"/>
              <a:cs typeface="Arial"/>
              <a:sym typeface="Arial"/>
            </a:endParaRPr>
          </a:p>
          <a:p>
            <a:pPr marL="0" lvl="0" indent="0" algn="l" rtl="0">
              <a:spcBef>
                <a:spcPts val="1000"/>
              </a:spcBef>
              <a:spcAft>
                <a:spcPts val="0"/>
              </a:spcAft>
              <a:buNone/>
            </a:pPr>
            <a:r>
              <a:rPr lang="en-US" sz="1800" u="sng"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https://www.alaska.edu/k12reach/grade6-8lessons-theme2.php</a:t>
            </a:r>
            <a:endParaRPr sz="1800" dirty="0">
              <a:solidFill>
                <a:srgbClr val="0070C0"/>
              </a:solidFill>
              <a:latin typeface="Arial"/>
              <a:ea typeface="Arial"/>
              <a:cs typeface="Arial"/>
              <a:sym typeface="Arial"/>
            </a:endParaRPr>
          </a:p>
          <a:p>
            <a:pPr marL="0" lvl="0" indent="0" algn="l" rtl="0">
              <a:spcBef>
                <a:spcPts val="1000"/>
              </a:spcBef>
              <a:spcAft>
                <a:spcPts val="0"/>
              </a:spcAft>
              <a:buNone/>
            </a:pPr>
            <a:endParaRPr dirty="0"/>
          </a:p>
        </p:txBody>
      </p:sp>
      <p:pic>
        <p:nvPicPr>
          <p:cNvPr id="245" name="Google Shape;245;gae0ff90ea0_0_48" descr="Thawing Permafrost Teacher Guide Theme 2: Changing Landscapes Unit 4"/>
          <p:cNvPicPr preferRelativeResize="0"/>
          <p:nvPr/>
        </p:nvPicPr>
        <p:blipFill>
          <a:blip r:embed="rId4">
            <a:alphaModFix/>
          </a:blip>
          <a:stretch>
            <a:fillRect/>
          </a:stretch>
        </p:blipFill>
        <p:spPr>
          <a:xfrm>
            <a:off x="741772" y="1862612"/>
            <a:ext cx="3384299" cy="4896237"/>
          </a:xfrm>
          <a:prstGeom prst="rect">
            <a:avLst/>
          </a:prstGeom>
          <a:noFill/>
          <a:ln w="28575" cap="flat" cmpd="sng">
            <a:solidFill>
              <a:srgbClr val="FF0000"/>
            </a:solidFill>
            <a:prstDash val="solid"/>
            <a:round/>
            <a:headEnd type="none" w="sm" len="sm"/>
            <a:tailEnd type="none" w="sm" len="sm"/>
          </a:ln>
          <a:effectLst>
            <a:outerShdw blurRad="57150" dist="133350" dir="7920000" algn="bl" rotWithShape="0">
              <a:srgbClr val="000000">
                <a:alpha val="50000"/>
              </a:srgbClr>
            </a:outerShdw>
          </a:effectLst>
        </p:spPr>
      </p:pic>
      <p:pic>
        <p:nvPicPr>
          <p:cNvPr id="246" name="Google Shape;246;gae0ff90ea0_0_48" descr="Coastal Erosion Teacher Guide Theme 2: Changing Landscapes Unit 6"/>
          <p:cNvPicPr preferRelativeResize="0"/>
          <p:nvPr/>
        </p:nvPicPr>
        <p:blipFill>
          <a:blip r:embed="rId5">
            <a:alphaModFix/>
          </a:blip>
          <a:stretch>
            <a:fillRect/>
          </a:stretch>
        </p:blipFill>
        <p:spPr>
          <a:xfrm>
            <a:off x="4545437" y="1862600"/>
            <a:ext cx="3627583" cy="4896249"/>
          </a:xfrm>
          <a:prstGeom prst="rect">
            <a:avLst/>
          </a:prstGeom>
          <a:noFill/>
          <a:ln w="28575" cap="flat" cmpd="sng">
            <a:solidFill>
              <a:srgbClr val="0000FF"/>
            </a:solidFill>
            <a:prstDash val="solid"/>
            <a:round/>
            <a:headEnd type="none" w="sm" len="sm"/>
            <a:tailEnd type="none" w="sm" len="sm"/>
          </a:ln>
          <a:effectLst>
            <a:outerShdw blurRad="57150" dist="133350" dir="792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ae0ff90ea0_0_58"/>
          <p:cNvSpPr txBox="1">
            <a:spLocks noGrp="1"/>
          </p:cNvSpPr>
          <p:nvPr>
            <p:ph type="title"/>
          </p:nvPr>
        </p:nvSpPr>
        <p:spPr>
          <a:xfrm>
            <a:off x="0" y="81975"/>
            <a:ext cx="9026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500" b="1" dirty="0"/>
              <a:t>Landscape Changes in Alaska-Mountain</a:t>
            </a:r>
            <a:endParaRPr sz="3500" b="1" dirty="0"/>
          </a:p>
        </p:txBody>
      </p:sp>
      <p:sp>
        <p:nvSpPr>
          <p:cNvPr id="252" name="Google Shape;252;gae0ff90ea0_0_58"/>
          <p:cNvSpPr txBox="1"/>
          <p:nvPr/>
        </p:nvSpPr>
        <p:spPr>
          <a:xfrm>
            <a:off x="1617600" y="6394925"/>
            <a:ext cx="482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entury Gothic"/>
                <a:ea typeface="Century Gothic"/>
                <a:cs typeface="Century Gothic"/>
                <a:sym typeface="Century Gothic"/>
              </a:rPr>
              <a:t>Photo by Tom Ganner    Haines, AK 2020</a:t>
            </a:r>
            <a:endParaRPr>
              <a:latin typeface="Century Gothic"/>
              <a:ea typeface="Century Gothic"/>
              <a:cs typeface="Century Gothic"/>
              <a:sym typeface="Century Gothic"/>
            </a:endParaRPr>
          </a:p>
        </p:txBody>
      </p:sp>
      <p:pic>
        <p:nvPicPr>
          <p:cNvPr id="253" name="Google Shape;253;gae0ff90ea0_0_58" descr="Landslide in Haines, Alaska 2020"/>
          <p:cNvPicPr preferRelativeResize="0"/>
          <p:nvPr/>
        </p:nvPicPr>
        <p:blipFill>
          <a:blip r:embed="rId3">
            <a:alphaModFix/>
          </a:blip>
          <a:stretch>
            <a:fillRect/>
          </a:stretch>
        </p:blipFill>
        <p:spPr>
          <a:xfrm>
            <a:off x="541525" y="863400"/>
            <a:ext cx="7943660" cy="5294449"/>
          </a:xfrm>
          <a:prstGeom prst="rect">
            <a:avLst/>
          </a:prstGeom>
          <a:noFill/>
          <a:ln w="28575" cap="flat" cmpd="sng">
            <a:solidFill>
              <a:srgbClr val="000000"/>
            </a:solidFill>
            <a:prstDash val="solid"/>
            <a:round/>
            <a:headEnd type="none" w="sm" len="sm"/>
            <a:tailEnd type="none" w="sm" len="sm"/>
          </a:ln>
          <a:effectLst>
            <a:outerShdw blurRad="57150" dist="200025" dir="732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ae0ff90ea0_0_238"/>
          <p:cNvSpPr txBox="1">
            <a:spLocks noGrp="1"/>
          </p:cNvSpPr>
          <p:nvPr>
            <p:ph type="title"/>
          </p:nvPr>
        </p:nvSpPr>
        <p:spPr>
          <a:xfrm>
            <a:off x="0" y="81975"/>
            <a:ext cx="9026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600" b="1" dirty="0"/>
              <a:t>Landscape Changes in Alaska-Ocean</a:t>
            </a:r>
            <a:endParaRPr sz="3600" b="1" dirty="0"/>
          </a:p>
        </p:txBody>
      </p:sp>
      <p:sp>
        <p:nvSpPr>
          <p:cNvPr id="259" name="Google Shape;259;gae0ff90ea0_0_238"/>
          <p:cNvSpPr txBox="1"/>
          <p:nvPr/>
        </p:nvSpPr>
        <p:spPr>
          <a:xfrm>
            <a:off x="1617600" y="6394925"/>
            <a:ext cx="482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entury Gothic"/>
                <a:ea typeface="Century Gothic"/>
                <a:cs typeface="Century Gothic"/>
                <a:sym typeface="Century Gothic"/>
              </a:rPr>
              <a:t>Shishmaref, AK </a:t>
            </a:r>
            <a:endParaRPr>
              <a:latin typeface="Century Gothic"/>
              <a:ea typeface="Century Gothic"/>
              <a:cs typeface="Century Gothic"/>
              <a:sym typeface="Century Gothic"/>
            </a:endParaRPr>
          </a:p>
        </p:txBody>
      </p:sp>
      <p:pic>
        <p:nvPicPr>
          <p:cNvPr id="260" name="Google Shape;260;gae0ff90ea0_0_238" descr="Alaska's Coast Is Vanishing, 1 Storm at a Time - Scientific American"/>
          <p:cNvPicPr preferRelativeResize="0"/>
          <p:nvPr/>
        </p:nvPicPr>
        <p:blipFill>
          <a:blip r:embed="rId3">
            <a:alphaModFix/>
          </a:blip>
          <a:stretch>
            <a:fillRect/>
          </a:stretch>
        </p:blipFill>
        <p:spPr>
          <a:xfrm>
            <a:off x="349632" y="795675"/>
            <a:ext cx="8217993" cy="5451750"/>
          </a:xfrm>
          <a:prstGeom prst="rect">
            <a:avLst/>
          </a:prstGeom>
          <a:noFill/>
          <a:ln w="28575" cap="flat" cmpd="sng">
            <a:solidFill>
              <a:srgbClr val="000000"/>
            </a:solidFill>
            <a:prstDash val="solid"/>
            <a:round/>
            <a:headEnd type="none" w="sm" len="sm"/>
            <a:tailEnd type="none" w="sm" len="sm"/>
          </a:ln>
          <a:effectLst>
            <a:outerShdw blurRad="57150" dist="142875" dir="852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ae0ff90ea0_0_66"/>
          <p:cNvSpPr txBox="1">
            <a:spLocks noGrp="1"/>
          </p:cNvSpPr>
          <p:nvPr>
            <p:ph type="title"/>
          </p:nvPr>
        </p:nvSpPr>
        <p:spPr>
          <a:xfrm>
            <a:off x="767250" y="795675"/>
            <a:ext cx="7609500" cy="1332900"/>
          </a:xfrm>
          <a:prstGeom prst="rect">
            <a:avLst/>
          </a:prstGeom>
          <a:solidFill>
            <a:srgbClr val="98C9F2">
              <a:alpha val="91060"/>
            </a:srgbClr>
          </a:solidFill>
          <a:ln w="28575" cap="flat" cmpd="sng">
            <a:solidFill>
              <a:srgbClr val="000000"/>
            </a:solidFill>
            <a:prstDash val="solid"/>
            <a:round/>
            <a:headEnd type="none" w="sm" len="sm"/>
            <a:tailEnd type="none" w="sm" len="sm"/>
          </a:ln>
          <a:effectLst>
            <a:outerShdw blurRad="57150" dist="171450" dir="924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a:solidFill>
                  <a:srgbClr val="000000"/>
                </a:solidFill>
              </a:rPr>
              <a:t>Unit Idea: </a:t>
            </a:r>
            <a:r>
              <a:rPr lang="en-US" i="1">
                <a:solidFill>
                  <a:srgbClr val="000000"/>
                </a:solidFill>
              </a:rPr>
              <a:t>What evidence is there that change in climate is influencing landscape changes in Alaska?</a:t>
            </a:r>
            <a:endParaRPr i="1">
              <a:solidFill>
                <a:srgbClr val="000000"/>
              </a:solidFill>
            </a:endParaRPr>
          </a:p>
        </p:txBody>
      </p:sp>
      <p:sp>
        <p:nvSpPr>
          <p:cNvPr id="266" name="Google Shape;266;gae0ff90ea0_0_66"/>
          <p:cNvSpPr txBox="1">
            <a:spLocks noGrp="1"/>
          </p:cNvSpPr>
          <p:nvPr>
            <p:ph type="title"/>
          </p:nvPr>
        </p:nvSpPr>
        <p:spPr>
          <a:xfrm>
            <a:off x="-125700" y="81975"/>
            <a:ext cx="9026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000" b="1"/>
              <a:t>Exploring Phenomena:</a:t>
            </a:r>
            <a:endParaRPr sz="4000" b="1"/>
          </a:p>
        </p:txBody>
      </p:sp>
      <p:pic>
        <p:nvPicPr>
          <p:cNvPr id="267" name="Google Shape;267;gae0ff90ea0_0_66" descr="Mendenhall glacier Juneau Alaska"/>
          <p:cNvPicPr preferRelativeResize="0"/>
          <p:nvPr/>
        </p:nvPicPr>
        <p:blipFill>
          <a:blip r:embed="rId3">
            <a:alphaModFix/>
          </a:blip>
          <a:stretch>
            <a:fillRect/>
          </a:stretch>
        </p:blipFill>
        <p:spPr>
          <a:xfrm>
            <a:off x="2132838" y="2186475"/>
            <a:ext cx="4509623" cy="4424620"/>
          </a:xfrm>
          <a:prstGeom prst="rect">
            <a:avLst/>
          </a:prstGeom>
          <a:noFill/>
          <a:ln w="28575" cap="flat" cmpd="sng">
            <a:solidFill>
              <a:srgbClr val="000000"/>
            </a:solidFill>
            <a:prstDash val="solid"/>
            <a:round/>
            <a:headEnd type="none" w="sm" len="sm"/>
            <a:tailEnd type="none" w="sm" len="sm"/>
          </a:ln>
          <a:effectLst>
            <a:outerShdw blurRad="57150" dist="133350" dir="7080000" algn="bl" rotWithShape="0">
              <a:srgbClr val="000000">
                <a:alpha val="50000"/>
              </a:srgbClr>
            </a:outerShdw>
          </a:effectLst>
        </p:spPr>
      </p:pic>
      <p:sp>
        <p:nvSpPr>
          <p:cNvPr id="268" name="Google Shape;268;gae0ff90ea0_0_66"/>
          <p:cNvSpPr txBox="1"/>
          <p:nvPr/>
        </p:nvSpPr>
        <p:spPr>
          <a:xfrm>
            <a:off x="2110525" y="6611100"/>
            <a:ext cx="4827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Century Gothic"/>
                <a:ea typeface="Century Gothic"/>
                <a:cs typeface="Century Gothic"/>
                <a:sym typeface="Century Gothic"/>
              </a:rPr>
              <a:t>Mendenhall Glacier, Juneau AK       Photo courtesy: Alexandria Tannehill 2020</a:t>
            </a:r>
            <a:endParaRPr sz="90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ae0ff90ea0_0_71"/>
          <p:cNvSpPr txBox="1">
            <a:spLocks noGrp="1"/>
          </p:cNvSpPr>
          <p:nvPr>
            <p:ph type="title"/>
          </p:nvPr>
        </p:nvSpPr>
        <p:spPr>
          <a:xfrm>
            <a:off x="150400" y="132650"/>
            <a:ext cx="7688700" cy="502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800" b="1"/>
              <a:t>Storyline: </a:t>
            </a:r>
            <a:endParaRPr sz="3800" b="1"/>
          </a:p>
        </p:txBody>
      </p:sp>
      <p:sp>
        <p:nvSpPr>
          <p:cNvPr id="274" name="Google Shape;274;gae0ff90ea0_0_71"/>
          <p:cNvSpPr txBox="1">
            <a:spLocks noGrp="1"/>
          </p:cNvSpPr>
          <p:nvPr>
            <p:ph type="body" idx="1"/>
          </p:nvPr>
        </p:nvSpPr>
        <p:spPr>
          <a:xfrm>
            <a:off x="727650" y="1146050"/>
            <a:ext cx="7688700" cy="4670700"/>
          </a:xfrm>
          <a:prstGeom prst="rect">
            <a:avLst/>
          </a:prstGeom>
          <a:solidFill>
            <a:srgbClr val="98C9F2">
              <a:alpha val="91060"/>
            </a:srgbClr>
          </a:solidFill>
          <a:ln w="28575" cap="flat" cmpd="sng">
            <a:solidFill>
              <a:srgbClr val="000000"/>
            </a:solidFill>
            <a:prstDash val="solid"/>
            <a:round/>
            <a:headEnd type="none" w="sm" len="sm"/>
            <a:tailEnd type="none" w="sm" len="sm"/>
          </a:ln>
          <a:effectLst>
            <a:outerShdw blurRad="57150" dist="219075" dir="7500000" algn="bl" rotWithShape="0">
              <a:srgbClr val="000000">
                <a:alpha val="50000"/>
              </a:srgbClr>
            </a:outerShdw>
          </a:effectLst>
        </p:spPr>
        <p:txBody>
          <a:bodyPr spcFirstLastPara="1" wrap="square" lIns="91425" tIns="45700" rIns="91425" bIns="45700" anchor="t" anchorCtr="0">
            <a:noAutofit/>
          </a:bodyPr>
          <a:lstStyle/>
          <a:p>
            <a:pPr marL="0" lvl="0" indent="0" algn="ctr" rtl="0">
              <a:lnSpc>
                <a:spcPct val="100000"/>
              </a:lnSpc>
              <a:spcBef>
                <a:spcPts val="1000"/>
              </a:spcBef>
              <a:spcAft>
                <a:spcPts val="0"/>
              </a:spcAft>
              <a:buNone/>
            </a:pPr>
            <a:r>
              <a:rPr lang="en-US" sz="2700">
                <a:solidFill>
                  <a:schemeClr val="dk2"/>
                </a:solidFill>
                <a:latin typeface="Raleway"/>
                <a:ea typeface="Raleway"/>
                <a:cs typeface="Raleway"/>
                <a:sym typeface="Raleway"/>
              </a:rPr>
              <a:t>→ How the pieces fit together for the overall understanding of the standards for that grade </a:t>
            </a:r>
            <a:r>
              <a:rPr lang="en-US" sz="2700" i="1">
                <a:solidFill>
                  <a:schemeClr val="dk2"/>
                </a:solidFill>
                <a:latin typeface="Raleway"/>
                <a:ea typeface="Raleway"/>
                <a:cs typeface="Raleway"/>
                <a:sym typeface="Raleway"/>
              </a:rPr>
              <a:t>(found in the standards document)</a:t>
            </a:r>
            <a:endParaRPr sz="2700" i="1">
              <a:solidFill>
                <a:schemeClr val="dk2"/>
              </a:solidFill>
              <a:latin typeface="Raleway"/>
              <a:ea typeface="Raleway"/>
              <a:cs typeface="Raleway"/>
              <a:sym typeface="Raleway"/>
            </a:endParaRPr>
          </a:p>
          <a:p>
            <a:pPr marL="0" lvl="0" indent="0" algn="ctr" rtl="0">
              <a:lnSpc>
                <a:spcPct val="100000"/>
              </a:lnSpc>
              <a:spcBef>
                <a:spcPts val="1000"/>
              </a:spcBef>
              <a:spcAft>
                <a:spcPts val="0"/>
              </a:spcAft>
              <a:buNone/>
            </a:pPr>
            <a:endParaRPr sz="2700">
              <a:solidFill>
                <a:schemeClr val="dk2"/>
              </a:solidFill>
              <a:latin typeface="Raleway"/>
              <a:ea typeface="Raleway"/>
              <a:cs typeface="Raleway"/>
              <a:sym typeface="Raleway"/>
            </a:endParaRPr>
          </a:p>
          <a:p>
            <a:pPr marL="0" lvl="0" indent="0" algn="ctr" rtl="0">
              <a:lnSpc>
                <a:spcPct val="100000"/>
              </a:lnSpc>
              <a:spcBef>
                <a:spcPts val="1000"/>
              </a:spcBef>
              <a:spcAft>
                <a:spcPts val="0"/>
              </a:spcAft>
              <a:buNone/>
            </a:pPr>
            <a:r>
              <a:rPr lang="en-US" sz="2700" b="1">
                <a:solidFill>
                  <a:schemeClr val="dk2"/>
                </a:solidFill>
                <a:latin typeface="Raleway"/>
                <a:ea typeface="Raleway"/>
                <a:cs typeface="Raleway"/>
                <a:sym typeface="Raleway"/>
              </a:rPr>
              <a:t>OR</a:t>
            </a:r>
            <a:endParaRPr sz="2700" b="1">
              <a:solidFill>
                <a:schemeClr val="dk2"/>
              </a:solidFill>
              <a:latin typeface="Raleway"/>
              <a:ea typeface="Raleway"/>
              <a:cs typeface="Raleway"/>
              <a:sym typeface="Raleway"/>
            </a:endParaRPr>
          </a:p>
          <a:p>
            <a:pPr marL="0" lvl="0" indent="0" algn="ctr" rtl="0">
              <a:lnSpc>
                <a:spcPct val="100000"/>
              </a:lnSpc>
              <a:spcBef>
                <a:spcPts val="1000"/>
              </a:spcBef>
              <a:spcAft>
                <a:spcPts val="0"/>
              </a:spcAft>
              <a:buNone/>
            </a:pPr>
            <a:endParaRPr sz="2700">
              <a:solidFill>
                <a:schemeClr val="dk2"/>
              </a:solidFill>
              <a:latin typeface="Raleway"/>
              <a:ea typeface="Raleway"/>
              <a:cs typeface="Raleway"/>
              <a:sym typeface="Raleway"/>
            </a:endParaRPr>
          </a:p>
          <a:p>
            <a:pPr marL="0" lvl="0" indent="0" algn="ctr" rtl="0">
              <a:lnSpc>
                <a:spcPct val="100000"/>
              </a:lnSpc>
              <a:spcBef>
                <a:spcPts val="1000"/>
              </a:spcBef>
              <a:spcAft>
                <a:spcPts val="0"/>
              </a:spcAft>
              <a:buNone/>
            </a:pPr>
            <a:r>
              <a:rPr lang="en-US" sz="2700">
                <a:solidFill>
                  <a:schemeClr val="dk2"/>
                </a:solidFill>
                <a:latin typeface="Raleway"/>
                <a:ea typeface="Raleway"/>
                <a:cs typeface="Raleway"/>
                <a:sym typeface="Raleway"/>
              </a:rPr>
              <a:t>→ Can be written as a way to tie together </a:t>
            </a:r>
            <a:r>
              <a:rPr lang="en-US" sz="2700" b="1">
                <a:solidFill>
                  <a:schemeClr val="dk2"/>
                </a:solidFill>
                <a:latin typeface="Raleway"/>
                <a:ea typeface="Raleway"/>
                <a:cs typeface="Raleway"/>
                <a:sym typeface="Raleway"/>
              </a:rPr>
              <a:t>bundled</a:t>
            </a:r>
            <a:r>
              <a:rPr lang="en-US" sz="2700">
                <a:solidFill>
                  <a:schemeClr val="dk2"/>
                </a:solidFill>
                <a:latin typeface="Raleway"/>
                <a:ea typeface="Raleway"/>
                <a:cs typeface="Raleway"/>
                <a:sym typeface="Raleway"/>
              </a:rPr>
              <a:t> standards </a:t>
            </a:r>
            <a:endParaRPr sz="2700">
              <a:solidFill>
                <a:schemeClr val="dk2"/>
              </a:solidFill>
              <a:latin typeface="Raleway"/>
              <a:ea typeface="Raleway"/>
              <a:cs typeface="Raleway"/>
              <a:sym typeface="Raleway"/>
            </a:endParaRPr>
          </a:p>
          <a:p>
            <a:pPr marL="0" lvl="0" indent="0" algn="ctr" rtl="0">
              <a:lnSpc>
                <a:spcPct val="100000"/>
              </a:lnSpc>
              <a:spcBef>
                <a:spcPts val="1000"/>
              </a:spcBef>
              <a:spcAft>
                <a:spcPts val="0"/>
              </a:spcAft>
              <a:buNone/>
            </a:pPr>
            <a:r>
              <a:rPr lang="en-US" sz="2700" i="1">
                <a:solidFill>
                  <a:schemeClr val="dk2"/>
                </a:solidFill>
                <a:latin typeface="Raleway"/>
                <a:ea typeface="Raleway"/>
                <a:cs typeface="Raleway"/>
                <a:sym typeface="Raleway"/>
              </a:rPr>
              <a:t>(ex. climate and geoscience)</a:t>
            </a:r>
            <a:endParaRPr sz="2700" i="1">
              <a:solidFill>
                <a:schemeClr val="dk2"/>
              </a:solidFill>
              <a:latin typeface="Raleway"/>
              <a:ea typeface="Raleway"/>
              <a:cs typeface="Raleway"/>
              <a:sym typeface="Raleway"/>
            </a:endParaRPr>
          </a:p>
          <a:p>
            <a:pPr marL="0" lvl="0" indent="0" algn="l" rtl="0">
              <a:spcBef>
                <a:spcPts val="1000"/>
              </a:spcBef>
              <a:spcAft>
                <a:spcPts val="0"/>
              </a:spcAft>
              <a:buNone/>
            </a:pPr>
            <a:endParaRPr sz="500"/>
          </a:p>
        </p:txBody>
      </p:sp>
      <p:pic>
        <p:nvPicPr>
          <p:cNvPr id="275" name="Google Shape;275;gae0ff90ea0_0_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2300111">
            <a:off x="6897690" y="3291493"/>
            <a:ext cx="801818" cy="959589"/>
          </a:xfrm>
          <a:prstGeom prst="rect">
            <a:avLst/>
          </a:prstGeom>
          <a:noFill/>
          <a:ln>
            <a:noFill/>
          </a:ln>
        </p:spPr>
      </p:pic>
      <p:pic>
        <p:nvPicPr>
          <p:cNvPr id="276" name="Google Shape;276;gae0ff90ea0_0_7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5258973">
            <a:off x="5856763" y="2831525"/>
            <a:ext cx="887289" cy="736450"/>
          </a:xfrm>
          <a:prstGeom prst="rect">
            <a:avLst/>
          </a:prstGeom>
          <a:noFill/>
          <a:ln>
            <a:noFill/>
          </a:ln>
        </p:spPr>
      </p:pic>
      <p:pic>
        <p:nvPicPr>
          <p:cNvPr id="277" name="Google Shape;277;gae0ff90ea0_0_7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807576" y="2528525"/>
            <a:ext cx="952500" cy="638175"/>
          </a:xfrm>
          <a:prstGeom prst="rect">
            <a:avLst/>
          </a:prstGeom>
          <a:noFill/>
          <a:ln>
            <a:noFill/>
          </a:ln>
        </p:spPr>
      </p:pic>
      <p:pic>
        <p:nvPicPr>
          <p:cNvPr id="278" name="Google Shape;278;gae0ff90ea0_0_7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182888" y="2626483"/>
            <a:ext cx="1981512" cy="160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ae0ff90ea0_0_76"/>
          <p:cNvSpPr txBox="1">
            <a:spLocks noGrp="1"/>
          </p:cNvSpPr>
          <p:nvPr>
            <p:ph type="title"/>
          </p:nvPr>
        </p:nvSpPr>
        <p:spPr>
          <a:xfrm>
            <a:off x="84025" y="-3"/>
            <a:ext cx="8280300" cy="811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900" b="1"/>
              <a:t>Disciplinary Core Ideas:</a:t>
            </a:r>
            <a:endParaRPr sz="3900" b="1"/>
          </a:p>
          <a:p>
            <a:pPr marL="0" lvl="0" indent="0" algn="ctr" rtl="0">
              <a:spcBef>
                <a:spcPts val="0"/>
              </a:spcBef>
              <a:spcAft>
                <a:spcPts val="0"/>
              </a:spcAft>
              <a:buNone/>
            </a:pPr>
            <a:r>
              <a:rPr lang="en-US" sz="2100"/>
              <a:t>(key principles for that topic)</a:t>
            </a:r>
            <a:endParaRPr sz="2100"/>
          </a:p>
        </p:txBody>
      </p:sp>
      <p:pic>
        <p:nvPicPr>
          <p:cNvPr id="284" name="Google Shape;284;gae0ff90ea0_0_76" descr="Disciplinary Core Ideas&#10;ESS2.A: Earth's Materials and Systems&#10;The Planet's systems interact over scales that range from microscopic to global in size, and they operate over fractions of a second to billions of years. These interactions have shaped Earth's history and will determine its future&#10;ESS2.C: The Roles of Water in Earth's Surface Processes&#10;Water's movements-both on the land and underground-cause weathering and erosion, which change the land's surface features and create underground formation."/>
          <p:cNvPicPr preferRelativeResize="0"/>
          <p:nvPr/>
        </p:nvPicPr>
        <p:blipFill>
          <a:blip r:embed="rId3">
            <a:alphaModFix/>
          </a:blip>
          <a:stretch>
            <a:fillRect/>
          </a:stretch>
        </p:blipFill>
        <p:spPr>
          <a:xfrm>
            <a:off x="626242" y="1717024"/>
            <a:ext cx="7891515" cy="5082150"/>
          </a:xfrm>
          <a:prstGeom prst="rect">
            <a:avLst/>
          </a:prstGeom>
          <a:noFill/>
          <a:ln w="19050" cap="flat" cmpd="sng">
            <a:solidFill>
              <a:srgbClr val="000000"/>
            </a:solidFill>
            <a:prstDash val="solid"/>
            <a:round/>
            <a:headEnd type="none" w="sm" len="sm"/>
            <a:tailEnd type="none" w="sm" len="sm"/>
          </a:ln>
        </p:spPr>
      </p:pic>
      <p:sp>
        <p:nvSpPr>
          <p:cNvPr id="285" name="Google Shape;285;gae0ff90ea0_0_76"/>
          <p:cNvSpPr txBox="1"/>
          <p:nvPr/>
        </p:nvSpPr>
        <p:spPr>
          <a:xfrm>
            <a:off x="186850" y="968525"/>
            <a:ext cx="4752900" cy="748500"/>
          </a:xfrm>
          <a:prstGeom prst="rect">
            <a:avLst/>
          </a:prstGeom>
          <a:solidFill>
            <a:srgbClr val="C9DAF8"/>
          </a:solidFill>
          <a:ln w="9525" cap="flat" cmpd="sng">
            <a:solidFill>
              <a:srgbClr val="000000"/>
            </a:solidFill>
            <a:prstDash val="solid"/>
            <a:round/>
            <a:headEnd type="none" w="sm" len="sm"/>
            <a:tailEnd type="none" w="sm" len="sm"/>
          </a:ln>
          <a:effectLst>
            <a:outerShdw blurRad="57150" dist="161925" dir="8160000" algn="bl" rotWithShape="0">
              <a:srgbClr val="000000">
                <a:alpha val="50000"/>
              </a:srgbClr>
            </a:outerShdw>
          </a:effectLst>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US" b="1">
                <a:latin typeface="Lato"/>
                <a:ea typeface="Lato"/>
                <a:cs typeface="Lato"/>
                <a:sym typeface="Lato"/>
              </a:rPr>
              <a:t>System interactions have shaped Earth’s history with varying scales and time frames and will determine its future over varying scales</a:t>
            </a:r>
            <a:endParaRPr b="1">
              <a:latin typeface="Lato"/>
              <a:ea typeface="Lato"/>
              <a:cs typeface="Lato"/>
              <a:sym typeface="Lato"/>
            </a:endParaRPr>
          </a:p>
        </p:txBody>
      </p:sp>
      <p:sp>
        <p:nvSpPr>
          <p:cNvPr id="287" name="Google Shape;287;gae0ff90ea0_0_76">
            <a:extLst>
              <a:ext uri="{C183D7F6-B498-43B3-948B-1728B52AA6E4}">
                <adec:decorative xmlns:adec="http://schemas.microsoft.com/office/drawing/2017/decorative" val="1"/>
              </a:ext>
            </a:extLst>
          </p:cNvPr>
          <p:cNvSpPr/>
          <p:nvPr/>
        </p:nvSpPr>
        <p:spPr>
          <a:xfrm>
            <a:off x="1015525" y="3283925"/>
            <a:ext cx="2708100" cy="169800"/>
          </a:xfrm>
          <a:prstGeom prst="rect">
            <a:avLst/>
          </a:prstGeom>
          <a:solidFill>
            <a:srgbClr val="FFFF00">
              <a:alpha val="296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ae0ff90ea0_0_76">
            <a:extLst>
              <a:ext uri="{C183D7F6-B498-43B3-948B-1728B52AA6E4}">
                <adec:decorative xmlns:adec="http://schemas.microsoft.com/office/drawing/2017/decorative" val="1"/>
              </a:ext>
            </a:extLst>
          </p:cNvPr>
          <p:cNvSpPr/>
          <p:nvPr/>
        </p:nvSpPr>
        <p:spPr>
          <a:xfrm>
            <a:off x="4658275" y="373800"/>
            <a:ext cx="1743700" cy="3421825"/>
          </a:xfrm>
          <a:custGeom>
            <a:avLst/>
            <a:gdLst/>
            <a:ahLst/>
            <a:cxnLst/>
            <a:rect l="l" t="t" r="r" b="b"/>
            <a:pathLst>
              <a:path w="69748" h="136873" extrusionOk="0">
                <a:moveTo>
                  <a:pt x="48307" y="0"/>
                </a:moveTo>
                <a:cubicBezTo>
                  <a:pt x="56544" y="2355"/>
                  <a:pt x="65508" y="8441"/>
                  <a:pt x="67861" y="16678"/>
                </a:cubicBezTo>
                <a:cubicBezTo>
                  <a:pt x="71036" y="27793"/>
                  <a:pt x="70144" y="41147"/>
                  <a:pt x="64410" y="51184"/>
                </a:cubicBezTo>
                <a:cubicBezTo>
                  <a:pt x="61249" y="56717"/>
                  <a:pt x="55584" y="60431"/>
                  <a:pt x="50608" y="64411"/>
                </a:cubicBezTo>
                <a:cubicBezTo>
                  <a:pt x="36943" y="75341"/>
                  <a:pt x="23467" y="86782"/>
                  <a:pt x="12077" y="100067"/>
                </a:cubicBezTo>
                <a:cubicBezTo>
                  <a:pt x="3672" y="109870"/>
                  <a:pt x="0" y="123961"/>
                  <a:pt x="0" y="136873"/>
                </a:cubicBezTo>
              </a:path>
            </a:pathLst>
          </a:custGeom>
          <a:noFill/>
          <a:ln w="38100" cap="flat" cmpd="sng">
            <a:solidFill>
              <a:schemeClr val="dk2"/>
            </a:solidFill>
            <a:prstDash val="solid"/>
            <a:round/>
            <a:headEnd type="none" w="med" len="med"/>
            <a:tailEnd type="triangle" w="med" len="med"/>
          </a:ln>
        </p:spPr>
      </p:sp>
      <p:sp>
        <p:nvSpPr>
          <p:cNvPr id="289" name="Google Shape;289;gae0ff90ea0_0_76"/>
          <p:cNvSpPr txBox="1"/>
          <p:nvPr/>
        </p:nvSpPr>
        <p:spPr>
          <a:xfrm>
            <a:off x="5060025" y="968524"/>
            <a:ext cx="3966900" cy="748500"/>
          </a:xfrm>
          <a:prstGeom prst="rect">
            <a:avLst/>
          </a:prstGeom>
          <a:solidFill>
            <a:srgbClr val="C9DAF8"/>
          </a:solidFill>
          <a:ln w="9525" cap="flat" cmpd="sng">
            <a:solidFill>
              <a:srgbClr val="000000"/>
            </a:solidFill>
            <a:prstDash val="solid"/>
            <a:round/>
            <a:headEnd type="none" w="sm" len="sm"/>
            <a:tailEnd type="none" w="sm" len="sm"/>
          </a:ln>
          <a:effectLst>
            <a:outerShdw blurRad="57150" dist="161925" dir="8160000" algn="bl" rotWithShape="0">
              <a:srgbClr val="000000">
                <a:alpha val="50000"/>
              </a:srgbClr>
            </a:outerShdw>
          </a:effectLst>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US" b="1">
                <a:latin typeface="Lato"/>
                <a:ea typeface="Lato"/>
                <a:cs typeface="Lato"/>
                <a:sym typeface="Lato"/>
              </a:rPr>
              <a:t>Water’s movements cause weathering and erosion which change the earth’s surface features.</a:t>
            </a:r>
            <a:endParaRPr b="1">
              <a:latin typeface="Lato"/>
              <a:ea typeface="Lato"/>
              <a:cs typeface="Lato"/>
              <a:sym typeface="Lato"/>
            </a:endParaRPr>
          </a:p>
        </p:txBody>
      </p:sp>
      <p:pic>
        <p:nvPicPr>
          <p:cNvPr id="290" name="Google Shape;290;gae0ff90ea0_0_7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677771" y="-169354"/>
            <a:ext cx="1839975" cy="1310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ae0ff90ea0_0_84"/>
          <p:cNvSpPr txBox="1">
            <a:spLocks noGrp="1"/>
          </p:cNvSpPr>
          <p:nvPr>
            <p:ph type="title"/>
          </p:nvPr>
        </p:nvSpPr>
        <p:spPr>
          <a:xfrm>
            <a:off x="127650" y="6465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000" b="1" dirty="0"/>
              <a:t>Cross-cutting Concepts:</a:t>
            </a:r>
            <a:endParaRPr sz="4000" b="1" dirty="0"/>
          </a:p>
          <a:p>
            <a:pPr marL="0" lvl="0" indent="0" algn="ctr" rtl="0">
              <a:spcBef>
                <a:spcPts val="0"/>
              </a:spcBef>
              <a:spcAft>
                <a:spcPts val="0"/>
              </a:spcAft>
              <a:buNone/>
            </a:pPr>
            <a:r>
              <a:rPr lang="en-US" sz="1900" i="1" dirty="0"/>
              <a:t>(broad principles that show up across the fields of science)</a:t>
            </a:r>
            <a:endParaRPr sz="1900" i="1" dirty="0"/>
          </a:p>
        </p:txBody>
      </p:sp>
      <p:sp>
        <p:nvSpPr>
          <p:cNvPr id="298" name="Google Shape;298;gae0ff90ea0_0_84">
            <a:extLst>
              <a:ext uri="{C183D7F6-B498-43B3-948B-1728B52AA6E4}">
                <adec:decorative xmlns:adec="http://schemas.microsoft.com/office/drawing/2017/decorative" val="1"/>
              </a:ext>
            </a:extLst>
          </p:cNvPr>
          <p:cNvSpPr/>
          <p:nvPr/>
        </p:nvSpPr>
        <p:spPr>
          <a:xfrm>
            <a:off x="6293825" y="437264"/>
            <a:ext cx="1938250" cy="2684550"/>
          </a:xfrm>
          <a:custGeom>
            <a:avLst/>
            <a:gdLst/>
            <a:ahLst/>
            <a:cxnLst/>
            <a:rect l="l" t="t" r="r" b="b"/>
            <a:pathLst>
              <a:path w="77530" h="107382" extrusionOk="0">
                <a:moveTo>
                  <a:pt x="0" y="563"/>
                </a:moveTo>
                <a:cubicBezTo>
                  <a:pt x="12542" y="563"/>
                  <a:pt x="25369" y="-1155"/>
                  <a:pt x="37612" y="1566"/>
                </a:cubicBezTo>
                <a:cubicBezTo>
                  <a:pt x="49606" y="4231"/>
                  <a:pt x="61606" y="11762"/>
                  <a:pt x="68203" y="22127"/>
                </a:cubicBezTo>
                <a:cubicBezTo>
                  <a:pt x="75106" y="32972"/>
                  <a:pt x="79134" y="47111"/>
                  <a:pt x="76729" y="59740"/>
                </a:cubicBezTo>
                <a:cubicBezTo>
                  <a:pt x="74905" y="69315"/>
                  <a:pt x="69316" y="77771"/>
                  <a:pt x="65696" y="86821"/>
                </a:cubicBezTo>
                <a:cubicBezTo>
                  <a:pt x="63006" y="93545"/>
                  <a:pt x="61911" y="100903"/>
                  <a:pt x="58675" y="107382"/>
                </a:cubicBezTo>
              </a:path>
            </a:pathLst>
          </a:custGeom>
          <a:noFill/>
          <a:ln w="38100" cap="flat" cmpd="sng">
            <a:solidFill>
              <a:schemeClr val="dk2"/>
            </a:solidFill>
            <a:prstDash val="solid"/>
            <a:round/>
            <a:headEnd type="none" w="med" len="med"/>
            <a:tailEnd type="triangle" w="med" len="med"/>
          </a:ln>
        </p:spPr>
      </p:sp>
      <p:pic>
        <p:nvPicPr>
          <p:cNvPr id="302" name="Google Shape;302;gae0ff90ea0_0_8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8362" y="266449"/>
            <a:ext cx="376113" cy="854800"/>
          </a:xfrm>
          <a:prstGeom prst="rect">
            <a:avLst/>
          </a:prstGeom>
          <a:noFill/>
          <a:ln>
            <a:noFill/>
          </a:ln>
        </p:spPr>
      </p:pic>
      <p:pic>
        <p:nvPicPr>
          <p:cNvPr id="300" name="Google Shape;300;gae0ff90ea0_0_8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232075" y="64650"/>
            <a:ext cx="952500" cy="571500"/>
          </a:xfrm>
          <a:prstGeom prst="rect">
            <a:avLst/>
          </a:prstGeom>
          <a:noFill/>
          <a:ln>
            <a:noFill/>
          </a:ln>
        </p:spPr>
      </p:pic>
      <p:pic>
        <p:nvPicPr>
          <p:cNvPr id="301" name="Google Shape;301;gae0ff90ea0_0_8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384475" y="788550"/>
            <a:ext cx="607125" cy="731476"/>
          </a:xfrm>
          <a:prstGeom prst="rect">
            <a:avLst/>
          </a:prstGeom>
          <a:noFill/>
          <a:ln>
            <a:noFill/>
          </a:ln>
        </p:spPr>
      </p:pic>
      <p:sp>
        <p:nvSpPr>
          <p:cNvPr id="296" name="Google Shape;296;gae0ff90ea0_0_84" descr="Choose one or two to emphasize&#10;Often several can be applied&#10;That's why they are considered the &quot;Big Ideas&quot; of science.&#10;Energy and Matter&#10;Patterns&#10;Cause and Effect&#10;Scale, Proportion and Quantity&#10;Systems and System Models&#10;Stability and Change&#10;Structure and Function"/>
          <p:cNvSpPr txBox="1">
            <a:spLocks noGrp="1"/>
          </p:cNvSpPr>
          <p:nvPr>
            <p:ph type="body" idx="1"/>
          </p:nvPr>
        </p:nvSpPr>
        <p:spPr>
          <a:xfrm>
            <a:off x="615450" y="1061775"/>
            <a:ext cx="6713100" cy="5570700"/>
          </a:xfrm>
          <a:prstGeom prst="rect">
            <a:avLst/>
          </a:prstGeom>
          <a:solidFill>
            <a:srgbClr val="A4C2F4"/>
          </a:solidFill>
          <a:ln w="28575" cap="flat" cmpd="sng">
            <a:solidFill>
              <a:srgbClr val="000000"/>
            </a:solidFill>
            <a:prstDash val="solid"/>
            <a:round/>
            <a:headEnd type="none" w="sm" len="sm"/>
            <a:tailEnd type="none" w="sm" len="sm"/>
          </a:ln>
          <a:effectLst>
            <a:outerShdw blurRad="57150" dist="114300" dir="7860000" algn="bl" rotWithShape="0">
              <a:srgbClr val="000000">
                <a:alpha val="50000"/>
              </a:srgbClr>
            </a:outerShdw>
          </a:effectLst>
        </p:spPr>
        <p:txBody>
          <a:bodyPr spcFirstLastPara="1" wrap="square" lIns="91425" tIns="45700" rIns="91425" bIns="45700" anchor="t" anchorCtr="0">
            <a:noAutofit/>
          </a:bodyPr>
          <a:lstStyle/>
          <a:p>
            <a:pPr marL="457200" lvl="0" indent="-412750" algn="l" rtl="0">
              <a:spcBef>
                <a:spcPts val="1000"/>
              </a:spcBef>
              <a:spcAft>
                <a:spcPts val="0"/>
              </a:spcAft>
              <a:buClr>
                <a:srgbClr val="434343"/>
              </a:buClr>
              <a:buSzPts val="2900"/>
              <a:buFont typeface="Trebuchet MS"/>
              <a:buChar char="➔"/>
            </a:pPr>
            <a:r>
              <a:rPr lang="en-US" sz="2900" b="1" dirty="0">
                <a:solidFill>
                  <a:srgbClr val="434343"/>
                </a:solidFill>
                <a:latin typeface="Trebuchet MS"/>
                <a:ea typeface="Trebuchet MS"/>
                <a:cs typeface="Trebuchet MS"/>
                <a:sym typeface="Trebuchet MS"/>
              </a:rPr>
              <a:t>Choose one or two to emphasize.</a:t>
            </a:r>
            <a:endParaRPr sz="2900" b="1" dirty="0">
              <a:solidFill>
                <a:srgbClr val="434343"/>
              </a:solidFill>
              <a:latin typeface="Trebuchet MS"/>
              <a:ea typeface="Trebuchet MS"/>
              <a:cs typeface="Trebuchet MS"/>
              <a:sym typeface="Trebuchet MS"/>
            </a:endParaRPr>
          </a:p>
          <a:p>
            <a:pPr marL="457200" lvl="0" indent="0" algn="l" rtl="0">
              <a:spcBef>
                <a:spcPts val="1000"/>
              </a:spcBef>
              <a:spcAft>
                <a:spcPts val="0"/>
              </a:spcAft>
              <a:buNone/>
            </a:pPr>
            <a:r>
              <a:rPr lang="en-US" sz="2900" b="1" dirty="0">
                <a:solidFill>
                  <a:srgbClr val="434343"/>
                </a:solidFill>
                <a:latin typeface="Trebuchet MS"/>
                <a:ea typeface="Trebuchet MS"/>
                <a:cs typeface="Trebuchet MS"/>
                <a:sym typeface="Trebuchet MS"/>
              </a:rPr>
              <a:t> </a:t>
            </a:r>
            <a:endParaRPr sz="2900" b="1" dirty="0">
              <a:solidFill>
                <a:srgbClr val="434343"/>
              </a:solidFill>
              <a:latin typeface="Trebuchet MS"/>
              <a:ea typeface="Trebuchet MS"/>
              <a:cs typeface="Trebuchet MS"/>
              <a:sym typeface="Trebuchet MS"/>
            </a:endParaRPr>
          </a:p>
          <a:p>
            <a:pPr marL="457200" lvl="0" indent="-412750" algn="l" rtl="0">
              <a:spcBef>
                <a:spcPts val="1000"/>
              </a:spcBef>
              <a:spcAft>
                <a:spcPts val="0"/>
              </a:spcAft>
              <a:buClr>
                <a:srgbClr val="434343"/>
              </a:buClr>
              <a:buSzPts val="2900"/>
              <a:buFont typeface="Trebuchet MS"/>
              <a:buChar char="➔"/>
            </a:pPr>
            <a:r>
              <a:rPr lang="en-US" sz="2900" b="1" dirty="0">
                <a:solidFill>
                  <a:srgbClr val="434343"/>
                </a:solidFill>
                <a:latin typeface="Trebuchet MS"/>
                <a:ea typeface="Trebuchet MS"/>
                <a:cs typeface="Trebuchet MS"/>
                <a:sym typeface="Trebuchet MS"/>
              </a:rPr>
              <a:t>Often several can be applied. </a:t>
            </a:r>
            <a:endParaRPr sz="2900" b="1" dirty="0">
              <a:solidFill>
                <a:srgbClr val="434343"/>
              </a:solidFill>
              <a:latin typeface="Trebuchet MS"/>
              <a:ea typeface="Trebuchet MS"/>
              <a:cs typeface="Trebuchet MS"/>
              <a:sym typeface="Trebuchet MS"/>
            </a:endParaRPr>
          </a:p>
          <a:p>
            <a:pPr marL="457200" lvl="0" indent="0" algn="l" rtl="0">
              <a:spcBef>
                <a:spcPts val="1000"/>
              </a:spcBef>
              <a:spcAft>
                <a:spcPts val="0"/>
              </a:spcAft>
              <a:buNone/>
            </a:pPr>
            <a:r>
              <a:rPr lang="en-US" sz="1700" i="1" dirty="0">
                <a:solidFill>
                  <a:srgbClr val="434343"/>
                </a:solidFill>
                <a:latin typeface="Trebuchet MS"/>
                <a:ea typeface="Trebuchet MS"/>
                <a:cs typeface="Trebuchet MS"/>
                <a:sym typeface="Trebuchet MS"/>
              </a:rPr>
              <a:t>That’s why they are considered the “big ideas” of science.</a:t>
            </a:r>
            <a:endParaRPr sz="1700" i="1" dirty="0">
              <a:solidFill>
                <a:srgbClr val="434343"/>
              </a:solidFill>
              <a:latin typeface="Trebuchet MS"/>
              <a:ea typeface="Trebuchet MS"/>
              <a:cs typeface="Trebuchet MS"/>
              <a:sym typeface="Trebuchet MS"/>
            </a:endParaRPr>
          </a:p>
          <a:p>
            <a:pPr marL="457200" lvl="0" indent="0" algn="l" rtl="0">
              <a:spcBef>
                <a:spcPts val="1000"/>
              </a:spcBef>
              <a:spcAft>
                <a:spcPts val="0"/>
              </a:spcAft>
              <a:buNone/>
            </a:pPr>
            <a:endParaRPr sz="2900" dirty="0">
              <a:solidFill>
                <a:srgbClr val="434343"/>
              </a:solidFill>
              <a:latin typeface="Trebuchet MS"/>
              <a:ea typeface="Trebuchet MS"/>
              <a:cs typeface="Trebuchet MS"/>
              <a:sym typeface="Trebuchet MS"/>
            </a:endParaRPr>
          </a:p>
          <a:p>
            <a:pPr marL="914400" lvl="1" indent="-368300" algn="l" rtl="0">
              <a:spcBef>
                <a:spcPts val="1000"/>
              </a:spcBef>
              <a:spcAft>
                <a:spcPts val="0"/>
              </a:spcAft>
              <a:buClr>
                <a:srgbClr val="434343"/>
              </a:buClr>
              <a:buSzPts val="2200"/>
              <a:buChar char="◆"/>
            </a:pPr>
            <a:r>
              <a:rPr lang="en-US" sz="2200" dirty="0">
                <a:solidFill>
                  <a:srgbClr val="434343"/>
                </a:solidFill>
                <a:latin typeface="Trebuchet MS"/>
                <a:ea typeface="Trebuchet MS"/>
                <a:cs typeface="Trebuchet MS"/>
                <a:sym typeface="Trebuchet MS"/>
              </a:rPr>
              <a:t>Energy and Matter</a:t>
            </a:r>
            <a:endParaRPr sz="2200" dirty="0">
              <a:solidFill>
                <a:srgbClr val="434343"/>
              </a:solidFill>
              <a:latin typeface="Trebuchet MS"/>
              <a:ea typeface="Trebuchet MS"/>
              <a:cs typeface="Trebuchet MS"/>
              <a:sym typeface="Trebuchet MS"/>
            </a:endParaRPr>
          </a:p>
          <a:p>
            <a:pPr marL="914400" lvl="1" indent="-368300" algn="l" rtl="0">
              <a:spcBef>
                <a:spcPts val="0"/>
              </a:spcBef>
              <a:spcAft>
                <a:spcPts val="0"/>
              </a:spcAft>
              <a:buClr>
                <a:srgbClr val="434343"/>
              </a:buClr>
              <a:buSzPts val="2200"/>
              <a:buChar char="◆"/>
            </a:pPr>
            <a:r>
              <a:rPr lang="en-US" sz="2200" dirty="0">
                <a:solidFill>
                  <a:srgbClr val="434343"/>
                </a:solidFill>
                <a:latin typeface="Trebuchet MS"/>
                <a:ea typeface="Trebuchet MS"/>
                <a:cs typeface="Trebuchet MS"/>
                <a:sym typeface="Trebuchet MS"/>
              </a:rPr>
              <a:t>Patterns</a:t>
            </a:r>
            <a:endParaRPr sz="2200" dirty="0">
              <a:solidFill>
                <a:srgbClr val="434343"/>
              </a:solidFill>
              <a:latin typeface="Trebuchet MS"/>
              <a:ea typeface="Trebuchet MS"/>
              <a:cs typeface="Trebuchet MS"/>
              <a:sym typeface="Trebuchet MS"/>
            </a:endParaRPr>
          </a:p>
          <a:p>
            <a:pPr marL="914400" lvl="1" indent="-368300" algn="l" rtl="0">
              <a:spcBef>
                <a:spcPts val="0"/>
              </a:spcBef>
              <a:spcAft>
                <a:spcPts val="0"/>
              </a:spcAft>
              <a:buClr>
                <a:srgbClr val="434343"/>
              </a:buClr>
              <a:buSzPts val="2200"/>
              <a:buChar char="◆"/>
            </a:pPr>
            <a:r>
              <a:rPr lang="en-US" sz="2200" dirty="0">
                <a:solidFill>
                  <a:srgbClr val="434343"/>
                </a:solidFill>
                <a:latin typeface="Trebuchet MS"/>
                <a:ea typeface="Trebuchet MS"/>
                <a:cs typeface="Trebuchet MS"/>
                <a:sym typeface="Trebuchet MS"/>
              </a:rPr>
              <a:t>Cause and Effect</a:t>
            </a:r>
            <a:endParaRPr sz="2200" dirty="0">
              <a:solidFill>
                <a:srgbClr val="434343"/>
              </a:solidFill>
              <a:latin typeface="Trebuchet MS"/>
              <a:ea typeface="Trebuchet MS"/>
              <a:cs typeface="Trebuchet MS"/>
              <a:sym typeface="Trebuchet MS"/>
            </a:endParaRPr>
          </a:p>
          <a:p>
            <a:pPr marL="914400" lvl="1" indent="-368300" algn="l" rtl="0">
              <a:spcBef>
                <a:spcPts val="0"/>
              </a:spcBef>
              <a:spcAft>
                <a:spcPts val="0"/>
              </a:spcAft>
              <a:buClr>
                <a:srgbClr val="434343"/>
              </a:buClr>
              <a:buSzPts val="2200"/>
              <a:buChar char="◆"/>
            </a:pPr>
            <a:r>
              <a:rPr lang="en-US" sz="2200" dirty="0">
                <a:solidFill>
                  <a:srgbClr val="434343"/>
                </a:solidFill>
                <a:latin typeface="Trebuchet MS"/>
                <a:ea typeface="Trebuchet MS"/>
                <a:cs typeface="Trebuchet MS"/>
                <a:sym typeface="Trebuchet MS"/>
              </a:rPr>
              <a:t>Scale, Proportion and Quantity</a:t>
            </a:r>
            <a:endParaRPr sz="2200" dirty="0">
              <a:solidFill>
                <a:srgbClr val="434343"/>
              </a:solidFill>
              <a:latin typeface="Trebuchet MS"/>
              <a:ea typeface="Trebuchet MS"/>
              <a:cs typeface="Trebuchet MS"/>
              <a:sym typeface="Trebuchet MS"/>
            </a:endParaRPr>
          </a:p>
          <a:p>
            <a:pPr marL="914400" lvl="1" indent="-368300" algn="l" rtl="0">
              <a:spcBef>
                <a:spcPts val="0"/>
              </a:spcBef>
              <a:spcAft>
                <a:spcPts val="0"/>
              </a:spcAft>
              <a:buClr>
                <a:srgbClr val="434343"/>
              </a:buClr>
              <a:buSzPts val="2200"/>
              <a:buChar char="◆"/>
            </a:pPr>
            <a:r>
              <a:rPr lang="en-US" sz="2200" dirty="0">
                <a:solidFill>
                  <a:srgbClr val="434343"/>
                </a:solidFill>
                <a:latin typeface="Trebuchet MS"/>
                <a:ea typeface="Trebuchet MS"/>
                <a:cs typeface="Trebuchet MS"/>
                <a:sym typeface="Trebuchet MS"/>
              </a:rPr>
              <a:t>Systems and System Models</a:t>
            </a:r>
            <a:endParaRPr sz="2200" dirty="0">
              <a:solidFill>
                <a:srgbClr val="434343"/>
              </a:solidFill>
              <a:latin typeface="Trebuchet MS"/>
              <a:ea typeface="Trebuchet MS"/>
              <a:cs typeface="Trebuchet MS"/>
              <a:sym typeface="Trebuchet MS"/>
            </a:endParaRPr>
          </a:p>
          <a:p>
            <a:pPr marL="914400" lvl="1" indent="-368300" algn="l" rtl="0">
              <a:spcBef>
                <a:spcPts val="0"/>
              </a:spcBef>
              <a:spcAft>
                <a:spcPts val="0"/>
              </a:spcAft>
              <a:buClr>
                <a:srgbClr val="434343"/>
              </a:buClr>
              <a:buSzPts val="2200"/>
              <a:buChar char="◆"/>
            </a:pPr>
            <a:r>
              <a:rPr lang="en-US" sz="2200" dirty="0">
                <a:solidFill>
                  <a:srgbClr val="434343"/>
                </a:solidFill>
                <a:latin typeface="Trebuchet MS"/>
                <a:ea typeface="Trebuchet MS"/>
                <a:cs typeface="Trebuchet MS"/>
                <a:sym typeface="Trebuchet MS"/>
              </a:rPr>
              <a:t>Stability and Change</a:t>
            </a:r>
            <a:endParaRPr sz="2200" dirty="0">
              <a:solidFill>
                <a:srgbClr val="434343"/>
              </a:solidFill>
              <a:latin typeface="Trebuchet MS"/>
              <a:ea typeface="Trebuchet MS"/>
              <a:cs typeface="Trebuchet MS"/>
              <a:sym typeface="Trebuchet MS"/>
            </a:endParaRPr>
          </a:p>
          <a:p>
            <a:pPr marL="914400" lvl="1" indent="-368300" algn="l" rtl="0">
              <a:spcBef>
                <a:spcPts val="0"/>
              </a:spcBef>
              <a:spcAft>
                <a:spcPts val="0"/>
              </a:spcAft>
              <a:buClr>
                <a:srgbClr val="434343"/>
              </a:buClr>
              <a:buSzPts val="2200"/>
              <a:buFont typeface="Trebuchet MS"/>
              <a:buChar char="◆"/>
            </a:pPr>
            <a:r>
              <a:rPr lang="en-US" sz="2200" dirty="0">
                <a:solidFill>
                  <a:srgbClr val="434343"/>
                </a:solidFill>
                <a:latin typeface="Trebuchet MS"/>
                <a:ea typeface="Trebuchet MS"/>
                <a:cs typeface="Trebuchet MS"/>
                <a:sym typeface="Trebuchet MS"/>
              </a:rPr>
              <a:t>Structure and Function</a:t>
            </a:r>
            <a:endParaRPr sz="2200" dirty="0">
              <a:solidFill>
                <a:srgbClr val="434343"/>
              </a:solidFill>
              <a:latin typeface="Trebuchet MS"/>
              <a:ea typeface="Trebuchet MS"/>
              <a:cs typeface="Trebuchet MS"/>
              <a:sym typeface="Trebuchet MS"/>
            </a:endParaRPr>
          </a:p>
          <a:p>
            <a:pPr marL="0" lvl="0" indent="0" algn="l" rtl="0">
              <a:spcBef>
                <a:spcPts val="1000"/>
              </a:spcBef>
              <a:spcAft>
                <a:spcPts val="0"/>
              </a:spcAft>
              <a:buNone/>
            </a:pPr>
            <a:endParaRPr dirty="0">
              <a:solidFill>
                <a:srgbClr val="434343"/>
              </a:solidFill>
            </a:endParaRPr>
          </a:p>
        </p:txBody>
      </p:sp>
      <p:sp>
        <p:nvSpPr>
          <p:cNvPr id="299" name="Google Shape;299;gae0ff90ea0_0_84"/>
          <p:cNvSpPr txBox="1"/>
          <p:nvPr/>
        </p:nvSpPr>
        <p:spPr>
          <a:xfrm>
            <a:off x="1625700" y="6242400"/>
            <a:ext cx="3936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u="sng">
                <a:solidFill>
                  <a:schemeClr val="hlink"/>
                </a:solidFill>
                <a:hlinkClick r:id="rId6"/>
              </a:rPr>
              <a:t>https://ngss.nsta.org/crosscuttingconceptsfull.aspx</a:t>
            </a:r>
            <a:endParaRPr sz="1000"/>
          </a:p>
        </p:txBody>
      </p:sp>
      <p:pic>
        <p:nvPicPr>
          <p:cNvPr id="297" name="Google Shape;297;gae0ff90ea0_0_84" descr="Crosscutting Concepts&#10;Scale Proportion and Quantity&#10;Time, space, and energy phenomena can be observed at various scales using models to study systems that are too large or too small.">
            <a:hlinkClick r:id="rId6"/>
          </p:cNvPr>
          <p:cNvPicPr preferRelativeResize="0"/>
          <p:nvPr/>
        </p:nvPicPr>
        <p:blipFill rotWithShape="1">
          <a:blip r:embed="rId7">
            <a:alphaModFix/>
          </a:blip>
          <a:srcRect l="2429" t="2391"/>
          <a:stretch/>
        </p:blipFill>
        <p:spPr>
          <a:xfrm>
            <a:off x="5725725" y="3395700"/>
            <a:ext cx="3113475" cy="3309900"/>
          </a:xfrm>
          <a:prstGeom prst="rect">
            <a:avLst/>
          </a:prstGeom>
          <a:noFill/>
          <a:ln w="28575" cap="flat" cmpd="sng">
            <a:solidFill>
              <a:srgbClr val="000000"/>
            </a:solidFill>
            <a:prstDash val="solid"/>
            <a:round/>
            <a:headEnd type="none" w="sm" len="sm"/>
            <a:tailEnd type="none" w="sm" len="sm"/>
          </a:ln>
          <a:effectLst>
            <a:outerShdw blurRad="57150" dist="114300" dir="786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ae0ff90ea0_0_90"/>
          <p:cNvSpPr txBox="1">
            <a:spLocks noGrp="1"/>
          </p:cNvSpPr>
          <p:nvPr>
            <p:ph type="title"/>
          </p:nvPr>
        </p:nvSpPr>
        <p:spPr>
          <a:xfrm>
            <a:off x="206100" y="152400"/>
            <a:ext cx="8244300" cy="111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700" b="1"/>
              <a:t>Science and Engineering Practices:</a:t>
            </a:r>
            <a:endParaRPr sz="3700" b="1"/>
          </a:p>
          <a:p>
            <a:pPr marL="0" lvl="0" indent="0" algn="ctr" rtl="0">
              <a:spcBef>
                <a:spcPts val="0"/>
              </a:spcBef>
              <a:spcAft>
                <a:spcPts val="0"/>
              </a:spcAft>
              <a:buNone/>
            </a:pPr>
            <a:r>
              <a:rPr lang="en-US" sz="1900" i="1"/>
              <a:t>(how science is pursued to reach conclusions)</a:t>
            </a:r>
            <a:endParaRPr sz="1900" i="1"/>
          </a:p>
        </p:txBody>
      </p:sp>
      <p:sp>
        <p:nvSpPr>
          <p:cNvPr id="308" name="Google Shape;308;gae0ff90ea0_0_90"/>
          <p:cNvSpPr txBox="1">
            <a:spLocks noGrp="1"/>
          </p:cNvSpPr>
          <p:nvPr>
            <p:ph type="body" idx="1"/>
          </p:nvPr>
        </p:nvSpPr>
        <p:spPr>
          <a:xfrm>
            <a:off x="2561775" y="1115700"/>
            <a:ext cx="6526200" cy="3408300"/>
          </a:xfrm>
          <a:prstGeom prst="rect">
            <a:avLst/>
          </a:prstGeom>
          <a:solidFill>
            <a:srgbClr val="A4C2F4"/>
          </a:solidFill>
          <a:ln w="28575" cap="flat" cmpd="sng">
            <a:solidFill>
              <a:srgbClr val="000000"/>
            </a:solidFill>
            <a:prstDash val="solid"/>
            <a:round/>
            <a:headEnd type="none" w="sm" len="sm"/>
            <a:tailEnd type="none" w="sm" len="sm"/>
          </a:ln>
          <a:effectLst>
            <a:outerShdw blurRad="57150" dist="123825" dir="816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1000"/>
              </a:spcBef>
              <a:spcAft>
                <a:spcPts val="0"/>
              </a:spcAft>
              <a:buNone/>
            </a:pPr>
            <a:r>
              <a:rPr lang="en-US" sz="2400" b="1">
                <a:solidFill>
                  <a:srgbClr val="434343"/>
                </a:solidFill>
                <a:latin typeface="Trebuchet MS"/>
                <a:ea typeface="Trebuchet MS"/>
                <a:cs typeface="Trebuchet MS"/>
                <a:sym typeface="Trebuchet MS"/>
              </a:rPr>
              <a:t>→ Choose one or two for a lesson. </a:t>
            </a:r>
            <a:endParaRPr sz="2400" b="1">
              <a:solidFill>
                <a:srgbClr val="434343"/>
              </a:solidFill>
              <a:latin typeface="Trebuchet MS"/>
              <a:ea typeface="Trebuchet MS"/>
              <a:cs typeface="Trebuchet MS"/>
              <a:sym typeface="Trebuchet MS"/>
            </a:endParaRPr>
          </a:p>
          <a:p>
            <a:pPr marL="0" lvl="0" indent="0" algn="l" rtl="0">
              <a:spcBef>
                <a:spcPts val="1000"/>
              </a:spcBef>
              <a:spcAft>
                <a:spcPts val="0"/>
              </a:spcAft>
              <a:buNone/>
            </a:pPr>
            <a:r>
              <a:rPr lang="en-US" sz="2400" b="1">
                <a:solidFill>
                  <a:srgbClr val="434343"/>
                </a:solidFill>
                <a:latin typeface="Trebuchet MS"/>
                <a:ea typeface="Trebuchet MS"/>
                <a:cs typeface="Trebuchet MS"/>
                <a:sym typeface="Trebuchet MS"/>
              </a:rPr>
              <a:t>→ Consider using all of them across a unit.</a:t>
            </a:r>
            <a:endParaRPr sz="2400" b="1">
              <a:solidFill>
                <a:srgbClr val="434343"/>
              </a:solidFill>
              <a:latin typeface="Trebuchet MS"/>
              <a:ea typeface="Trebuchet MS"/>
              <a:cs typeface="Trebuchet MS"/>
              <a:sym typeface="Trebuchet MS"/>
            </a:endParaRPr>
          </a:p>
          <a:p>
            <a:pPr marL="914400" lvl="0" indent="-336550" algn="l" rtl="0">
              <a:spcBef>
                <a:spcPts val="100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Asking questions and defining problems.</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Developing and using </a:t>
            </a:r>
            <a:r>
              <a:rPr lang="en-US" sz="1700" b="1">
                <a:solidFill>
                  <a:srgbClr val="434343"/>
                </a:solidFill>
                <a:latin typeface="Trebuchet MS"/>
                <a:ea typeface="Trebuchet MS"/>
                <a:cs typeface="Trebuchet MS"/>
                <a:sym typeface="Trebuchet MS"/>
              </a:rPr>
              <a:t>models</a:t>
            </a:r>
            <a:r>
              <a:rPr lang="en-US" sz="1700">
                <a:solidFill>
                  <a:srgbClr val="434343"/>
                </a:solidFill>
                <a:latin typeface="Trebuchet MS"/>
                <a:ea typeface="Trebuchet MS"/>
                <a:cs typeface="Trebuchet MS"/>
                <a:sym typeface="Trebuchet MS"/>
              </a:rPr>
              <a:t>.</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Planning and carrying out investigations.</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Analyzing and interpreting </a:t>
            </a:r>
            <a:r>
              <a:rPr lang="en-US" sz="1700" b="1">
                <a:solidFill>
                  <a:srgbClr val="434343"/>
                </a:solidFill>
                <a:latin typeface="Trebuchet MS"/>
                <a:ea typeface="Trebuchet MS"/>
                <a:cs typeface="Trebuchet MS"/>
                <a:sym typeface="Trebuchet MS"/>
              </a:rPr>
              <a:t>data</a:t>
            </a:r>
            <a:r>
              <a:rPr lang="en-US" sz="1700">
                <a:solidFill>
                  <a:srgbClr val="434343"/>
                </a:solidFill>
                <a:latin typeface="Trebuchet MS"/>
                <a:ea typeface="Trebuchet MS"/>
                <a:cs typeface="Trebuchet MS"/>
                <a:sym typeface="Trebuchet MS"/>
              </a:rPr>
              <a:t>.</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Using mathematics and computational thinking.</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Constructing explanations and defining solutions.</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Engaging in argument from evidence.</a:t>
            </a:r>
            <a:endParaRPr sz="1700">
              <a:solidFill>
                <a:srgbClr val="434343"/>
              </a:solidFill>
              <a:latin typeface="Trebuchet MS"/>
              <a:ea typeface="Trebuchet MS"/>
              <a:cs typeface="Trebuchet MS"/>
              <a:sym typeface="Trebuchet MS"/>
            </a:endParaRPr>
          </a:p>
          <a:p>
            <a:pPr marL="914400" lvl="0" indent="-336550" algn="l" rtl="0">
              <a:spcBef>
                <a:spcPts val="0"/>
              </a:spcBef>
              <a:spcAft>
                <a:spcPts val="0"/>
              </a:spcAft>
              <a:buClr>
                <a:srgbClr val="434343"/>
              </a:buClr>
              <a:buSzPts val="1700"/>
              <a:buFont typeface="Trebuchet MS"/>
              <a:buChar char="●"/>
            </a:pPr>
            <a:r>
              <a:rPr lang="en-US" sz="1700">
                <a:solidFill>
                  <a:srgbClr val="434343"/>
                </a:solidFill>
                <a:latin typeface="Trebuchet MS"/>
                <a:ea typeface="Trebuchet MS"/>
                <a:cs typeface="Trebuchet MS"/>
                <a:sym typeface="Trebuchet MS"/>
              </a:rPr>
              <a:t>Obtaining, evaluating, and communicating information.</a:t>
            </a:r>
            <a:endParaRPr sz="1700">
              <a:solidFill>
                <a:srgbClr val="434343"/>
              </a:solidFill>
              <a:latin typeface="Trebuchet MS"/>
              <a:ea typeface="Trebuchet MS"/>
              <a:cs typeface="Trebuchet MS"/>
              <a:sym typeface="Trebuchet MS"/>
            </a:endParaRPr>
          </a:p>
          <a:p>
            <a:pPr marL="0" lvl="0" indent="0" algn="l" rtl="0">
              <a:spcBef>
                <a:spcPts val="1000"/>
              </a:spcBef>
              <a:spcAft>
                <a:spcPts val="0"/>
              </a:spcAft>
              <a:buNone/>
            </a:pPr>
            <a:r>
              <a:rPr lang="en-US" sz="1100">
                <a:solidFill>
                  <a:srgbClr val="434343"/>
                </a:solidFill>
                <a:latin typeface="Arial"/>
                <a:ea typeface="Arial"/>
                <a:cs typeface="Arial"/>
                <a:sym typeface="Arial"/>
              </a:rPr>
              <a:t> </a:t>
            </a:r>
            <a:endParaRPr sz="1100">
              <a:solidFill>
                <a:srgbClr val="434343"/>
              </a:solidFill>
              <a:latin typeface="Arial"/>
              <a:ea typeface="Arial"/>
              <a:cs typeface="Arial"/>
              <a:sym typeface="Arial"/>
            </a:endParaRPr>
          </a:p>
          <a:p>
            <a:pPr marL="0" lvl="0" indent="0" algn="l" rtl="0">
              <a:spcBef>
                <a:spcPts val="1000"/>
              </a:spcBef>
              <a:spcAft>
                <a:spcPts val="0"/>
              </a:spcAft>
              <a:buNone/>
            </a:pPr>
            <a:endParaRPr>
              <a:solidFill>
                <a:srgbClr val="434343"/>
              </a:solidFill>
            </a:endParaRPr>
          </a:p>
        </p:txBody>
      </p:sp>
      <p:pic>
        <p:nvPicPr>
          <p:cNvPr id="309" name="Google Shape;309;gae0ff90ea0_0_90" descr="Science and Engineering Practices&#10;Constructing Explanations and Designing Solutions&#10;Construct a scientific explanation based on valid and reliable evidence obtained from sources (including the students' own experiments) and the assumption that theories cand laws that describe the natural world operate today as they did in the past and will continue to do so in the future."/>
          <p:cNvPicPr preferRelativeResize="0"/>
          <p:nvPr/>
        </p:nvPicPr>
        <p:blipFill>
          <a:blip r:embed="rId3">
            <a:alphaModFix/>
          </a:blip>
          <a:stretch>
            <a:fillRect/>
          </a:stretch>
        </p:blipFill>
        <p:spPr>
          <a:xfrm>
            <a:off x="206100" y="3551200"/>
            <a:ext cx="2961125" cy="3168775"/>
          </a:xfrm>
          <a:prstGeom prst="rect">
            <a:avLst/>
          </a:prstGeom>
          <a:noFill/>
          <a:ln w="28575" cap="flat" cmpd="sng">
            <a:solidFill>
              <a:srgbClr val="000000"/>
            </a:solidFill>
            <a:prstDash val="solid"/>
            <a:round/>
            <a:headEnd type="none" w="sm" len="sm"/>
            <a:tailEnd type="none" w="sm" len="sm"/>
          </a:ln>
          <a:effectLst>
            <a:outerShdw blurRad="57150" dist="95250" dir="8820000" algn="bl" rotWithShape="0">
              <a:srgbClr val="000000">
                <a:alpha val="50000"/>
              </a:srgbClr>
            </a:outerShdw>
          </a:effectLst>
        </p:spPr>
      </p:pic>
      <p:sp>
        <p:nvSpPr>
          <p:cNvPr id="310" name="Google Shape;310;gae0ff90ea0_0_90">
            <a:extLst>
              <a:ext uri="{C183D7F6-B498-43B3-948B-1728B52AA6E4}">
                <adec:decorative xmlns:adec="http://schemas.microsoft.com/office/drawing/2017/decorative" val="1"/>
              </a:ext>
            </a:extLst>
          </p:cNvPr>
          <p:cNvSpPr/>
          <p:nvPr/>
        </p:nvSpPr>
        <p:spPr>
          <a:xfrm>
            <a:off x="690737" y="776375"/>
            <a:ext cx="732625" cy="2530425"/>
          </a:xfrm>
          <a:custGeom>
            <a:avLst/>
            <a:gdLst/>
            <a:ahLst/>
            <a:cxnLst/>
            <a:rect l="l" t="t" r="r" b="b"/>
            <a:pathLst>
              <a:path w="29305" h="101217" extrusionOk="0">
                <a:moveTo>
                  <a:pt x="29305" y="0"/>
                </a:moveTo>
                <a:cubicBezTo>
                  <a:pt x="4030" y="0"/>
                  <a:pt x="-1964" y="45012"/>
                  <a:pt x="551" y="70162"/>
                </a:cubicBezTo>
                <a:cubicBezTo>
                  <a:pt x="1610" y="80757"/>
                  <a:pt x="8027" y="90570"/>
                  <a:pt x="8027" y="101217"/>
                </a:cubicBezTo>
              </a:path>
            </a:pathLst>
          </a:custGeom>
          <a:noFill/>
          <a:ln w="38100" cap="flat" cmpd="sng">
            <a:solidFill>
              <a:schemeClr val="dk2"/>
            </a:solidFill>
            <a:prstDash val="solid"/>
            <a:round/>
            <a:headEnd type="none" w="med" len="med"/>
            <a:tailEnd type="triangle" w="med" len="med"/>
          </a:ln>
        </p:spPr>
      </p:sp>
      <p:pic>
        <p:nvPicPr>
          <p:cNvPr id="311" name="Google Shape;311;gae0ff90ea0_0_9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152175" y="4676400"/>
            <a:ext cx="2359535" cy="2029200"/>
          </a:xfrm>
          <a:prstGeom prst="rect">
            <a:avLst/>
          </a:prstGeom>
          <a:noFill/>
          <a:ln>
            <a:noFill/>
          </a:ln>
        </p:spPr>
      </p:pic>
      <p:pic>
        <p:nvPicPr>
          <p:cNvPr id="312" name="Google Shape;312;gae0ff90ea0_0_9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511700" y="4802000"/>
            <a:ext cx="1504875" cy="190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b78dc5f6cb_1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01761" y="3361225"/>
            <a:ext cx="3983237" cy="3273801"/>
          </a:xfrm>
          <a:prstGeom prst="rect">
            <a:avLst/>
          </a:prstGeom>
          <a:noFill/>
          <a:ln w="28575" cap="flat" cmpd="sng">
            <a:solidFill>
              <a:srgbClr val="000000"/>
            </a:solidFill>
            <a:prstDash val="solid"/>
            <a:round/>
            <a:headEnd type="none" w="sm" len="sm"/>
            <a:tailEnd type="none" w="sm" len="sm"/>
          </a:ln>
        </p:spPr>
      </p:pic>
      <p:sp>
        <p:nvSpPr>
          <p:cNvPr id="319" name="Google Shape;319;gb78dc5f6cb_1_0"/>
          <p:cNvSpPr txBox="1">
            <a:spLocks noGrp="1"/>
          </p:cNvSpPr>
          <p:nvPr>
            <p:ph type="title"/>
          </p:nvPr>
        </p:nvSpPr>
        <p:spPr>
          <a:xfrm>
            <a:off x="0" y="-5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5000" b="1" dirty="0"/>
              <a:t>Integrating Engineering </a:t>
            </a:r>
            <a:endParaRPr sz="5000" b="1" dirty="0"/>
          </a:p>
        </p:txBody>
      </p:sp>
      <p:sp>
        <p:nvSpPr>
          <p:cNvPr id="320" name="Google Shape;320;gb78dc5f6cb_1_0"/>
          <p:cNvSpPr txBox="1">
            <a:spLocks noGrp="1"/>
          </p:cNvSpPr>
          <p:nvPr>
            <p:ph type="body" idx="1"/>
          </p:nvPr>
        </p:nvSpPr>
        <p:spPr>
          <a:xfrm>
            <a:off x="4669850" y="849842"/>
            <a:ext cx="4347300" cy="3011700"/>
          </a:xfrm>
          <a:prstGeom prst="rect">
            <a:avLst/>
          </a:prstGeom>
          <a:solidFill>
            <a:schemeClr val="accent2">
              <a:lumMod val="20000"/>
              <a:lumOff val="80000"/>
            </a:schemeClr>
          </a:solidFill>
          <a:ln w="28575" cap="flat" cmpd="sng">
            <a:solidFill>
              <a:srgbClr val="000000"/>
            </a:solidFill>
            <a:prstDash val="solid"/>
            <a:round/>
            <a:headEnd type="none" w="sm" len="sm"/>
            <a:tailEnd type="none" w="sm" len="sm"/>
          </a:ln>
          <a:effectLst>
            <a:outerShdw blurRad="57150" dist="190500" dir="1008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t>Engineering is best integrated into lessons that incorporate </a:t>
            </a:r>
            <a:r>
              <a:rPr lang="en-US" b="1" dirty="0">
                <a:solidFill>
                  <a:srgbClr val="FF0000"/>
                </a:solidFill>
              </a:rPr>
              <a:t>all three dimensions</a:t>
            </a:r>
            <a:endParaRPr b="1" dirty="0">
              <a:solidFill>
                <a:srgbClr val="FF0000"/>
              </a:solidFill>
            </a:endParaRPr>
          </a:p>
          <a:p>
            <a:pPr marL="0" lvl="0" indent="0" algn="l" rtl="0">
              <a:spcBef>
                <a:spcPts val="1000"/>
              </a:spcBef>
              <a:spcAft>
                <a:spcPts val="0"/>
              </a:spcAft>
              <a:buNone/>
            </a:pPr>
            <a:r>
              <a:rPr lang="en-US" dirty="0"/>
              <a:t>→ The focus of engineering is </a:t>
            </a:r>
            <a:r>
              <a:rPr lang="en-US" b="1" u="sng" dirty="0"/>
              <a:t>solving problems</a:t>
            </a:r>
            <a:endParaRPr b="1" u="sng" dirty="0"/>
          </a:p>
          <a:p>
            <a:pPr marL="457200" lvl="0" indent="-342900" algn="l" rtl="0">
              <a:spcBef>
                <a:spcPts val="1000"/>
              </a:spcBef>
              <a:spcAft>
                <a:spcPts val="0"/>
              </a:spcAft>
              <a:buSzPts val="1800"/>
              <a:buChar char="●"/>
            </a:pPr>
            <a:r>
              <a:rPr lang="en-US" dirty="0"/>
              <a:t>Example: How can a road safely be built across landslide area?</a:t>
            </a:r>
            <a:endParaRPr dirty="0"/>
          </a:p>
          <a:p>
            <a:pPr marL="457200" lvl="0" indent="-342900" algn="l" rtl="0">
              <a:spcBef>
                <a:spcPts val="0"/>
              </a:spcBef>
              <a:spcAft>
                <a:spcPts val="0"/>
              </a:spcAft>
              <a:buSzPts val="1800"/>
              <a:buChar char="●"/>
            </a:pPr>
            <a:r>
              <a:rPr lang="en-US" dirty="0"/>
              <a:t>How can the shoreline damage be slowed?</a:t>
            </a:r>
            <a:endParaRPr dirty="0"/>
          </a:p>
          <a:p>
            <a:pPr marL="457200" lvl="0" indent="0" algn="l" rtl="0">
              <a:spcBef>
                <a:spcPts val="1000"/>
              </a:spcBef>
              <a:spcAft>
                <a:spcPts val="0"/>
              </a:spcAft>
              <a:buNone/>
            </a:pPr>
            <a:endParaRPr dirty="0"/>
          </a:p>
        </p:txBody>
      </p:sp>
      <p:sp>
        <p:nvSpPr>
          <p:cNvPr id="321" name="Google Shape;321;gb78dc5f6cb_1_0"/>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22" name="Google Shape;322;gb78dc5f6cb_1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0625" y="3448400"/>
            <a:ext cx="4365050" cy="3273788"/>
          </a:xfrm>
          <a:prstGeom prst="rect">
            <a:avLst/>
          </a:prstGeom>
          <a:noFill/>
          <a:ln w="28575" cap="flat" cmpd="sng">
            <a:solidFill>
              <a:srgbClr val="000000"/>
            </a:solidFill>
            <a:prstDash val="solid"/>
            <a:round/>
            <a:headEnd type="none" w="sm" len="sm"/>
            <a:tailEnd type="none" w="sm" len="sm"/>
          </a:ln>
        </p:spPr>
      </p:pic>
      <p:pic>
        <p:nvPicPr>
          <p:cNvPr id="323" name="Google Shape;323;gb78dc5f6cb_1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52400" y="866050"/>
            <a:ext cx="4360949" cy="2429949"/>
          </a:xfrm>
          <a:prstGeom prst="rect">
            <a:avLst/>
          </a:prstGeom>
          <a:noFill/>
          <a:ln w="28575" cap="flat" cmpd="sng">
            <a:solidFill>
              <a:srgbClr val="000000"/>
            </a:solidFill>
            <a:prstDash val="solid"/>
            <a:round/>
            <a:headEnd type="none" w="sm" len="sm"/>
            <a:tailEnd type="none" w="sm" len="sm"/>
          </a:ln>
        </p:spPr>
      </p:pic>
      <p:pic>
        <p:nvPicPr>
          <p:cNvPr id="324" name="Google Shape;324;gb78dc5f6cb_1_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3836028" y="4534526"/>
            <a:ext cx="2335524" cy="201175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ae0ff90ea0_0_5"/>
          <p:cNvSpPr txBox="1">
            <a:spLocks noGrp="1"/>
          </p:cNvSpPr>
          <p:nvPr>
            <p:ph type="title"/>
          </p:nvPr>
        </p:nvSpPr>
        <p:spPr>
          <a:xfrm>
            <a:off x="102225" y="58150"/>
            <a:ext cx="8975700" cy="713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b="1" u="sng" dirty="0">
                <a:solidFill>
                  <a:schemeClr val="hlink"/>
                </a:solidFill>
                <a:latin typeface="Arial"/>
                <a:ea typeface="Arial"/>
                <a:cs typeface="Arial"/>
                <a:sym typeface="Arial"/>
                <a:hlinkClick r:id="rId3"/>
              </a:rPr>
              <a:t>Icebreaker Padlet- </a:t>
            </a:r>
            <a:r>
              <a:rPr lang="en-US" sz="2400" b="1" u="sng" dirty="0">
                <a:solidFill>
                  <a:schemeClr val="hlink"/>
                </a:solidFill>
                <a:latin typeface="Arial"/>
                <a:ea typeface="Arial"/>
                <a:cs typeface="Arial"/>
                <a:sym typeface="Arial"/>
                <a:hlinkClick r:id="rId3"/>
              </a:rPr>
              <a:t>W</a:t>
            </a:r>
            <a:r>
              <a:rPr lang="en-US" sz="2400" b="1" u="sng" dirty="0">
                <a:solidFill>
                  <a:schemeClr val="hlink"/>
                </a:solidFill>
                <a:latin typeface="Arial"/>
                <a:ea typeface="Arial"/>
                <a:cs typeface="Arial"/>
                <a:sym typeface="Arial"/>
                <a:hlinkClick r:id="rId3"/>
              </a:rPr>
              <a:t>hat is good science teaching to you?</a:t>
            </a:r>
            <a:r>
              <a:rPr lang="en-US" sz="2400" b="1" dirty="0">
                <a:solidFill>
                  <a:srgbClr val="000000"/>
                </a:solidFill>
                <a:highlight>
                  <a:srgbClr val="FFFF00"/>
                </a:highlight>
                <a:latin typeface="Arial"/>
                <a:ea typeface="Arial"/>
                <a:cs typeface="Arial"/>
                <a:sym typeface="Arial"/>
              </a:rPr>
              <a:t> </a:t>
            </a:r>
            <a:endParaRPr sz="3200" b="1" dirty="0">
              <a:highlight>
                <a:srgbClr val="FFFF00"/>
              </a:highlight>
            </a:endParaRPr>
          </a:p>
        </p:txBody>
      </p:sp>
      <p:pic>
        <p:nvPicPr>
          <p:cNvPr id="172" name="Google Shape;172;gae0ff90ea0_0_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43000" y="543250"/>
            <a:ext cx="2206950" cy="2214381"/>
          </a:xfrm>
          <a:prstGeom prst="rect">
            <a:avLst/>
          </a:prstGeom>
          <a:noFill/>
          <a:ln>
            <a:noFill/>
          </a:ln>
        </p:spPr>
      </p:pic>
      <p:sp>
        <p:nvSpPr>
          <p:cNvPr id="173" name="Google Shape;173;gae0ff90ea0_0_5" descr="Level of awareness&#10;1 - Completely unfamiliar&#10;2 - Somewhat familiar, mor comfortable with NGSS&#10;3 - Understand and implement DCI's&#10;4 - Understand the key changes from NGSS and am attempting to unpack and apply the three dimensions&#10;5 - Very aware and familiar with implementing the three dimensions"/>
          <p:cNvSpPr txBox="1"/>
          <p:nvPr/>
        </p:nvSpPr>
        <p:spPr>
          <a:xfrm>
            <a:off x="152400" y="2705100"/>
            <a:ext cx="2469300" cy="4063500"/>
          </a:xfrm>
          <a:prstGeom prst="rect">
            <a:avLst/>
          </a:prstGeom>
          <a:solidFill>
            <a:srgbClr val="FFD966"/>
          </a:solidFill>
          <a:ln w="28575" cap="flat" cmpd="sng">
            <a:solidFill>
              <a:srgbClr val="000000"/>
            </a:solidFill>
            <a:prstDash val="solid"/>
            <a:round/>
            <a:headEnd type="none" w="sm" len="sm"/>
            <a:tailEnd type="none" w="sm" len="sm"/>
          </a:ln>
          <a:effectLst>
            <a:outerShdw blurRad="57150" dist="142875" dir="924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entury Gothic"/>
                <a:ea typeface="Century Gothic"/>
                <a:cs typeface="Century Gothic"/>
                <a:sym typeface="Century Gothic"/>
              </a:rPr>
              <a:t>1</a:t>
            </a:r>
            <a:r>
              <a:rPr lang="en-US" dirty="0">
                <a:latin typeface="Century Gothic"/>
                <a:ea typeface="Century Gothic"/>
                <a:cs typeface="Century Gothic"/>
                <a:sym typeface="Century Gothic"/>
              </a:rPr>
              <a:t> - Completely Unfamiliar</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en-US" b="1" dirty="0">
                <a:latin typeface="Century Gothic"/>
                <a:ea typeface="Century Gothic"/>
                <a:cs typeface="Century Gothic"/>
                <a:sym typeface="Century Gothic"/>
              </a:rPr>
              <a:t>2</a:t>
            </a:r>
            <a:r>
              <a:rPr lang="en-US" dirty="0">
                <a:latin typeface="Century Gothic"/>
                <a:ea typeface="Century Gothic"/>
                <a:cs typeface="Century Gothic"/>
                <a:sym typeface="Century Gothic"/>
              </a:rPr>
              <a:t> - Somewhat familiar, more comfortable with NGSS</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en-US" b="1" dirty="0">
                <a:latin typeface="Century Gothic"/>
                <a:ea typeface="Century Gothic"/>
                <a:cs typeface="Century Gothic"/>
                <a:sym typeface="Century Gothic"/>
              </a:rPr>
              <a:t>3</a:t>
            </a:r>
            <a:r>
              <a:rPr lang="en-US" dirty="0">
                <a:latin typeface="Century Gothic"/>
                <a:ea typeface="Century Gothic"/>
                <a:cs typeface="Century Gothic"/>
                <a:sym typeface="Century Gothic"/>
              </a:rPr>
              <a:t> - Understand and implement DCI’s </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en-US" b="1" dirty="0">
                <a:latin typeface="Century Gothic"/>
                <a:ea typeface="Century Gothic"/>
                <a:cs typeface="Century Gothic"/>
                <a:sym typeface="Century Gothic"/>
              </a:rPr>
              <a:t>4</a:t>
            </a:r>
            <a:r>
              <a:rPr lang="en-US" dirty="0">
                <a:latin typeface="Century Gothic"/>
                <a:ea typeface="Century Gothic"/>
                <a:cs typeface="Century Gothic"/>
                <a:sym typeface="Century Gothic"/>
              </a:rPr>
              <a:t> - Understand the key changes from NGSS and am attempting to unpack and apply  the three dimensions</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r>
              <a:rPr lang="en-US" b="1" dirty="0">
                <a:latin typeface="Century Gothic"/>
                <a:ea typeface="Century Gothic"/>
                <a:cs typeface="Century Gothic"/>
                <a:sym typeface="Century Gothic"/>
              </a:rPr>
              <a:t>5</a:t>
            </a:r>
            <a:r>
              <a:rPr lang="en-US" dirty="0">
                <a:latin typeface="Century Gothic"/>
                <a:ea typeface="Century Gothic"/>
                <a:cs typeface="Century Gothic"/>
                <a:sym typeface="Century Gothic"/>
              </a:rPr>
              <a:t> - Very aware and familiar with implementing the three dimensions</a:t>
            </a:r>
            <a:endParaRPr dirty="0">
              <a:latin typeface="Century Gothic"/>
              <a:ea typeface="Century Gothic"/>
              <a:cs typeface="Century Gothic"/>
              <a:sym typeface="Century Gothic"/>
            </a:endParaRPr>
          </a:p>
        </p:txBody>
      </p:sp>
      <p:sp>
        <p:nvSpPr>
          <p:cNvPr id="171" name="Google Shape;171;gae0ff90ea0_0_5"/>
          <p:cNvSpPr txBox="1">
            <a:spLocks noGrp="1"/>
          </p:cNvSpPr>
          <p:nvPr>
            <p:ph type="body" idx="1"/>
          </p:nvPr>
        </p:nvSpPr>
        <p:spPr>
          <a:xfrm>
            <a:off x="2638750" y="1171250"/>
            <a:ext cx="6314700" cy="4794000"/>
          </a:xfrm>
          <a:prstGeom prst="rect">
            <a:avLst/>
          </a:prstGeom>
          <a:solidFill>
            <a:srgbClr val="9FC5E8"/>
          </a:solidFill>
          <a:ln w="28575" cap="flat" cmpd="sng">
            <a:solidFill>
              <a:srgbClr val="434343"/>
            </a:solidFill>
            <a:prstDash val="solid"/>
            <a:round/>
            <a:headEnd type="none" w="sm" len="sm"/>
            <a:tailEnd type="none" w="sm" len="sm"/>
          </a:ln>
          <a:effectLst>
            <a:outerShdw blurRad="57150" dist="200025" dir="7920000" algn="bl" rotWithShape="0">
              <a:srgbClr val="000000">
                <a:alpha val="50000"/>
              </a:srgbClr>
            </a:outerShdw>
          </a:effectLst>
        </p:spPr>
        <p:txBody>
          <a:bodyPr spcFirstLastPara="1" wrap="square" lIns="91425" tIns="45700" rIns="91425" bIns="45700" anchor="t" anchorCtr="0">
            <a:noAutofit/>
          </a:bodyPr>
          <a:lstStyle/>
          <a:p>
            <a:pPr marL="457200" lvl="0" indent="-406400" algn="l" rtl="0">
              <a:spcBef>
                <a:spcPts val="1000"/>
              </a:spcBef>
              <a:spcAft>
                <a:spcPts val="0"/>
              </a:spcAft>
              <a:buClr>
                <a:srgbClr val="000000"/>
              </a:buClr>
              <a:buSzPts val="2800"/>
              <a:buAutoNum type="arabicPeriod"/>
            </a:pPr>
            <a:r>
              <a:rPr lang="en-US" sz="2800" b="1">
                <a:solidFill>
                  <a:srgbClr val="000000"/>
                </a:solidFill>
              </a:rPr>
              <a:t>Introduce yourself.</a:t>
            </a:r>
            <a:endParaRPr sz="2800" b="1">
              <a:solidFill>
                <a:srgbClr val="000000"/>
              </a:solidFill>
            </a:endParaRPr>
          </a:p>
          <a:p>
            <a:pPr marL="457200" lvl="0" indent="0" algn="l" rtl="0">
              <a:spcBef>
                <a:spcPts val="1000"/>
              </a:spcBef>
              <a:spcAft>
                <a:spcPts val="0"/>
              </a:spcAft>
              <a:buNone/>
            </a:pPr>
            <a:endParaRPr sz="2800" b="1">
              <a:solidFill>
                <a:srgbClr val="000000"/>
              </a:solidFill>
            </a:endParaRPr>
          </a:p>
          <a:p>
            <a:pPr marL="457200" lvl="0" indent="-406400" algn="l" rtl="0">
              <a:spcBef>
                <a:spcPts val="1000"/>
              </a:spcBef>
              <a:spcAft>
                <a:spcPts val="0"/>
              </a:spcAft>
              <a:buClr>
                <a:srgbClr val="000000"/>
              </a:buClr>
              <a:buSzPts val="2800"/>
              <a:buAutoNum type="arabicPeriod"/>
            </a:pPr>
            <a:r>
              <a:rPr lang="en-US" sz="2800" b="1">
                <a:solidFill>
                  <a:srgbClr val="000000"/>
                </a:solidFill>
              </a:rPr>
              <a:t>Where are you from?</a:t>
            </a:r>
            <a:endParaRPr sz="2800" b="1">
              <a:solidFill>
                <a:srgbClr val="000000"/>
              </a:solidFill>
            </a:endParaRPr>
          </a:p>
          <a:p>
            <a:pPr marL="457200" lvl="0" indent="0" algn="l" rtl="0">
              <a:spcBef>
                <a:spcPts val="1000"/>
              </a:spcBef>
              <a:spcAft>
                <a:spcPts val="0"/>
              </a:spcAft>
              <a:buNone/>
            </a:pPr>
            <a:endParaRPr sz="2800" b="1">
              <a:solidFill>
                <a:srgbClr val="000000"/>
              </a:solidFill>
            </a:endParaRPr>
          </a:p>
          <a:p>
            <a:pPr marL="457200" lvl="0" indent="-406400" algn="l" rtl="0">
              <a:spcBef>
                <a:spcPts val="1000"/>
              </a:spcBef>
              <a:spcAft>
                <a:spcPts val="0"/>
              </a:spcAft>
              <a:buClr>
                <a:srgbClr val="000000"/>
              </a:buClr>
              <a:buSzPts val="2800"/>
              <a:buAutoNum type="arabicPeriod"/>
            </a:pPr>
            <a:r>
              <a:rPr lang="en-US" sz="2800" b="1">
                <a:solidFill>
                  <a:srgbClr val="000000"/>
                </a:solidFill>
              </a:rPr>
              <a:t>What do you think makes effective science teaching?</a:t>
            </a:r>
            <a:endParaRPr sz="2800" b="1">
              <a:solidFill>
                <a:srgbClr val="000000"/>
              </a:solidFill>
            </a:endParaRPr>
          </a:p>
          <a:p>
            <a:pPr marL="0" lvl="0" indent="0" algn="l" rtl="0">
              <a:spcBef>
                <a:spcPts val="1000"/>
              </a:spcBef>
              <a:spcAft>
                <a:spcPts val="0"/>
              </a:spcAft>
              <a:buNone/>
            </a:pPr>
            <a:endParaRPr sz="2800" b="1">
              <a:solidFill>
                <a:srgbClr val="000000"/>
              </a:solidFill>
            </a:endParaRPr>
          </a:p>
          <a:p>
            <a:pPr marL="457200" lvl="0" indent="-406400" algn="l" rtl="0">
              <a:spcBef>
                <a:spcPts val="1000"/>
              </a:spcBef>
              <a:spcAft>
                <a:spcPts val="0"/>
              </a:spcAft>
              <a:buClr>
                <a:srgbClr val="000000"/>
              </a:buClr>
              <a:buSzPts val="2800"/>
              <a:buAutoNum type="arabicPeriod"/>
            </a:pPr>
            <a:r>
              <a:rPr lang="en-US" sz="2800" b="1">
                <a:solidFill>
                  <a:srgbClr val="000000"/>
                </a:solidFill>
              </a:rPr>
              <a:t>Rate your level of awareness with the SSA’s (1-5)</a:t>
            </a:r>
            <a:endParaRPr sz="2800" b="1">
              <a:solidFill>
                <a:srgbClr val="000000"/>
              </a:solidFill>
            </a:endParaRPr>
          </a:p>
        </p:txBody>
      </p:sp>
      <p:sp>
        <p:nvSpPr>
          <p:cNvPr id="174" name="Google Shape;174;gae0ff90ea0_0_5">
            <a:extLst>
              <a:ext uri="{C183D7F6-B498-43B3-948B-1728B52AA6E4}">
                <adec:decorative xmlns:adec="http://schemas.microsoft.com/office/drawing/2017/decorative" val="1"/>
              </a:ext>
            </a:extLst>
          </p:cNvPr>
          <p:cNvSpPr/>
          <p:nvPr/>
        </p:nvSpPr>
        <p:spPr>
          <a:xfrm>
            <a:off x="2342450" y="5616225"/>
            <a:ext cx="677400" cy="2682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ae0ff90ea0_0_123"/>
          <p:cNvSpPr txBox="1">
            <a:spLocks noGrp="1"/>
          </p:cNvSpPr>
          <p:nvPr>
            <p:ph type="title"/>
          </p:nvPr>
        </p:nvSpPr>
        <p:spPr>
          <a:xfrm>
            <a:off x="0"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900" b="1"/>
              <a:t>Prior knowledge</a:t>
            </a:r>
            <a:endParaRPr sz="4900" b="1"/>
          </a:p>
        </p:txBody>
      </p:sp>
      <p:sp>
        <p:nvSpPr>
          <p:cNvPr id="330" name="Google Shape;330;gae0ff90ea0_0_123"/>
          <p:cNvSpPr txBox="1">
            <a:spLocks noGrp="1"/>
          </p:cNvSpPr>
          <p:nvPr>
            <p:ph type="body" idx="1"/>
          </p:nvPr>
        </p:nvSpPr>
        <p:spPr>
          <a:xfrm>
            <a:off x="576300" y="913000"/>
            <a:ext cx="7991400" cy="5308800"/>
          </a:xfrm>
          <a:prstGeom prst="rect">
            <a:avLst/>
          </a:prstGeom>
          <a:solidFill>
            <a:srgbClr val="9FC5E8"/>
          </a:solidFill>
          <a:ln w="28575" cap="flat" cmpd="sng">
            <a:solidFill>
              <a:srgbClr val="000000"/>
            </a:solidFill>
            <a:prstDash val="solid"/>
            <a:round/>
            <a:headEnd type="none" w="sm" len="sm"/>
            <a:tailEnd type="none" w="sm" len="sm"/>
          </a:ln>
          <a:effectLst>
            <a:outerShdw blurRad="57150" dist="180975" dir="678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1000"/>
              </a:spcBef>
              <a:spcAft>
                <a:spcPts val="0"/>
              </a:spcAft>
              <a:buNone/>
            </a:pPr>
            <a:r>
              <a:rPr lang="en-US" sz="2100" b="1"/>
              <a:t>All three dimensions are progressive across the grades</a:t>
            </a:r>
            <a:endParaRPr sz="2100" b="1"/>
          </a:p>
          <a:p>
            <a:pPr marL="0" lvl="0" indent="0" algn="l" rtl="0">
              <a:spcBef>
                <a:spcPts val="1000"/>
              </a:spcBef>
              <a:spcAft>
                <a:spcPts val="0"/>
              </a:spcAft>
              <a:buNone/>
            </a:pPr>
            <a:r>
              <a:rPr lang="en-US"/>
              <a:t>DCI for Geoscience and climate</a:t>
            </a:r>
            <a:endParaRPr/>
          </a:p>
          <a:p>
            <a:pPr marL="0" lvl="0" indent="0" algn="l" rtl="0">
              <a:spcBef>
                <a:spcPts val="1000"/>
              </a:spcBef>
              <a:spcAft>
                <a:spcPts val="0"/>
              </a:spcAft>
              <a:buNone/>
            </a:pPr>
            <a:r>
              <a:rPr lang="en-US" b="1"/>
              <a:t>4th Grade:</a:t>
            </a:r>
            <a:endParaRPr b="1"/>
          </a:p>
          <a:p>
            <a:pPr marL="0" lvl="0" indent="0" algn="l" rtl="0">
              <a:spcBef>
                <a:spcPts val="1000"/>
              </a:spcBef>
              <a:spcAft>
                <a:spcPts val="0"/>
              </a:spcAft>
              <a:buNone/>
            </a:pPr>
            <a:r>
              <a:rPr lang="en-US"/>
              <a:t>4-ESS2-1    Make </a:t>
            </a:r>
            <a:r>
              <a:rPr lang="en-US" b="1"/>
              <a:t>observations and/or measurements</a:t>
            </a:r>
            <a:r>
              <a:rPr lang="en-US"/>
              <a:t> to provide </a:t>
            </a:r>
            <a:r>
              <a:rPr lang="en-US" b="1"/>
              <a:t>evidence</a:t>
            </a:r>
            <a:r>
              <a:rPr lang="en-US"/>
              <a:t> of the </a:t>
            </a:r>
            <a:r>
              <a:rPr lang="en-US" b="1"/>
              <a:t>effects</a:t>
            </a:r>
            <a:r>
              <a:rPr lang="en-US"/>
              <a:t> of weathering on the rate of erosion by water, ice, wind,or vegetations. </a:t>
            </a:r>
            <a:endParaRPr/>
          </a:p>
          <a:p>
            <a:pPr marL="0" lvl="0" indent="0" algn="l" rtl="0">
              <a:spcBef>
                <a:spcPts val="1000"/>
              </a:spcBef>
              <a:spcAft>
                <a:spcPts val="0"/>
              </a:spcAft>
              <a:buNone/>
            </a:pPr>
            <a:r>
              <a:rPr lang="en-US"/>
              <a:t>4-ESS2-2    </a:t>
            </a:r>
            <a:r>
              <a:rPr lang="en-US" b="1"/>
              <a:t>Analyze and interpret data f</a:t>
            </a:r>
            <a:r>
              <a:rPr lang="en-US"/>
              <a:t>rom maps to describe </a:t>
            </a:r>
            <a:r>
              <a:rPr lang="en-US" b="1"/>
              <a:t>patterns</a:t>
            </a:r>
            <a:r>
              <a:rPr lang="en-US"/>
              <a:t> of Earth’s features.</a:t>
            </a:r>
            <a:endParaRPr/>
          </a:p>
          <a:p>
            <a:pPr marL="0" lvl="0" indent="0" algn="l" rtl="0">
              <a:spcBef>
                <a:spcPts val="1000"/>
              </a:spcBef>
              <a:spcAft>
                <a:spcPts val="0"/>
              </a:spcAft>
              <a:buNone/>
            </a:pPr>
            <a:r>
              <a:rPr lang="en-US"/>
              <a:t>4-ESS3-2 </a:t>
            </a:r>
            <a:r>
              <a:rPr lang="en-US" b="1"/>
              <a:t>Generate and compare multiple solutions </a:t>
            </a:r>
            <a:r>
              <a:rPr lang="en-US"/>
              <a:t>to reduce the impacts of </a:t>
            </a:r>
            <a:r>
              <a:rPr lang="en-US" b="1"/>
              <a:t>natural Earth process</a:t>
            </a:r>
            <a:r>
              <a:rPr lang="en-US"/>
              <a:t> on humans.</a:t>
            </a:r>
            <a:endParaRPr/>
          </a:p>
          <a:p>
            <a:pPr marL="0" lvl="0" indent="0" algn="l" rtl="0">
              <a:spcBef>
                <a:spcPts val="1000"/>
              </a:spcBef>
              <a:spcAft>
                <a:spcPts val="0"/>
              </a:spcAft>
              <a:buNone/>
            </a:pPr>
            <a:r>
              <a:rPr lang="en-US" b="1"/>
              <a:t>5th Grade: </a:t>
            </a:r>
            <a:endParaRPr b="1"/>
          </a:p>
          <a:p>
            <a:pPr marL="0" lvl="0" indent="0" algn="l" rtl="0">
              <a:spcBef>
                <a:spcPts val="1000"/>
              </a:spcBef>
              <a:spcAft>
                <a:spcPts val="0"/>
              </a:spcAft>
              <a:buNone/>
            </a:pPr>
            <a:r>
              <a:rPr lang="en-US"/>
              <a:t>5-ESS2-1 </a:t>
            </a:r>
            <a:r>
              <a:rPr lang="en-US" b="1"/>
              <a:t>Develop a model </a:t>
            </a:r>
            <a:r>
              <a:rPr lang="en-US"/>
              <a:t>using an example to describe ways the geo</a:t>
            </a:r>
            <a:r>
              <a:rPr lang="en-US" b="1"/>
              <a:t>sphere</a:t>
            </a:r>
            <a:r>
              <a:rPr lang="en-US"/>
              <a:t>, biosphere, hydrosphere, and cryosphere, andor atmosphere </a:t>
            </a:r>
            <a:r>
              <a:rPr lang="en-US" b="1"/>
              <a:t>interact</a:t>
            </a:r>
            <a:r>
              <a:rPr lang="en-US"/>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ae0ff90ea0_0_95"/>
          <p:cNvSpPr txBox="1">
            <a:spLocks noGrp="1"/>
          </p:cNvSpPr>
          <p:nvPr>
            <p:ph type="title"/>
          </p:nvPr>
        </p:nvSpPr>
        <p:spPr>
          <a:xfrm>
            <a:off x="111225"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700" b="1"/>
              <a:t>Breakout Session	</a:t>
            </a:r>
            <a:endParaRPr sz="4700" b="1"/>
          </a:p>
        </p:txBody>
      </p:sp>
      <p:sp>
        <p:nvSpPr>
          <p:cNvPr id="336" name="Google Shape;336;gae0ff90ea0_0_95"/>
          <p:cNvSpPr txBox="1">
            <a:spLocks noGrp="1"/>
          </p:cNvSpPr>
          <p:nvPr>
            <p:ph type="body" idx="1"/>
          </p:nvPr>
        </p:nvSpPr>
        <p:spPr>
          <a:xfrm>
            <a:off x="1782800" y="1035175"/>
            <a:ext cx="7289400" cy="2544900"/>
          </a:xfrm>
          <a:prstGeom prst="rect">
            <a:avLst/>
          </a:prstGeom>
          <a:solidFill>
            <a:srgbClr val="A4C2F4"/>
          </a:solidFill>
          <a:effectLst>
            <a:outerShdw blurRad="57150" dist="142875" dir="648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1000"/>
              </a:spcBef>
              <a:spcAft>
                <a:spcPts val="0"/>
              </a:spcAft>
              <a:buNone/>
            </a:pPr>
            <a:r>
              <a:rPr lang="en-US" sz="2400"/>
              <a:t>Discuss ways you are </a:t>
            </a:r>
            <a:r>
              <a:rPr lang="en-US" sz="2400" u="sng"/>
              <a:t>already</a:t>
            </a:r>
            <a:r>
              <a:rPr lang="en-US" sz="2400"/>
              <a:t> applying one of the three dimensions in your current teaching.</a:t>
            </a:r>
            <a:endParaRPr sz="2400"/>
          </a:p>
          <a:p>
            <a:pPr marL="0" lvl="0" indent="0" algn="l" rtl="0">
              <a:spcBef>
                <a:spcPts val="1000"/>
              </a:spcBef>
              <a:spcAft>
                <a:spcPts val="0"/>
              </a:spcAft>
              <a:buNone/>
            </a:pPr>
            <a:r>
              <a:rPr lang="en-US" sz="2400" b="1"/>
              <a:t>→ Disciplinary Core Ideas</a:t>
            </a:r>
            <a:endParaRPr sz="2400" b="1"/>
          </a:p>
          <a:p>
            <a:pPr marL="0" lvl="0" indent="0" algn="l" rtl="0">
              <a:spcBef>
                <a:spcPts val="1000"/>
              </a:spcBef>
              <a:spcAft>
                <a:spcPts val="0"/>
              </a:spcAft>
              <a:buNone/>
            </a:pPr>
            <a:r>
              <a:rPr lang="en-US" sz="2400" b="1"/>
              <a:t>→ Cross Cutting Concepts</a:t>
            </a:r>
            <a:endParaRPr sz="2400" b="1"/>
          </a:p>
          <a:p>
            <a:pPr marL="0" lvl="0" indent="0" algn="l" rtl="0">
              <a:spcBef>
                <a:spcPts val="1000"/>
              </a:spcBef>
              <a:spcAft>
                <a:spcPts val="0"/>
              </a:spcAft>
              <a:buNone/>
            </a:pPr>
            <a:r>
              <a:rPr lang="en-US" sz="2400" b="1"/>
              <a:t>→ Science and Engineering Practices</a:t>
            </a:r>
            <a:endParaRPr sz="2400" b="1"/>
          </a:p>
        </p:txBody>
      </p:sp>
      <p:pic>
        <p:nvPicPr>
          <p:cNvPr id="337" name="Google Shape;337;gae0ff90ea0_0_9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902456" y="3714956"/>
            <a:ext cx="4262475" cy="3143050"/>
          </a:xfrm>
          <a:prstGeom prst="rect">
            <a:avLst/>
          </a:prstGeom>
          <a:noFill/>
          <a:ln>
            <a:noFill/>
          </a:ln>
        </p:spPr>
      </p:pic>
      <p:sp>
        <p:nvSpPr>
          <p:cNvPr id="338" name="Google Shape;338;gae0ff90ea0_0_95">
            <a:extLst>
              <a:ext uri="{C183D7F6-B498-43B3-948B-1728B52AA6E4}">
                <adec:decorative xmlns:adec="http://schemas.microsoft.com/office/drawing/2017/decorative" val="1"/>
              </a:ext>
            </a:extLst>
          </p:cNvPr>
          <p:cNvSpPr/>
          <p:nvPr/>
        </p:nvSpPr>
        <p:spPr>
          <a:xfrm rot="9906714">
            <a:off x="3924891" y="3465024"/>
            <a:ext cx="460044" cy="713642"/>
          </a:xfrm>
          <a:prstGeom prst="triangle">
            <a:avLst>
              <a:gd name="adj" fmla="val 50827"/>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ae0ff90ea0_0_100"/>
          <p:cNvSpPr txBox="1">
            <a:spLocks noGrp="1"/>
          </p:cNvSpPr>
          <p:nvPr>
            <p:ph type="title"/>
          </p:nvPr>
        </p:nvSpPr>
        <p:spPr>
          <a:xfrm>
            <a:off x="157100"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5000" b="1"/>
              <a:t>Lesson/Unit Examples</a:t>
            </a:r>
            <a:endParaRPr sz="5000" b="1"/>
          </a:p>
        </p:txBody>
      </p:sp>
      <p:sp>
        <p:nvSpPr>
          <p:cNvPr id="344" name="Google Shape;344;gae0ff90ea0_0_100"/>
          <p:cNvSpPr txBox="1">
            <a:spLocks noGrp="1"/>
          </p:cNvSpPr>
          <p:nvPr>
            <p:ph type="body" idx="1"/>
          </p:nvPr>
        </p:nvSpPr>
        <p:spPr>
          <a:xfrm>
            <a:off x="3485425" y="923850"/>
            <a:ext cx="5334000" cy="5010300"/>
          </a:xfrm>
          <a:prstGeom prst="rect">
            <a:avLst/>
          </a:prstGeom>
          <a:solidFill>
            <a:srgbClr val="9FC5E8"/>
          </a:solidFill>
          <a:ln w="28575" cap="flat" cmpd="sng">
            <a:solidFill>
              <a:srgbClr val="000000"/>
            </a:solidFill>
            <a:prstDash val="solid"/>
            <a:round/>
            <a:headEnd type="none" w="sm" len="sm"/>
            <a:tailEnd type="none" w="sm" len="sm"/>
          </a:ln>
          <a:effectLst>
            <a:outerShdw blurRad="57150" dist="209550" dir="8340000" algn="bl" rotWithShape="0">
              <a:srgbClr val="000000">
                <a:alpha val="50000"/>
              </a:srgbClr>
            </a:outerShdw>
          </a:effectLst>
        </p:spPr>
        <p:txBody>
          <a:bodyPr spcFirstLastPara="1" wrap="square" lIns="91425" tIns="45700" rIns="91425" bIns="45700" anchor="t" anchorCtr="0">
            <a:noAutofit/>
          </a:bodyPr>
          <a:lstStyle/>
          <a:p>
            <a:pPr marL="457200" lvl="0" indent="-342900" algn="l" rtl="0">
              <a:spcBef>
                <a:spcPts val="1000"/>
              </a:spcBef>
              <a:spcAft>
                <a:spcPts val="0"/>
              </a:spcAft>
              <a:buClr>
                <a:srgbClr val="000000"/>
              </a:buClr>
              <a:buSzPts val="1800"/>
              <a:buChar char="★"/>
            </a:pPr>
            <a:r>
              <a:rPr lang="en-US">
                <a:solidFill>
                  <a:srgbClr val="000000"/>
                </a:solidFill>
              </a:rPr>
              <a:t>Modeling effect of rainfall rate on various soils.</a:t>
            </a:r>
            <a:endParaRPr>
              <a:solidFill>
                <a:srgbClr val="000000"/>
              </a:solidFill>
            </a:endParaRPr>
          </a:p>
          <a:p>
            <a:pPr marL="914400" lvl="0" indent="-342900" algn="l" rtl="0">
              <a:lnSpc>
                <a:spcPct val="100000"/>
              </a:lnSpc>
              <a:spcBef>
                <a:spcPts val="0"/>
              </a:spcBef>
              <a:spcAft>
                <a:spcPts val="0"/>
              </a:spcAft>
              <a:buClr>
                <a:srgbClr val="000000"/>
              </a:buClr>
              <a:buSzPts val="1800"/>
              <a:buChar char="➔"/>
            </a:pPr>
            <a:r>
              <a:rPr lang="en-US">
                <a:solidFill>
                  <a:srgbClr val="000000"/>
                </a:solidFill>
              </a:rPr>
              <a:t>Using stream table or other flat container</a:t>
            </a:r>
            <a:endParaRPr>
              <a:solidFill>
                <a:srgbClr val="000000"/>
              </a:solidFill>
            </a:endParaRPr>
          </a:p>
          <a:p>
            <a:pPr marL="1371600" lvl="0" indent="-342900" algn="l" rtl="0">
              <a:lnSpc>
                <a:spcPct val="100000"/>
              </a:lnSpc>
              <a:spcBef>
                <a:spcPts val="0"/>
              </a:spcBef>
              <a:spcAft>
                <a:spcPts val="0"/>
              </a:spcAft>
              <a:buClr>
                <a:srgbClr val="000000"/>
              </a:buClr>
              <a:buSzPts val="1800"/>
              <a:buChar char="➔"/>
            </a:pPr>
            <a:r>
              <a:rPr lang="en-US">
                <a:solidFill>
                  <a:srgbClr val="000000"/>
                </a:solidFill>
              </a:rPr>
              <a:t>Plastic containers with different sizes or number of holes punched in them to apply the water</a:t>
            </a:r>
            <a:endParaRPr>
              <a:solidFill>
                <a:srgbClr val="000000"/>
              </a:solidFill>
            </a:endParaRPr>
          </a:p>
          <a:p>
            <a:pPr marL="1371600" lvl="0" indent="0" algn="l" rtl="0">
              <a:lnSpc>
                <a:spcPct val="100000"/>
              </a:lnSpc>
              <a:spcBef>
                <a:spcPts val="100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US">
                <a:solidFill>
                  <a:srgbClr val="000000"/>
                </a:solidFill>
              </a:rPr>
              <a:t>Analyzing weather data around various rapid erosion events in coastal Alaska</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US">
                <a:solidFill>
                  <a:srgbClr val="000000"/>
                </a:solidFill>
              </a:rPr>
              <a:t>Reading topographic maps and evaluating risks</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US">
                <a:solidFill>
                  <a:srgbClr val="000000"/>
                </a:solidFill>
              </a:rPr>
              <a:t>Tsunami effect of landslides displacing water in a narrow waterway</a:t>
            </a:r>
            <a:endParaRPr>
              <a:solidFill>
                <a:srgbClr val="000000"/>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pic>
        <p:nvPicPr>
          <p:cNvPr id="345" name="Google Shape;345;gae0ff90ea0_0_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866100"/>
            <a:ext cx="1717450" cy="1631575"/>
          </a:xfrm>
          <a:prstGeom prst="rect">
            <a:avLst/>
          </a:prstGeom>
          <a:noFill/>
          <a:ln>
            <a:noFill/>
          </a:ln>
        </p:spPr>
      </p:pic>
      <p:sp>
        <p:nvSpPr>
          <p:cNvPr id="346" name="Google Shape;346;gae0ff90ea0_0_100">
            <a:extLst>
              <a:ext uri="{C183D7F6-B498-43B3-948B-1728B52AA6E4}">
                <adec:decorative xmlns:adec="http://schemas.microsoft.com/office/drawing/2017/decorative" val="1"/>
              </a:ext>
            </a:extLst>
          </p:cNvPr>
          <p:cNvSpPr/>
          <p:nvPr/>
        </p:nvSpPr>
        <p:spPr>
          <a:xfrm>
            <a:off x="536225" y="2003775"/>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ae0ff90ea0_0_100">
            <a:extLst>
              <a:ext uri="{C183D7F6-B498-43B3-948B-1728B52AA6E4}">
                <adec:decorative xmlns:adec="http://schemas.microsoft.com/office/drawing/2017/decorative" val="1"/>
              </a:ext>
            </a:extLst>
          </p:cNvPr>
          <p:cNvSpPr/>
          <p:nvPr/>
        </p:nvSpPr>
        <p:spPr>
          <a:xfrm>
            <a:off x="688625" y="2156175"/>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ae0ff90ea0_0_100">
            <a:extLst>
              <a:ext uri="{C183D7F6-B498-43B3-948B-1728B52AA6E4}">
                <adec:decorative xmlns:adec="http://schemas.microsoft.com/office/drawing/2017/decorative" val="1"/>
              </a:ext>
            </a:extLst>
          </p:cNvPr>
          <p:cNvSpPr/>
          <p:nvPr/>
        </p:nvSpPr>
        <p:spPr>
          <a:xfrm>
            <a:off x="841025" y="2003775"/>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ae0ff90ea0_0_100">
            <a:extLst>
              <a:ext uri="{C183D7F6-B498-43B3-948B-1728B52AA6E4}">
                <adec:decorative xmlns:adec="http://schemas.microsoft.com/office/drawing/2017/decorative" val="1"/>
              </a:ext>
            </a:extLst>
          </p:cNvPr>
          <p:cNvSpPr/>
          <p:nvPr/>
        </p:nvSpPr>
        <p:spPr>
          <a:xfrm>
            <a:off x="993425" y="2156175"/>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ae0ff90ea0_0_100">
            <a:extLst>
              <a:ext uri="{C183D7F6-B498-43B3-948B-1728B52AA6E4}">
                <adec:decorative xmlns:adec="http://schemas.microsoft.com/office/drawing/2017/decorative" val="1"/>
              </a:ext>
            </a:extLst>
          </p:cNvPr>
          <p:cNvSpPr/>
          <p:nvPr/>
        </p:nvSpPr>
        <p:spPr>
          <a:xfrm>
            <a:off x="1222025" y="2003775"/>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ae0ff90ea0_0_100">
            <a:extLst>
              <a:ext uri="{C183D7F6-B498-43B3-948B-1728B52AA6E4}">
                <adec:decorative xmlns:adec="http://schemas.microsoft.com/office/drawing/2017/decorative" val="1"/>
              </a:ext>
            </a:extLst>
          </p:cNvPr>
          <p:cNvSpPr/>
          <p:nvPr/>
        </p:nvSpPr>
        <p:spPr>
          <a:xfrm>
            <a:off x="1374425" y="2156175"/>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91000" y="2367850"/>
            <a:ext cx="197625" cy="277620"/>
          </a:xfrm>
          <a:prstGeom prst="rect">
            <a:avLst/>
          </a:prstGeom>
          <a:noFill/>
          <a:ln>
            <a:noFill/>
          </a:ln>
        </p:spPr>
      </p:pic>
      <p:pic>
        <p:nvPicPr>
          <p:cNvPr id="353" name="Google Shape;353;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72000" y="2215450"/>
            <a:ext cx="197625" cy="277620"/>
          </a:xfrm>
          <a:prstGeom prst="rect">
            <a:avLst/>
          </a:prstGeom>
          <a:noFill/>
          <a:ln>
            <a:noFill/>
          </a:ln>
        </p:spPr>
      </p:pic>
      <p:pic>
        <p:nvPicPr>
          <p:cNvPr id="354" name="Google Shape;354;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76800" y="2291650"/>
            <a:ext cx="197625" cy="277620"/>
          </a:xfrm>
          <a:prstGeom prst="rect">
            <a:avLst/>
          </a:prstGeom>
          <a:noFill/>
          <a:ln>
            <a:noFill/>
          </a:ln>
        </p:spPr>
      </p:pic>
      <p:pic>
        <p:nvPicPr>
          <p:cNvPr id="355" name="Google Shape;355;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405400" y="2520250"/>
            <a:ext cx="197625" cy="277620"/>
          </a:xfrm>
          <a:prstGeom prst="rect">
            <a:avLst/>
          </a:prstGeom>
          <a:noFill/>
          <a:ln>
            <a:noFill/>
          </a:ln>
        </p:spPr>
      </p:pic>
      <p:pic>
        <p:nvPicPr>
          <p:cNvPr id="356" name="Google Shape;356;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00600" y="2672650"/>
            <a:ext cx="197625" cy="277620"/>
          </a:xfrm>
          <a:prstGeom prst="rect">
            <a:avLst/>
          </a:prstGeom>
          <a:noFill/>
          <a:ln>
            <a:noFill/>
          </a:ln>
        </p:spPr>
      </p:pic>
      <p:pic>
        <p:nvPicPr>
          <p:cNvPr id="357" name="Google Shape;357;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19600" y="2672650"/>
            <a:ext cx="197625" cy="277620"/>
          </a:xfrm>
          <a:prstGeom prst="rect">
            <a:avLst/>
          </a:prstGeom>
          <a:noFill/>
          <a:ln>
            <a:noFill/>
          </a:ln>
        </p:spPr>
      </p:pic>
      <p:pic>
        <p:nvPicPr>
          <p:cNvPr id="358" name="Google Shape;358;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51400" y="2797875"/>
            <a:ext cx="197625" cy="277620"/>
          </a:xfrm>
          <a:prstGeom prst="rect">
            <a:avLst/>
          </a:prstGeom>
          <a:noFill/>
          <a:ln>
            <a:noFill/>
          </a:ln>
        </p:spPr>
      </p:pic>
      <p:pic>
        <p:nvPicPr>
          <p:cNvPr id="359" name="Google Shape;359;gae0ff90ea0_0_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85500" y="2003775"/>
            <a:ext cx="1717450" cy="1631575"/>
          </a:xfrm>
          <a:prstGeom prst="rect">
            <a:avLst/>
          </a:prstGeom>
          <a:noFill/>
          <a:ln>
            <a:noFill/>
          </a:ln>
        </p:spPr>
      </p:pic>
      <p:sp>
        <p:nvSpPr>
          <p:cNvPr id="360" name="Google Shape;360;gae0ff90ea0_0_100">
            <a:extLst>
              <a:ext uri="{C183D7F6-B498-43B3-948B-1728B52AA6E4}">
                <adec:decorative xmlns:adec="http://schemas.microsoft.com/office/drawing/2017/decorative" val="1"/>
              </a:ext>
            </a:extLst>
          </p:cNvPr>
          <p:cNvSpPr/>
          <p:nvPr/>
        </p:nvSpPr>
        <p:spPr>
          <a:xfrm>
            <a:off x="2069325" y="3293850"/>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ae0ff90ea0_0_100">
            <a:extLst>
              <a:ext uri="{C183D7F6-B498-43B3-948B-1728B52AA6E4}">
                <adec:decorative xmlns:adec="http://schemas.microsoft.com/office/drawing/2017/decorative" val="1"/>
              </a:ext>
            </a:extLst>
          </p:cNvPr>
          <p:cNvSpPr/>
          <p:nvPr/>
        </p:nvSpPr>
        <p:spPr>
          <a:xfrm>
            <a:off x="2450325" y="3293850"/>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ae0ff90ea0_0_100">
            <a:extLst>
              <a:ext uri="{C183D7F6-B498-43B3-948B-1728B52AA6E4}">
                <adec:decorative xmlns:adec="http://schemas.microsoft.com/office/drawing/2017/decorative" val="1"/>
              </a:ext>
            </a:extLst>
          </p:cNvPr>
          <p:cNvSpPr/>
          <p:nvPr/>
        </p:nvSpPr>
        <p:spPr>
          <a:xfrm>
            <a:off x="2907525" y="3293850"/>
            <a:ext cx="112800" cy="1128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024100" y="3505525"/>
            <a:ext cx="197625" cy="277620"/>
          </a:xfrm>
          <a:prstGeom prst="rect">
            <a:avLst/>
          </a:prstGeom>
          <a:noFill/>
          <a:ln>
            <a:noFill/>
          </a:ln>
        </p:spPr>
      </p:pic>
      <p:pic>
        <p:nvPicPr>
          <p:cNvPr id="364" name="Google Shape;364;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81300" y="3429325"/>
            <a:ext cx="197625" cy="277620"/>
          </a:xfrm>
          <a:prstGeom prst="rect">
            <a:avLst/>
          </a:prstGeom>
          <a:noFill/>
          <a:ln>
            <a:noFill/>
          </a:ln>
        </p:spPr>
      </p:pic>
      <p:pic>
        <p:nvPicPr>
          <p:cNvPr id="365" name="Google Shape;365;gae0ff90ea0_0_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862300" y="3505525"/>
            <a:ext cx="197625" cy="277620"/>
          </a:xfrm>
          <a:prstGeom prst="rect">
            <a:avLst/>
          </a:prstGeom>
          <a:noFill/>
          <a:ln>
            <a:noFill/>
          </a:ln>
        </p:spPr>
      </p:pic>
      <p:pic>
        <p:nvPicPr>
          <p:cNvPr id="366" name="Google Shape;366;gae0ff90ea0_0_10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36225" y="4147225"/>
            <a:ext cx="2274775" cy="368325"/>
          </a:xfrm>
          <a:prstGeom prst="rect">
            <a:avLst/>
          </a:prstGeom>
          <a:noFill/>
          <a:ln>
            <a:noFill/>
          </a:ln>
        </p:spPr>
      </p:pic>
      <p:pic>
        <p:nvPicPr>
          <p:cNvPr id="367" name="Google Shape;367;gae0ff90ea0_0_10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74856" y="3783142"/>
            <a:ext cx="1207125" cy="611607"/>
          </a:xfrm>
          <a:prstGeom prst="rect">
            <a:avLst/>
          </a:prstGeom>
          <a:noFill/>
          <a:ln>
            <a:noFill/>
          </a:ln>
        </p:spPr>
      </p:pic>
      <p:sp>
        <p:nvSpPr>
          <p:cNvPr id="368" name="Google Shape;368;gae0ff90ea0_0_100">
            <a:extLst>
              <a:ext uri="{C183D7F6-B498-43B3-948B-1728B52AA6E4}">
                <adec:decorative xmlns:adec="http://schemas.microsoft.com/office/drawing/2017/decorative" val="1"/>
              </a:ext>
            </a:extLst>
          </p:cNvPr>
          <p:cNvSpPr/>
          <p:nvPr/>
        </p:nvSpPr>
        <p:spPr>
          <a:xfrm>
            <a:off x="352775" y="3533425"/>
            <a:ext cx="2509500" cy="1707600"/>
          </a:xfrm>
          <a:prstGeom prst="corner">
            <a:avLst>
              <a:gd name="adj1" fmla="val 50000"/>
              <a:gd name="adj2" fmla="val 20659"/>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gae0ff90ea0_0_100">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rot="10800000">
            <a:off x="2481293" y="5083870"/>
            <a:ext cx="736664" cy="1631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ae0ff90ea0_0_108"/>
          <p:cNvSpPr txBox="1">
            <a:spLocks noGrp="1"/>
          </p:cNvSpPr>
          <p:nvPr>
            <p:ph type="title"/>
          </p:nvPr>
        </p:nvSpPr>
        <p:spPr>
          <a:xfrm>
            <a:off x="0" y="7620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400" b="1"/>
              <a:t>Performance Expectations</a:t>
            </a:r>
            <a:endParaRPr sz="4400" b="1"/>
          </a:p>
        </p:txBody>
      </p:sp>
      <p:sp>
        <p:nvSpPr>
          <p:cNvPr id="375" name="Google Shape;375;gae0ff90ea0_0_108"/>
          <p:cNvSpPr txBox="1">
            <a:spLocks noGrp="1"/>
          </p:cNvSpPr>
          <p:nvPr>
            <p:ph type="body" idx="1"/>
          </p:nvPr>
        </p:nvSpPr>
        <p:spPr>
          <a:xfrm>
            <a:off x="575100" y="905775"/>
            <a:ext cx="7843200" cy="5679000"/>
          </a:xfrm>
          <a:prstGeom prst="rect">
            <a:avLst/>
          </a:prstGeom>
          <a:solidFill>
            <a:srgbClr val="A4C2F4"/>
          </a:solidFill>
          <a:ln w="28575" cap="flat" cmpd="sng">
            <a:solidFill>
              <a:srgbClr val="000000"/>
            </a:solidFill>
            <a:prstDash val="solid"/>
            <a:round/>
            <a:headEnd type="none" w="sm" len="sm"/>
            <a:tailEnd type="none" w="sm" len="sm"/>
          </a:ln>
          <a:effectLst>
            <a:outerShdw blurRad="57150" dist="133350" dir="8760000" algn="bl" rotWithShape="0">
              <a:srgbClr val="000000">
                <a:alpha val="50000"/>
              </a:srgbClr>
            </a:outerShdw>
          </a:effectLst>
        </p:spPr>
        <p:txBody>
          <a:bodyPr spcFirstLastPara="1" wrap="square" lIns="91425" tIns="45700" rIns="91425" bIns="45700" anchor="t" anchorCtr="0">
            <a:noAutofit/>
          </a:bodyPr>
          <a:lstStyle/>
          <a:p>
            <a:pPr marL="457200" lvl="0" indent="-361950" algn="l" rtl="0">
              <a:spcBef>
                <a:spcPts val="1000"/>
              </a:spcBef>
              <a:spcAft>
                <a:spcPts val="0"/>
              </a:spcAft>
              <a:buSzPts val="2100"/>
              <a:buChar char="➔"/>
            </a:pPr>
            <a:r>
              <a:rPr lang="en-US" sz="2100"/>
              <a:t>Describes </a:t>
            </a:r>
            <a:r>
              <a:rPr lang="en-US" sz="2100" u="sng"/>
              <a:t>what students should be able to do</a:t>
            </a:r>
            <a:r>
              <a:rPr lang="en-US" sz="2100"/>
              <a:t> by the end of a unit or multiple units or even the end of the year.</a:t>
            </a:r>
            <a:endParaRPr sz="2100"/>
          </a:p>
          <a:p>
            <a:pPr marL="457200" lvl="0" indent="0" algn="l" rtl="0">
              <a:spcBef>
                <a:spcPts val="1000"/>
              </a:spcBef>
              <a:spcAft>
                <a:spcPts val="0"/>
              </a:spcAft>
              <a:buNone/>
            </a:pPr>
            <a:endParaRPr sz="2100"/>
          </a:p>
          <a:p>
            <a:pPr marL="457200" lvl="0" indent="-361950" algn="l" rtl="0">
              <a:spcBef>
                <a:spcPts val="1000"/>
              </a:spcBef>
              <a:spcAft>
                <a:spcPts val="0"/>
              </a:spcAft>
              <a:buSzPts val="2100"/>
              <a:buChar char="➔"/>
            </a:pPr>
            <a:r>
              <a:rPr lang="en-US" sz="2100"/>
              <a:t>“Construct and present an </a:t>
            </a:r>
            <a:r>
              <a:rPr lang="en-US" sz="2100" b="1"/>
              <a:t>evidence-based explanation</a:t>
            </a:r>
            <a:r>
              <a:rPr lang="en-US" sz="2100"/>
              <a:t> of how geoscience processes have changed Earth’s surface at varying time and spatial scales.”</a:t>
            </a:r>
            <a:endParaRPr sz="2100"/>
          </a:p>
          <a:p>
            <a:pPr marL="457200" lvl="0" indent="0" algn="l" rtl="0">
              <a:spcBef>
                <a:spcPts val="1000"/>
              </a:spcBef>
              <a:spcAft>
                <a:spcPts val="0"/>
              </a:spcAft>
              <a:buNone/>
            </a:pPr>
            <a:endParaRPr sz="2100"/>
          </a:p>
          <a:p>
            <a:pPr marL="457200" lvl="0" indent="-361950" algn="l" rtl="0">
              <a:spcBef>
                <a:spcPts val="1000"/>
              </a:spcBef>
              <a:spcAft>
                <a:spcPts val="0"/>
              </a:spcAft>
              <a:buSzPts val="2100"/>
              <a:buChar char="➔"/>
            </a:pPr>
            <a:r>
              <a:rPr lang="en-US" sz="2100"/>
              <a:t>Since this unit includes reference to climate change as well, it could also include a PE related to that. </a:t>
            </a:r>
            <a:endParaRPr sz="2100"/>
          </a:p>
          <a:p>
            <a:pPr marL="457200" lvl="0" indent="0" algn="ctr" rtl="0">
              <a:spcBef>
                <a:spcPts val="1000"/>
              </a:spcBef>
              <a:spcAft>
                <a:spcPts val="0"/>
              </a:spcAft>
              <a:buNone/>
            </a:pPr>
            <a:r>
              <a:rPr lang="en-US" i="1"/>
              <a:t>(The middle school climate change PE references human-related causes, which this unit doesn’t incorporate. It still does give a chance for an initial exploration of weather data.)</a:t>
            </a:r>
            <a:endParaRPr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gae0ff90ea0_0_113" descr="NSTA's in-house NGSS expert, Ted Willard, will go to any lengths to help science teachers understand the standards. Here, he sings and juggles to explain Phenomena!" title="Ted Willard's Got Talent">
            <a:hlinkClick r:id="rId3"/>
          </p:cNvPr>
          <p:cNvPicPr preferRelativeResize="0"/>
          <p:nvPr/>
        </p:nvPicPr>
        <p:blipFill>
          <a:blip r:embed="rId4">
            <a:alphaModFix/>
          </a:blip>
          <a:stretch>
            <a:fillRect/>
          </a:stretch>
        </p:blipFill>
        <p:spPr>
          <a:xfrm>
            <a:off x="224275" y="789900"/>
            <a:ext cx="5541050" cy="4155775"/>
          </a:xfrm>
          <a:prstGeom prst="rect">
            <a:avLst/>
          </a:prstGeom>
          <a:noFill/>
          <a:ln w="76200" cap="flat" cmpd="sng">
            <a:solidFill>
              <a:srgbClr val="4A86E8"/>
            </a:solidFill>
            <a:prstDash val="solid"/>
            <a:round/>
            <a:headEnd type="none" w="sm" len="sm"/>
            <a:tailEnd type="none" w="sm" len="sm"/>
          </a:ln>
          <a:effectLst>
            <a:outerShdw blurRad="57150" dist="276225" dir="8580000" algn="bl" rotWithShape="0">
              <a:srgbClr val="000000">
                <a:alpha val="50000"/>
              </a:srgbClr>
            </a:outerShdw>
          </a:effectLst>
        </p:spPr>
      </p:pic>
      <p:sp>
        <p:nvSpPr>
          <p:cNvPr id="381" name="Google Shape;381;gae0ff90ea0_0_113"/>
          <p:cNvSpPr txBox="1">
            <a:spLocks noGrp="1"/>
          </p:cNvSpPr>
          <p:nvPr>
            <p:ph type="title"/>
          </p:nvPr>
        </p:nvSpPr>
        <p:spPr>
          <a:xfrm>
            <a:off x="0"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500" b="1"/>
              <a:t>Phenomena Song!</a:t>
            </a:r>
            <a:endParaRPr sz="4500" b="1"/>
          </a:p>
        </p:txBody>
      </p:sp>
      <p:pic>
        <p:nvPicPr>
          <p:cNvPr id="382" name="Google Shape;382;gae0ff90ea0_0_11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356100" y="3449125"/>
            <a:ext cx="3866050" cy="2458525"/>
          </a:xfrm>
          <a:prstGeom prst="rect">
            <a:avLst/>
          </a:prstGeom>
          <a:noFill/>
          <a:ln w="76200" cap="flat" cmpd="sng">
            <a:solidFill>
              <a:srgbClr val="4A86E8"/>
            </a:solidFill>
            <a:prstDash val="solid"/>
            <a:round/>
            <a:headEnd type="none" w="sm" len="sm"/>
            <a:tailEnd type="none" w="sm" len="sm"/>
          </a:ln>
          <a:effectLst>
            <a:outerShdw blurRad="57150" dist="276225" dir="858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b7f3c873a8_0_7"/>
          <p:cNvSpPr txBox="1">
            <a:spLocks noGrp="1"/>
          </p:cNvSpPr>
          <p:nvPr>
            <p:ph type="title"/>
          </p:nvPr>
        </p:nvSpPr>
        <p:spPr>
          <a:xfrm>
            <a:off x="729450" y="175820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Comonalities</a:t>
            </a:r>
            <a:r>
              <a:rPr lang="en-US" dirty="0"/>
              <a:t> Among the Practices in Science, Mathematics and English Language Arts</a:t>
            </a:r>
            <a:endParaRPr dirty="0"/>
          </a:p>
        </p:txBody>
      </p:sp>
      <p:sp>
        <p:nvSpPr>
          <p:cNvPr id="389" name="Google Shape;389;gb7f3c873a8_0_7"/>
          <p:cNvSpPr txBox="1">
            <a:spLocks noGrp="1"/>
          </p:cNvSpPr>
          <p:nvPr>
            <p:ph type="body" idx="1"/>
          </p:nvPr>
        </p:nvSpPr>
        <p:spPr>
          <a:xfrm>
            <a:off x="729450" y="2771833"/>
            <a:ext cx="7688700" cy="301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390" name="Google Shape;390;gb7f3c873a8_0_7"/>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91" name="Google Shape;391;gb7f3c873a8_0_7" descr="Commonalities Among the Practices in Science, Mathematics and English Language Arts"/>
          <p:cNvPicPr preferRelativeResize="0"/>
          <p:nvPr/>
        </p:nvPicPr>
        <p:blipFill>
          <a:blip r:embed="rId3">
            <a:alphaModFix/>
          </a:blip>
          <a:stretch>
            <a:fillRect/>
          </a:stretch>
        </p:blipFill>
        <p:spPr>
          <a:xfrm>
            <a:off x="0" y="5058"/>
            <a:ext cx="9144001" cy="68478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ae0ff90ea0_0_118"/>
          <p:cNvSpPr txBox="1">
            <a:spLocks noGrp="1"/>
          </p:cNvSpPr>
          <p:nvPr>
            <p:ph type="title"/>
          </p:nvPr>
        </p:nvSpPr>
        <p:spPr>
          <a:xfrm>
            <a:off x="0"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500" b="1"/>
              <a:t>Math and Literacy Links</a:t>
            </a:r>
            <a:endParaRPr sz="4500" b="1"/>
          </a:p>
        </p:txBody>
      </p:sp>
      <p:sp>
        <p:nvSpPr>
          <p:cNvPr id="397" name="Google Shape;397;gae0ff90ea0_0_118"/>
          <p:cNvSpPr txBox="1">
            <a:spLocks noGrp="1"/>
          </p:cNvSpPr>
          <p:nvPr>
            <p:ph type="body" idx="1"/>
          </p:nvPr>
        </p:nvSpPr>
        <p:spPr>
          <a:xfrm>
            <a:off x="2930100" y="1035175"/>
            <a:ext cx="6577800" cy="51312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SzPts val="2600"/>
              <a:buChar char="➔"/>
            </a:pPr>
            <a:r>
              <a:rPr lang="en-US" sz="2600" b="1"/>
              <a:t>News and magazine articles: </a:t>
            </a:r>
            <a:endParaRPr sz="2600" b="1"/>
          </a:p>
          <a:p>
            <a:pPr marL="914400" lvl="1" indent="-361950" algn="l" rtl="0">
              <a:spcBef>
                <a:spcPts val="0"/>
              </a:spcBef>
              <a:spcAft>
                <a:spcPts val="0"/>
              </a:spcAft>
              <a:buSzPts val="2100"/>
              <a:buChar char="◆"/>
            </a:pPr>
            <a:r>
              <a:rPr lang="en-US" sz="2100"/>
              <a:t>read and write them</a:t>
            </a:r>
            <a:endParaRPr sz="2100"/>
          </a:p>
          <a:p>
            <a:pPr marL="457200" lvl="0" indent="-393700" algn="l" rtl="0">
              <a:spcBef>
                <a:spcPts val="0"/>
              </a:spcBef>
              <a:spcAft>
                <a:spcPts val="0"/>
              </a:spcAft>
              <a:buSzPts val="2600"/>
              <a:buChar char="➔"/>
            </a:pPr>
            <a:r>
              <a:rPr lang="en-US" sz="2600" b="1"/>
              <a:t>Radio stories: </a:t>
            </a:r>
            <a:endParaRPr sz="2600" b="1"/>
          </a:p>
          <a:p>
            <a:pPr marL="914400" lvl="1" indent="-361950" algn="l" rtl="0">
              <a:spcBef>
                <a:spcPts val="0"/>
              </a:spcBef>
              <a:spcAft>
                <a:spcPts val="0"/>
              </a:spcAft>
              <a:buSzPts val="2100"/>
              <a:buChar char="◆"/>
            </a:pPr>
            <a:r>
              <a:rPr lang="en-US" sz="2100"/>
              <a:t>listening and creating mock broadcasts</a:t>
            </a:r>
            <a:endParaRPr sz="2100"/>
          </a:p>
          <a:p>
            <a:pPr marL="457200" lvl="0" indent="-393700" algn="l" rtl="0">
              <a:spcBef>
                <a:spcPts val="0"/>
              </a:spcBef>
              <a:spcAft>
                <a:spcPts val="0"/>
              </a:spcAft>
              <a:buSzPts val="2600"/>
              <a:buChar char="➔"/>
            </a:pPr>
            <a:r>
              <a:rPr lang="en-US" sz="2600" b="1"/>
              <a:t>Reading survival stories</a:t>
            </a:r>
            <a:endParaRPr sz="2600" b="1"/>
          </a:p>
          <a:p>
            <a:pPr marL="457200" lvl="0" indent="-393700" algn="l" rtl="0">
              <a:spcBef>
                <a:spcPts val="0"/>
              </a:spcBef>
              <a:spcAft>
                <a:spcPts val="0"/>
              </a:spcAft>
              <a:buSzPts val="2600"/>
              <a:buChar char="➔"/>
            </a:pPr>
            <a:r>
              <a:rPr lang="en-US" sz="2600" b="1"/>
              <a:t>Weather data </a:t>
            </a:r>
            <a:endParaRPr sz="2600" b="1"/>
          </a:p>
          <a:p>
            <a:pPr marL="914400" lvl="1" indent="-361950" algn="l" rtl="0">
              <a:spcBef>
                <a:spcPts val="0"/>
              </a:spcBef>
              <a:spcAft>
                <a:spcPts val="0"/>
              </a:spcAft>
              <a:buSzPts val="2100"/>
              <a:buChar char="◆"/>
            </a:pPr>
            <a:r>
              <a:rPr lang="en-US" sz="2100"/>
              <a:t>including graphs of change</a:t>
            </a:r>
            <a:endParaRPr sz="2100"/>
          </a:p>
          <a:p>
            <a:pPr marL="457200" lvl="0" indent="-393700" algn="l" rtl="0">
              <a:spcBef>
                <a:spcPts val="0"/>
              </a:spcBef>
              <a:spcAft>
                <a:spcPts val="0"/>
              </a:spcAft>
              <a:buSzPts val="2600"/>
              <a:buChar char="➔"/>
            </a:pPr>
            <a:r>
              <a:rPr lang="en-US" sz="2600" b="1"/>
              <a:t>Measurements and estimation </a:t>
            </a:r>
            <a:endParaRPr sz="2600" b="1"/>
          </a:p>
          <a:p>
            <a:pPr marL="914400" lvl="1" indent="-361950" algn="l" rtl="0">
              <a:spcBef>
                <a:spcPts val="0"/>
              </a:spcBef>
              <a:spcAft>
                <a:spcPts val="0"/>
              </a:spcAft>
              <a:buSzPts val="2100"/>
              <a:buChar char="◆"/>
            </a:pPr>
            <a:r>
              <a:rPr lang="en-US" sz="2100"/>
              <a:t>of magnitude of landslides and coastal bluff setbacks</a:t>
            </a:r>
            <a:endParaRPr sz="2100"/>
          </a:p>
          <a:p>
            <a:pPr marL="457200" lvl="0" indent="-393700" algn="l" rtl="0">
              <a:spcBef>
                <a:spcPts val="0"/>
              </a:spcBef>
              <a:spcAft>
                <a:spcPts val="0"/>
              </a:spcAft>
              <a:buSzPts val="2600"/>
              <a:buChar char="➔"/>
            </a:pPr>
            <a:r>
              <a:rPr lang="en-US" sz="2600" b="1"/>
              <a:t>Analyzing force</a:t>
            </a:r>
            <a:endParaRPr sz="2600" b="1"/>
          </a:p>
          <a:p>
            <a:pPr marL="457200" lvl="0" indent="-393700" algn="l" rtl="0">
              <a:spcBef>
                <a:spcPts val="0"/>
              </a:spcBef>
              <a:spcAft>
                <a:spcPts val="0"/>
              </a:spcAft>
              <a:buSzPts val="2600"/>
              <a:buChar char="➔"/>
            </a:pPr>
            <a:r>
              <a:rPr lang="en-US" sz="2600" b="1"/>
              <a:t>Calculating cost of damage</a:t>
            </a:r>
            <a:endParaRPr sz="2600" b="1"/>
          </a:p>
          <a:p>
            <a:pPr marL="0" lvl="0" indent="0" algn="l" rtl="0">
              <a:spcBef>
                <a:spcPts val="1000"/>
              </a:spcBef>
              <a:spcAft>
                <a:spcPts val="0"/>
              </a:spcAft>
              <a:buNone/>
            </a:pPr>
            <a:endParaRPr/>
          </a:p>
        </p:txBody>
      </p:sp>
      <p:pic>
        <p:nvPicPr>
          <p:cNvPr id="398" name="Google Shape;398;gae0ff90ea0_0_1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57550" y="2490775"/>
            <a:ext cx="1342850" cy="1398800"/>
          </a:xfrm>
          <a:prstGeom prst="rect">
            <a:avLst/>
          </a:prstGeom>
          <a:noFill/>
          <a:ln w="9525" cap="flat" cmpd="sng">
            <a:solidFill>
              <a:srgbClr val="000000"/>
            </a:solidFill>
            <a:prstDash val="solid"/>
            <a:round/>
            <a:headEnd type="none" w="sm" len="sm"/>
            <a:tailEnd type="none" w="sm" len="sm"/>
          </a:ln>
        </p:spPr>
      </p:pic>
      <p:pic>
        <p:nvPicPr>
          <p:cNvPr id="399" name="Google Shape;399;gae0ff90ea0_0_1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222075" y="5536475"/>
            <a:ext cx="2458150" cy="1270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gb78dc5f6cb_1_20"/>
          <p:cNvSpPr txBox="1">
            <a:spLocks noGrp="1"/>
          </p:cNvSpPr>
          <p:nvPr>
            <p:ph type="title"/>
          </p:nvPr>
        </p:nvSpPr>
        <p:spPr>
          <a:xfrm>
            <a:off x="989675" y="598150"/>
            <a:ext cx="7480200" cy="93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Teacher Reflection: How does the activity students are doing incorporate the SSA’s?</a:t>
            </a:r>
            <a:endParaRPr/>
          </a:p>
        </p:txBody>
      </p:sp>
      <p:sp>
        <p:nvSpPr>
          <p:cNvPr id="406" name="Google Shape;406;gb78dc5f6cb_1_20">
            <a:extLst>
              <a:ext uri="{C183D7F6-B498-43B3-948B-1728B52AA6E4}">
                <adec:decorative xmlns:adec="http://schemas.microsoft.com/office/drawing/2017/decorative" val="1"/>
              </a:ext>
            </a:extLst>
          </p:cNvPr>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407" name="Google Shape;407;gb78dc5f6cb_1_20" descr="Student's Story&#10;My Winterberry Citizen Science Story">
            <a:hlinkClick r:id="rId3"/>
          </p:cNvPr>
          <p:cNvPicPr preferRelativeResize="0"/>
          <p:nvPr/>
        </p:nvPicPr>
        <p:blipFill>
          <a:blip r:embed="rId4">
            <a:alphaModFix/>
          </a:blip>
          <a:stretch>
            <a:fillRect/>
          </a:stretch>
        </p:blipFill>
        <p:spPr>
          <a:xfrm>
            <a:off x="1126925" y="1871206"/>
            <a:ext cx="7030951" cy="4570100"/>
          </a:xfrm>
          <a:prstGeom prst="rect">
            <a:avLst/>
          </a:prstGeom>
          <a:noFill/>
          <a:ln>
            <a:noFill/>
          </a:ln>
        </p:spPr>
      </p:pic>
      <p:sp>
        <p:nvSpPr>
          <p:cNvPr id="408" name="Google Shape;408;gb78dc5f6cb_1_20"/>
          <p:cNvSpPr txBox="1"/>
          <p:nvPr/>
        </p:nvSpPr>
        <p:spPr>
          <a:xfrm>
            <a:off x="1337300" y="6441300"/>
            <a:ext cx="27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0000"/>
                </a:solidFill>
                <a:latin typeface="Century Gothic"/>
                <a:ea typeface="Century Gothic"/>
                <a:cs typeface="Century Gothic"/>
                <a:sym typeface="Century Gothic"/>
              </a:rPr>
              <a:t>tinyurl.com/1xeqxmwk</a:t>
            </a:r>
            <a:endParaRPr>
              <a:solidFill>
                <a:srgbClr val="FF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b887f7bd58_0_81"/>
          <p:cNvSpPr txBox="1">
            <a:spLocks noGrp="1"/>
          </p:cNvSpPr>
          <p:nvPr>
            <p:ph type="title"/>
          </p:nvPr>
        </p:nvSpPr>
        <p:spPr>
          <a:xfrm>
            <a:off x="729450" y="175820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Integration of Science Technology</a:t>
            </a:r>
            <a:endParaRPr dirty="0"/>
          </a:p>
        </p:txBody>
      </p:sp>
      <p:sp>
        <p:nvSpPr>
          <p:cNvPr id="415" name="Google Shape;415;gb887f7bd58_0_81"/>
          <p:cNvSpPr txBox="1">
            <a:spLocks noGrp="1"/>
          </p:cNvSpPr>
          <p:nvPr>
            <p:ph type="body" idx="1"/>
          </p:nvPr>
        </p:nvSpPr>
        <p:spPr>
          <a:xfrm>
            <a:off x="729450" y="2771833"/>
            <a:ext cx="7688700" cy="301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16" name="Google Shape;416;gb887f7bd58_0_81"/>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417" name="Google Shape;417;gb887f7bd58_0_81" descr="Integration of Science Technology&#10;Develop understanding of how technology advances science and science can be applied to design&#10;Instruments used to gather data&#10;Tools of communication to present data and model conclusions&#10;etc. **More than just a platform of delivery!"/>
          <p:cNvPicPr preferRelativeResize="0"/>
          <p:nvPr/>
        </p:nvPicPr>
        <p:blipFill>
          <a:blip r:embed="rId3">
            <a:alphaModFix/>
          </a:blip>
          <a:stretch>
            <a:fillRect/>
          </a:stretch>
        </p:blipFill>
        <p:spPr>
          <a:xfrm>
            <a:off x="0" y="0"/>
            <a:ext cx="9144000" cy="68685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ae0ff90ea0_0_128"/>
          <p:cNvSpPr txBox="1">
            <a:spLocks noGrp="1"/>
          </p:cNvSpPr>
          <p:nvPr>
            <p:ph type="title"/>
          </p:nvPr>
        </p:nvSpPr>
        <p:spPr>
          <a:xfrm>
            <a:off x="0" y="76200"/>
            <a:ext cx="88566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000" b="1"/>
              <a:t>Integrating across fields of science</a:t>
            </a:r>
            <a:endParaRPr sz="4000" b="1"/>
          </a:p>
        </p:txBody>
      </p:sp>
      <p:sp>
        <p:nvSpPr>
          <p:cNvPr id="423" name="Google Shape;423;gae0ff90ea0_0_128"/>
          <p:cNvSpPr txBox="1">
            <a:spLocks noGrp="1"/>
          </p:cNvSpPr>
          <p:nvPr>
            <p:ph type="body" idx="1"/>
          </p:nvPr>
        </p:nvSpPr>
        <p:spPr>
          <a:xfrm>
            <a:off x="1639025" y="772075"/>
            <a:ext cx="6779100" cy="5893200"/>
          </a:xfrm>
          <a:prstGeom prst="rect">
            <a:avLst/>
          </a:prstGeom>
          <a:solidFill>
            <a:srgbClr val="A4C2F4"/>
          </a:solidFill>
          <a:ln w="9525" cap="flat" cmpd="sng">
            <a:solidFill>
              <a:srgbClr val="000000"/>
            </a:solidFill>
            <a:prstDash val="solid"/>
            <a:round/>
            <a:headEnd type="none" w="sm" len="sm"/>
            <a:tailEnd type="none" w="sm" len="sm"/>
          </a:ln>
          <a:effectLst>
            <a:outerShdw blurRad="57150" dist="114300" dir="8340000" algn="bl" rotWithShape="0">
              <a:srgbClr val="000000">
                <a:alpha val="50000"/>
              </a:srgbClr>
            </a:outerShdw>
          </a:effectLst>
        </p:spPr>
        <p:txBody>
          <a:bodyPr spcFirstLastPara="1" wrap="square" lIns="91425" tIns="45700" rIns="91425" bIns="45700" anchor="t" anchorCtr="0">
            <a:noAutofit/>
          </a:bodyPr>
          <a:lstStyle/>
          <a:p>
            <a:pPr marL="457200" lvl="0" indent="-342900" algn="l" rtl="0">
              <a:spcBef>
                <a:spcPts val="1000"/>
              </a:spcBef>
              <a:spcAft>
                <a:spcPts val="0"/>
              </a:spcAft>
              <a:buClr>
                <a:srgbClr val="000000"/>
              </a:buClr>
              <a:buSzPts val="1800"/>
              <a:buChar char="➔"/>
            </a:pPr>
            <a:r>
              <a:rPr lang="en-US" b="1">
                <a:solidFill>
                  <a:srgbClr val="000000"/>
                </a:solidFill>
              </a:rPr>
              <a:t>Change of state</a:t>
            </a:r>
            <a:r>
              <a:rPr lang="en-US">
                <a:solidFill>
                  <a:srgbClr val="000000"/>
                </a:solidFill>
              </a:rPr>
              <a:t> → (thawing of permafrost changes soil horizons and shore bluffs, heavy rains on frozen soil in southeast)</a:t>
            </a:r>
            <a:endParaRPr>
              <a:solidFill>
                <a:srgbClr val="000000"/>
              </a:solidFill>
            </a:endParaRPr>
          </a:p>
          <a:p>
            <a:pPr marL="457200" lvl="0" indent="0" algn="l" rtl="0">
              <a:spcBef>
                <a:spcPts val="1000"/>
              </a:spcBef>
              <a:spcAft>
                <a:spcPts val="0"/>
              </a:spcAft>
              <a:buNone/>
            </a:pPr>
            <a:endParaRPr>
              <a:solidFill>
                <a:srgbClr val="000000"/>
              </a:solidFill>
            </a:endParaRPr>
          </a:p>
          <a:p>
            <a:pPr marL="457200" lvl="0" indent="-342900" algn="l" rtl="0">
              <a:spcBef>
                <a:spcPts val="1000"/>
              </a:spcBef>
              <a:spcAft>
                <a:spcPts val="0"/>
              </a:spcAft>
              <a:buClr>
                <a:srgbClr val="000000"/>
              </a:buClr>
              <a:buSzPts val="1800"/>
              <a:buChar char="➔"/>
            </a:pPr>
            <a:r>
              <a:rPr lang="en-US" b="1">
                <a:solidFill>
                  <a:srgbClr val="000000"/>
                </a:solidFill>
              </a:rPr>
              <a:t>Slow decay → </a:t>
            </a:r>
            <a:r>
              <a:rPr lang="en-US">
                <a:solidFill>
                  <a:srgbClr val="000000"/>
                </a:solidFill>
              </a:rPr>
              <a:t> creates thick layer of debris in southeast, reduces vegetation cover in tundra</a:t>
            </a:r>
            <a:endParaRPr>
              <a:solidFill>
                <a:srgbClr val="000000"/>
              </a:solidFill>
            </a:endParaRPr>
          </a:p>
          <a:p>
            <a:pPr marL="457200" lvl="0" indent="0" algn="l" rtl="0">
              <a:spcBef>
                <a:spcPts val="1000"/>
              </a:spcBef>
              <a:spcAft>
                <a:spcPts val="0"/>
              </a:spcAft>
              <a:buNone/>
            </a:pPr>
            <a:endParaRPr>
              <a:solidFill>
                <a:srgbClr val="000000"/>
              </a:solidFill>
            </a:endParaRPr>
          </a:p>
          <a:p>
            <a:pPr marL="457200" lvl="0" indent="-342900" algn="l" rtl="0">
              <a:spcBef>
                <a:spcPts val="1000"/>
              </a:spcBef>
              <a:spcAft>
                <a:spcPts val="0"/>
              </a:spcAft>
              <a:buClr>
                <a:srgbClr val="000000"/>
              </a:buClr>
              <a:buSzPts val="1800"/>
              <a:buChar char="➔"/>
            </a:pPr>
            <a:r>
              <a:rPr lang="en-US">
                <a:solidFill>
                  <a:srgbClr val="000000"/>
                </a:solidFill>
              </a:rPr>
              <a:t>Old </a:t>
            </a:r>
            <a:r>
              <a:rPr lang="en-US" b="1">
                <a:solidFill>
                  <a:srgbClr val="000000"/>
                </a:solidFill>
              </a:rPr>
              <a:t>trees have held soil in place</a:t>
            </a:r>
            <a:r>
              <a:rPr lang="en-US">
                <a:solidFill>
                  <a:srgbClr val="000000"/>
                </a:solidFill>
              </a:rPr>
              <a:t> for years</a:t>
            </a:r>
            <a:endParaRPr>
              <a:solidFill>
                <a:srgbClr val="000000"/>
              </a:solidFill>
            </a:endParaRPr>
          </a:p>
          <a:p>
            <a:pPr marL="457200" lvl="0" indent="0" algn="l" rtl="0">
              <a:spcBef>
                <a:spcPts val="1000"/>
              </a:spcBef>
              <a:spcAft>
                <a:spcPts val="0"/>
              </a:spcAft>
              <a:buNone/>
            </a:pPr>
            <a:endParaRPr>
              <a:solidFill>
                <a:srgbClr val="000000"/>
              </a:solidFill>
            </a:endParaRPr>
          </a:p>
          <a:p>
            <a:pPr marL="457200" lvl="0" indent="-342900" algn="l" rtl="0">
              <a:spcBef>
                <a:spcPts val="1000"/>
              </a:spcBef>
              <a:spcAft>
                <a:spcPts val="0"/>
              </a:spcAft>
              <a:buClr>
                <a:srgbClr val="000000"/>
              </a:buClr>
              <a:buSzPts val="1800"/>
              <a:buChar char="➔"/>
            </a:pPr>
            <a:r>
              <a:rPr lang="en-US" b="1">
                <a:solidFill>
                  <a:srgbClr val="000000"/>
                </a:solidFill>
              </a:rPr>
              <a:t>Gravitational force → </a:t>
            </a:r>
            <a:r>
              <a:rPr lang="en-US">
                <a:solidFill>
                  <a:srgbClr val="000000"/>
                </a:solidFill>
              </a:rPr>
              <a:t> on a steep slope and effect on heavy masses</a:t>
            </a:r>
            <a:endParaRPr>
              <a:solidFill>
                <a:srgbClr val="000000"/>
              </a:solidFill>
            </a:endParaRPr>
          </a:p>
          <a:p>
            <a:pPr marL="457200" lvl="0" indent="0" algn="l" rtl="0">
              <a:spcBef>
                <a:spcPts val="1000"/>
              </a:spcBef>
              <a:spcAft>
                <a:spcPts val="0"/>
              </a:spcAft>
              <a:buNone/>
            </a:pPr>
            <a:endParaRPr>
              <a:solidFill>
                <a:srgbClr val="000000"/>
              </a:solidFill>
            </a:endParaRPr>
          </a:p>
          <a:p>
            <a:pPr marL="457200" lvl="0" indent="-342900" algn="l" rtl="0">
              <a:spcBef>
                <a:spcPts val="1000"/>
              </a:spcBef>
              <a:spcAft>
                <a:spcPts val="0"/>
              </a:spcAft>
              <a:buClr>
                <a:srgbClr val="000000"/>
              </a:buClr>
              <a:buSzPts val="1800"/>
              <a:buChar char="➔"/>
            </a:pPr>
            <a:r>
              <a:rPr lang="en-US" b="1">
                <a:solidFill>
                  <a:srgbClr val="000000"/>
                </a:solidFill>
              </a:rPr>
              <a:t>Effects of energy → </a:t>
            </a:r>
            <a:r>
              <a:rPr lang="en-US">
                <a:solidFill>
                  <a:srgbClr val="000000"/>
                </a:solidFill>
              </a:rPr>
              <a:t> waves on bluffs, slide gaining speed</a:t>
            </a:r>
            <a:endParaRPr>
              <a:solidFill>
                <a:srgbClr val="000000"/>
              </a:solidFill>
            </a:endParaRPr>
          </a:p>
          <a:p>
            <a:pPr marL="457200" lvl="0" indent="0" algn="l"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US" b="1">
                <a:solidFill>
                  <a:srgbClr val="000000"/>
                </a:solidFill>
              </a:rPr>
              <a:t>Landscape effect on microevolution</a:t>
            </a:r>
            <a:r>
              <a:rPr lang="en-US">
                <a:solidFill>
                  <a:srgbClr val="000000"/>
                </a:solidFill>
              </a:rPr>
              <a:t> →  Salmon are getting smaller</a:t>
            </a:r>
            <a:endParaRPr>
              <a:solidFill>
                <a:srgbClr val="000000"/>
              </a:solidFill>
            </a:endParaRPr>
          </a:p>
          <a:p>
            <a:pPr marL="0" lvl="0" indent="0" algn="l" rtl="0">
              <a:spcBef>
                <a:spcPts val="1000"/>
              </a:spcBef>
              <a:spcAft>
                <a:spcPts val="0"/>
              </a:spcAft>
              <a:buNone/>
            </a:pPr>
            <a:endParaRPr/>
          </a:p>
          <a:p>
            <a:pPr marL="457200" lvl="0" indent="0" algn="l" rtl="0">
              <a:spcBef>
                <a:spcPts val="1000"/>
              </a:spcBef>
              <a:spcAft>
                <a:spcPts val="0"/>
              </a:spcAft>
              <a:buNone/>
            </a:pPr>
            <a:endParaRPr/>
          </a:p>
        </p:txBody>
      </p:sp>
      <p:pic>
        <p:nvPicPr>
          <p:cNvPr id="424" name="Google Shape;424;gae0ff90ea0_0_12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0650" y="632050"/>
            <a:ext cx="1385625" cy="1367150"/>
          </a:xfrm>
          <a:prstGeom prst="rect">
            <a:avLst/>
          </a:prstGeom>
          <a:noFill/>
          <a:ln>
            <a:noFill/>
          </a:ln>
          <a:effectLst>
            <a:outerShdw blurRad="57150" dist="95250" dir="708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ae0ff90ea0_0_10"/>
          <p:cNvSpPr txBox="1">
            <a:spLocks noGrp="1"/>
          </p:cNvSpPr>
          <p:nvPr>
            <p:ph type="title"/>
          </p:nvPr>
        </p:nvSpPr>
        <p:spPr>
          <a:xfrm>
            <a:off x="127000" y="0"/>
            <a:ext cx="7688700" cy="713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5000" b="1"/>
              <a:t>Objectives</a:t>
            </a:r>
            <a:endParaRPr sz="5000" b="1"/>
          </a:p>
        </p:txBody>
      </p:sp>
      <p:sp>
        <p:nvSpPr>
          <p:cNvPr id="180" name="Google Shape;180;gae0ff90ea0_0_10"/>
          <p:cNvSpPr txBox="1">
            <a:spLocks noGrp="1"/>
          </p:cNvSpPr>
          <p:nvPr>
            <p:ph type="body" idx="1"/>
          </p:nvPr>
        </p:nvSpPr>
        <p:spPr>
          <a:xfrm>
            <a:off x="1859275" y="1043075"/>
            <a:ext cx="6709200" cy="5190900"/>
          </a:xfrm>
          <a:prstGeom prst="rect">
            <a:avLst/>
          </a:prstGeom>
        </p:spPr>
        <p:txBody>
          <a:bodyPr spcFirstLastPara="1" wrap="square" lIns="91425" tIns="45700" rIns="91425" bIns="45700" anchor="t" anchorCtr="0">
            <a:noAutofit/>
          </a:bodyPr>
          <a:lstStyle/>
          <a:p>
            <a:pPr marL="457200" lvl="0" indent="-419100" algn="l" rtl="0">
              <a:spcBef>
                <a:spcPts val="1000"/>
              </a:spcBef>
              <a:spcAft>
                <a:spcPts val="0"/>
              </a:spcAft>
              <a:buClr>
                <a:srgbClr val="000000"/>
              </a:buClr>
              <a:buSzPts val="3000"/>
              <a:buFont typeface="Arial"/>
              <a:buChar char="➔"/>
            </a:pPr>
            <a:r>
              <a:rPr lang="en-US" sz="3000">
                <a:solidFill>
                  <a:srgbClr val="000000"/>
                </a:solidFill>
                <a:latin typeface="Arial"/>
                <a:ea typeface="Arial"/>
                <a:cs typeface="Arial"/>
                <a:sym typeface="Arial"/>
              </a:rPr>
              <a:t>What are the Science Standards of Alaska (SSA)?</a:t>
            </a:r>
            <a:endParaRPr sz="3000">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US" sz="3000">
                <a:solidFill>
                  <a:srgbClr val="000000"/>
                </a:solidFill>
                <a:latin typeface="Arial"/>
                <a:ea typeface="Arial"/>
                <a:cs typeface="Arial"/>
                <a:sym typeface="Arial"/>
              </a:rPr>
              <a:t>GLE vs. NGSS vs SSA</a:t>
            </a:r>
            <a:endParaRPr sz="3000">
              <a:solidFill>
                <a:srgbClr val="000000"/>
              </a:solidFill>
              <a:latin typeface="Arial"/>
              <a:ea typeface="Arial"/>
              <a:cs typeface="Arial"/>
              <a:sym typeface="Arial"/>
            </a:endParaRPr>
          </a:p>
          <a:p>
            <a:pPr marL="914400" lvl="1" indent="-381000" algn="l" rtl="0">
              <a:spcBef>
                <a:spcPts val="0"/>
              </a:spcBef>
              <a:spcAft>
                <a:spcPts val="0"/>
              </a:spcAft>
              <a:buClr>
                <a:srgbClr val="000000"/>
              </a:buClr>
              <a:buSzPts val="2400"/>
              <a:buFont typeface="Arial"/>
              <a:buChar char="◆"/>
            </a:pPr>
            <a:r>
              <a:rPr lang="en-US" sz="2400" i="1">
                <a:solidFill>
                  <a:srgbClr val="000000"/>
                </a:solidFill>
                <a:latin typeface="Arial"/>
                <a:ea typeface="Arial"/>
                <a:cs typeface="Arial"/>
                <a:sym typeface="Arial"/>
              </a:rPr>
              <a:t>What is 3 dimensional Science teaching?</a:t>
            </a:r>
            <a:endParaRPr sz="2400" i="1">
              <a:solidFill>
                <a:srgbClr val="000000"/>
              </a:solidFill>
              <a:latin typeface="Arial"/>
              <a:ea typeface="Arial"/>
              <a:cs typeface="Arial"/>
              <a:sym typeface="Arial"/>
            </a:endParaRPr>
          </a:p>
          <a:p>
            <a:pPr marL="914400" lvl="1" indent="-381000" algn="l" rtl="0">
              <a:spcBef>
                <a:spcPts val="0"/>
              </a:spcBef>
              <a:spcAft>
                <a:spcPts val="0"/>
              </a:spcAft>
              <a:buClr>
                <a:srgbClr val="000000"/>
              </a:buClr>
              <a:buSzPts val="2400"/>
              <a:buFont typeface="Arial"/>
              <a:buChar char="◆"/>
            </a:pPr>
            <a:r>
              <a:rPr lang="en-US" sz="2400" i="1">
                <a:solidFill>
                  <a:srgbClr val="000000"/>
                </a:solidFill>
                <a:latin typeface="Arial"/>
                <a:ea typeface="Arial"/>
                <a:cs typeface="Arial"/>
                <a:sym typeface="Arial"/>
              </a:rPr>
              <a:t>Phenomena, storyline, performance expectations</a:t>
            </a:r>
            <a:endParaRPr sz="2400" i="1">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US" sz="3000">
                <a:solidFill>
                  <a:srgbClr val="000000"/>
                </a:solidFill>
                <a:latin typeface="Arial"/>
                <a:ea typeface="Arial"/>
                <a:cs typeface="Arial"/>
                <a:sym typeface="Arial"/>
              </a:rPr>
              <a:t>Transferring existing lessons to SSA friendly lessons</a:t>
            </a:r>
            <a:endParaRPr sz="3000">
              <a:solidFill>
                <a:srgbClr val="000000"/>
              </a:solidFill>
              <a:latin typeface="Arial"/>
              <a:ea typeface="Arial"/>
              <a:cs typeface="Arial"/>
              <a:sym typeface="Arial"/>
            </a:endParaRPr>
          </a:p>
          <a:p>
            <a:pPr marL="914400" lvl="1" indent="-381000" algn="l" rtl="0">
              <a:spcBef>
                <a:spcPts val="0"/>
              </a:spcBef>
              <a:spcAft>
                <a:spcPts val="0"/>
              </a:spcAft>
              <a:buClr>
                <a:srgbClr val="000000"/>
              </a:buClr>
              <a:buSzPts val="2400"/>
              <a:buFont typeface="Arial"/>
              <a:buChar char="◆"/>
            </a:pPr>
            <a:r>
              <a:rPr lang="en-US" sz="2400" i="1">
                <a:solidFill>
                  <a:srgbClr val="000000"/>
                </a:solidFill>
                <a:latin typeface="Arial"/>
                <a:ea typeface="Arial"/>
                <a:cs typeface="Arial"/>
                <a:sym typeface="Arial"/>
              </a:rPr>
              <a:t>Integration of all 3 dimensions</a:t>
            </a:r>
            <a:endParaRPr sz="2400" i="1">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US" sz="3000">
                <a:solidFill>
                  <a:srgbClr val="000000"/>
                </a:solidFill>
                <a:latin typeface="Arial"/>
                <a:ea typeface="Arial"/>
                <a:cs typeface="Arial"/>
                <a:sym typeface="Arial"/>
              </a:rPr>
              <a:t>Resources for teaching with the SSAs</a:t>
            </a:r>
            <a:endParaRPr sz="3000">
              <a:solidFill>
                <a:srgbClr val="000000"/>
              </a:solidFill>
              <a:latin typeface="Arial"/>
              <a:ea typeface="Arial"/>
              <a:cs typeface="Arial"/>
              <a:sym typeface="Arial"/>
            </a:endParaRPr>
          </a:p>
          <a:p>
            <a:pPr marL="0" lvl="0" indent="0" algn="l" rtl="0">
              <a:spcBef>
                <a:spcPts val="1000"/>
              </a:spcBef>
              <a:spcAft>
                <a:spcPts val="0"/>
              </a:spcAft>
              <a:buNone/>
            </a:pPr>
            <a:endParaRPr sz="180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798556adcc_0_0"/>
          <p:cNvSpPr txBox="1">
            <a:spLocks noGrp="1"/>
          </p:cNvSpPr>
          <p:nvPr>
            <p:ph type="title"/>
          </p:nvPr>
        </p:nvSpPr>
        <p:spPr>
          <a:xfrm>
            <a:off x="0" y="76200"/>
            <a:ext cx="88566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000" b="1"/>
              <a:t>Assessing Students</a:t>
            </a:r>
            <a:endParaRPr sz="4000" b="1"/>
          </a:p>
        </p:txBody>
      </p:sp>
      <p:sp>
        <p:nvSpPr>
          <p:cNvPr id="430" name="Google Shape;430;g798556adcc_0_0"/>
          <p:cNvSpPr txBox="1">
            <a:spLocks noGrp="1"/>
          </p:cNvSpPr>
          <p:nvPr>
            <p:ph type="body" idx="1"/>
          </p:nvPr>
        </p:nvSpPr>
        <p:spPr>
          <a:xfrm>
            <a:off x="1784875" y="935825"/>
            <a:ext cx="6777300" cy="5810400"/>
          </a:xfrm>
          <a:prstGeom prst="rect">
            <a:avLst/>
          </a:prstGeom>
          <a:solidFill>
            <a:srgbClr val="9FC5E8"/>
          </a:solidFill>
          <a:ln w="9525" cap="flat" cmpd="sng">
            <a:solidFill>
              <a:srgbClr val="000000"/>
            </a:solidFill>
            <a:prstDash val="solid"/>
            <a:round/>
            <a:headEnd type="none" w="sm" len="sm"/>
            <a:tailEnd type="none" w="sm" len="sm"/>
          </a:ln>
          <a:effectLst>
            <a:outerShdw blurRad="57150" dist="114300" dir="834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1000"/>
              </a:spcBef>
              <a:spcAft>
                <a:spcPts val="0"/>
              </a:spcAft>
              <a:buNone/>
            </a:pPr>
            <a:r>
              <a:rPr lang="en-US" b="1">
                <a:solidFill>
                  <a:srgbClr val="000000"/>
                </a:solidFill>
              </a:rPr>
              <a:t>Shift in approach in classroom assessments:</a:t>
            </a:r>
            <a:endParaRPr b="1">
              <a:solidFill>
                <a:srgbClr val="000000"/>
              </a:solidFill>
            </a:endParaRPr>
          </a:p>
          <a:p>
            <a:pPr marL="0" lvl="0" indent="0" algn="l" rtl="0">
              <a:spcBef>
                <a:spcPts val="1000"/>
              </a:spcBef>
              <a:spcAft>
                <a:spcPts val="0"/>
              </a:spcAft>
              <a:buNone/>
            </a:pPr>
            <a:r>
              <a:rPr lang="en-US">
                <a:solidFill>
                  <a:srgbClr val="000000"/>
                </a:solidFill>
              </a:rPr>
              <a:t>	</a:t>
            </a:r>
            <a:r>
              <a:rPr lang="en-US" sz="1900">
                <a:solidFill>
                  <a:srgbClr val="000000"/>
                </a:solidFill>
              </a:rPr>
              <a:t>→ Equity</a:t>
            </a:r>
            <a:endParaRPr sz="1900">
              <a:solidFill>
                <a:srgbClr val="000000"/>
              </a:solidFill>
            </a:endParaRPr>
          </a:p>
          <a:p>
            <a:pPr marL="0" lvl="0" indent="0" algn="l" rtl="0">
              <a:spcBef>
                <a:spcPts val="0"/>
              </a:spcBef>
              <a:spcAft>
                <a:spcPts val="0"/>
              </a:spcAft>
              <a:buNone/>
            </a:pPr>
            <a:r>
              <a:rPr lang="en-US" sz="1900">
                <a:solidFill>
                  <a:srgbClr val="000000"/>
                </a:solidFill>
              </a:rPr>
              <a:t>	→ Incorporate all three dimensions</a:t>
            </a:r>
            <a:endParaRPr sz="1900">
              <a:solidFill>
                <a:srgbClr val="000000"/>
              </a:solidFill>
            </a:endParaRPr>
          </a:p>
          <a:p>
            <a:pPr marL="914400" lvl="0" indent="0" algn="l" rtl="0">
              <a:spcBef>
                <a:spcPts val="0"/>
              </a:spcBef>
              <a:spcAft>
                <a:spcPts val="0"/>
              </a:spcAft>
              <a:buNone/>
            </a:pPr>
            <a:r>
              <a:rPr lang="en-US" sz="1500">
                <a:solidFill>
                  <a:srgbClr val="000000"/>
                </a:solidFill>
              </a:rPr>
              <a:t>Ex: model, evaluate an experiment, argue from evidence</a:t>
            </a:r>
            <a:endParaRPr sz="1500">
              <a:solidFill>
                <a:srgbClr val="000000"/>
              </a:solidFill>
            </a:endParaRPr>
          </a:p>
          <a:p>
            <a:pPr marL="0" lvl="0" indent="457200" algn="l" rtl="0">
              <a:spcBef>
                <a:spcPts val="0"/>
              </a:spcBef>
              <a:spcAft>
                <a:spcPts val="0"/>
              </a:spcAft>
              <a:buNone/>
            </a:pPr>
            <a:r>
              <a:rPr lang="en-US" sz="1900">
                <a:solidFill>
                  <a:srgbClr val="000000"/>
                </a:solidFill>
              </a:rPr>
              <a:t>→ Minimize “right vs wrong” rote answers</a:t>
            </a:r>
            <a:endParaRPr sz="1900">
              <a:solidFill>
                <a:srgbClr val="000000"/>
              </a:solidFill>
            </a:endParaRPr>
          </a:p>
          <a:p>
            <a:pPr marL="457200" lvl="0" indent="0" algn="l" rtl="0">
              <a:spcBef>
                <a:spcPts val="1000"/>
              </a:spcBef>
              <a:spcAft>
                <a:spcPts val="0"/>
              </a:spcAft>
              <a:buNone/>
            </a:pPr>
            <a:r>
              <a:rPr lang="en-US">
                <a:solidFill>
                  <a:srgbClr val="000000"/>
                </a:solidFill>
              </a:rPr>
              <a:t>→ “Doing” is not all--- </a:t>
            </a:r>
            <a:r>
              <a:rPr lang="en-US" u="sng">
                <a:solidFill>
                  <a:srgbClr val="000000"/>
                </a:solidFill>
              </a:rPr>
              <a:t>explaining</a:t>
            </a:r>
            <a:r>
              <a:rPr lang="en-US">
                <a:solidFill>
                  <a:srgbClr val="000000"/>
                </a:solidFill>
              </a:rPr>
              <a:t> &amp; </a:t>
            </a:r>
            <a:r>
              <a:rPr lang="en-US" u="sng">
                <a:solidFill>
                  <a:srgbClr val="000000"/>
                </a:solidFill>
              </a:rPr>
              <a:t>sharing</a:t>
            </a:r>
            <a:r>
              <a:rPr lang="en-US">
                <a:solidFill>
                  <a:srgbClr val="000000"/>
                </a:solidFill>
              </a:rPr>
              <a:t> ideas is key</a:t>
            </a:r>
            <a:endParaRPr>
              <a:solidFill>
                <a:srgbClr val="000000"/>
              </a:solidFill>
            </a:endParaRPr>
          </a:p>
          <a:p>
            <a:pPr marL="0" lvl="0" indent="457200" algn="l" rtl="0">
              <a:spcBef>
                <a:spcPts val="1000"/>
              </a:spcBef>
              <a:spcAft>
                <a:spcPts val="0"/>
              </a:spcAft>
              <a:buNone/>
            </a:pPr>
            <a:r>
              <a:rPr lang="en-US" sz="1900">
                <a:solidFill>
                  <a:srgbClr val="000000"/>
                </a:solidFill>
              </a:rPr>
              <a:t>→ Experience = demonstrating genuine learning</a:t>
            </a:r>
            <a:endParaRPr sz="1900">
              <a:solidFill>
                <a:srgbClr val="000000"/>
              </a:solidFill>
            </a:endParaRPr>
          </a:p>
          <a:p>
            <a:pPr marL="0" lvl="0" indent="0" algn="l" rtl="0">
              <a:spcBef>
                <a:spcPts val="1000"/>
              </a:spcBef>
              <a:spcAft>
                <a:spcPts val="0"/>
              </a:spcAft>
              <a:buNone/>
            </a:pPr>
            <a:r>
              <a:rPr lang="en-US" sz="1900">
                <a:solidFill>
                  <a:srgbClr val="000000"/>
                </a:solidFill>
              </a:rPr>
              <a:t>	→ Discrepant events may be a resource</a:t>
            </a:r>
            <a:endParaRPr sz="1900">
              <a:solidFill>
                <a:srgbClr val="000000"/>
              </a:solidFill>
            </a:endParaRPr>
          </a:p>
          <a:p>
            <a:pPr marL="0" lvl="0" indent="0" algn="l" rtl="0">
              <a:spcBef>
                <a:spcPts val="1000"/>
              </a:spcBef>
              <a:spcAft>
                <a:spcPts val="0"/>
              </a:spcAft>
              <a:buNone/>
            </a:pPr>
            <a:r>
              <a:rPr lang="en-US" sz="1900">
                <a:solidFill>
                  <a:srgbClr val="000000"/>
                </a:solidFill>
              </a:rPr>
              <a:t>	→ Students see themselves as scientists</a:t>
            </a:r>
            <a:endParaRPr sz="1900">
              <a:solidFill>
                <a:srgbClr val="000000"/>
              </a:solidFill>
            </a:endParaRPr>
          </a:p>
          <a:p>
            <a:pPr marL="0" lvl="0" indent="0" algn="l" rtl="0">
              <a:spcBef>
                <a:spcPts val="1000"/>
              </a:spcBef>
              <a:spcAft>
                <a:spcPts val="0"/>
              </a:spcAft>
              <a:buNone/>
            </a:pPr>
            <a:endParaRPr>
              <a:solidFill>
                <a:srgbClr val="000000"/>
              </a:solidFill>
            </a:endParaRPr>
          </a:p>
          <a:p>
            <a:pPr marL="0" lvl="0" indent="0" algn="l" rtl="0">
              <a:lnSpc>
                <a:spcPct val="100000"/>
              </a:lnSpc>
              <a:spcBef>
                <a:spcPts val="0"/>
              </a:spcBef>
              <a:spcAft>
                <a:spcPts val="0"/>
              </a:spcAft>
              <a:buNone/>
            </a:pPr>
            <a:r>
              <a:rPr lang="en-US" b="1">
                <a:solidFill>
                  <a:srgbClr val="000000"/>
                </a:solidFill>
              </a:rPr>
              <a:t>SNAP = Stanford NGSS Assessment Project</a:t>
            </a:r>
            <a:endParaRPr b="1">
              <a:solidFill>
                <a:srgbClr val="000000"/>
              </a:solidFill>
            </a:endParaRPr>
          </a:p>
          <a:p>
            <a:pPr marL="0" lvl="0" indent="0" algn="l" rtl="0">
              <a:lnSpc>
                <a:spcPct val="100000"/>
              </a:lnSpc>
              <a:spcBef>
                <a:spcPts val="0"/>
              </a:spcBef>
              <a:spcAft>
                <a:spcPts val="0"/>
              </a:spcAft>
              <a:buNone/>
            </a:pPr>
            <a:r>
              <a:rPr lang="en-US" b="1">
                <a:solidFill>
                  <a:srgbClr val="000000"/>
                </a:solidFill>
              </a:rPr>
              <a:t>TAPS = Task Annotation Project in Science</a:t>
            </a:r>
            <a:endParaRPr b="1">
              <a:solidFill>
                <a:srgbClr val="000000"/>
              </a:solidFill>
            </a:endParaRPr>
          </a:p>
          <a:p>
            <a:pPr marL="0" lvl="0" indent="0" algn="l" rtl="0">
              <a:lnSpc>
                <a:spcPct val="100000"/>
              </a:lnSpc>
              <a:spcBef>
                <a:spcPts val="0"/>
              </a:spcBef>
              <a:spcAft>
                <a:spcPts val="0"/>
              </a:spcAft>
              <a:buNone/>
            </a:pPr>
            <a:r>
              <a:rPr lang="en-US" b="1">
                <a:solidFill>
                  <a:srgbClr val="000000"/>
                </a:solidFill>
              </a:rPr>
              <a:t>Achieve’s Science Cognitive Complexity Framework</a:t>
            </a:r>
            <a:endParaRPr b="1">
              <a:solidFill>
                <a:srgbClr val="000000"/>
              </a:solidFill>
            </a:endParaRPr>
          </a:p>
          <a:p>
            <a:pPr marL="0" lvl="0" indent="0" algn="l" rtl="0">
              <a:lnSpc>
                <a:spcPct val="100000"/>
              </a:lnSpc>
              <a:spcBef>
                <a:spcPts val="0"/>
              </a:spcBef>
              <a:spcAft>
                <a:spcPts val="0"/>
              </a:spcAft>
              <a:buNone/>
            </a:pPr>
            <a:r>
              <a:rPr lang="en-US" b="1">
                <a:solidFill>
                  <a:srgbClr val="000000"/>
                </a:solidFill>
              </a:rPr>
              <a:t>Publications from Page Keely and associates</a:t>
            </a:r>
            <a:endParaRPr b="1">
              <a:solidFill>
                <a:srgbClr val="000000"/>
              </a:solidFill>
            </a:endParaRPr>
          </a:p>
          <a:p>
            <a:pPr marL="0" lvl="0" indent="0" algn="l" rtl="0">
              <a:spcBef>
                <a:spcPts val="1000"/>
              </a:spcBef>
              <a:spcAft>
                <a:spcPts val="0"/>
              </a:spcAft>
              <a:buNone/>
            </a:pPr>
            <a:endParaRPr b="1"/>
          </a:p>
        </p:txBody>
      </p:sp>
      <p:pic>
        <p:nvPicPr>
          <p:cNvPr id="431" name="Google Shape;431;g798556adcc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6175" y="4687599"/>
            <a:ext cx="1595025" cy="2170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be0d88e32d_1_0"/>
          <p:cNvSpPr txBox="1">
            <a:spLocks noGrp="1"/>
          </p:cNvSpPr>
          <p:nvPr>
            <p:ph type="title"/>
          </p:nvPr>
        </p:nvSpPr>
        <p:spPr>
          <a:xfrm>
            <a:off x="0" y="76200"/>
            <a:ext cx="88566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000" b="1"/>
              <a:t>Assessing Students Resource Links</a:t>
            </a:r>
            <a:endParaRPr sz="4000" b="1"/>
          </a:p>
        </p:txBody>
      </p:sp>
      <p:sp>
        <p:nvSpPr>
          <p:cNvPr id="437" name="Google Shape;437;gbe0d88e32d_1_0"/>
          <p:cNvSpPr txBox="1">
            <a:spLocks noGrp="1"/>
          </p:cNvSpPr>
          <p:nvPr>
            <p:ph type="body" idx="1"/>
          </p:nvPr>
        </p:nvSpPr>
        <p:spPr>
          <a:xfrm>
            <a:off x="511950" y="847900"/>
            <a:ext cx="7832700" cy="5810400"/>
          </a:xfrm>
          <a:prstGeom prst="rect">
            <a:avLst/>
          </a:prstGeom>
          <a:solidFill>
            <a:srgbClr val="9FC5E8"/>
          </a:solidFill>
          <a:ln w="9525" cap="flat" cmpd="sng">
            <a:solidFill>
              <a:srgbClr val="000000"/>
            </a:solidFill>
            <a:prstDash val="solid"/>
            <a:round/>
            <a:headEnd type="none" w="sm" len="sm"/>
            <a:tailEnd type="none" w="sm" len="sm"/>
          </a:ln>
          <a:effectLst>
            <a:outerShdw blurRad="57150" dist="114300" dir="834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100" b="1">
                <a:solidFill>
                  <a:srgbClr val="222222"/>
                </a:solidFill>
                <a:latin typeface="Arial"/>
                <a:ea typeface="Arial"/>
                <a:cs typeface="Arial"/>
                <a:sym typeface="Arial"/>
              </a:rPr>
              <a:t>SNAP: Stanford NGSS Assessment Project</a:t>
            </a:r>
            <a:endParaRPr sz="2100" b="1">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https://snapgse.stanford.edu/snap-assessments-ngss</a:t>
            </a:r>
            <a:endParaRPr sz="2100" u="sng">
              <a:solidFill>
                <a:srgbClr val="1155CC"/>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100">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b="1">
                <a:solidFill>
                  <a:srgbClr val="222222"/>
                </a:solidFill>
                <a:latin typeface="Arial"/>
                <a:ea typeface="Arial"/>
                <a:cs typeface="Arial"/>
                <a:sym typeface="Arial"/>
              </a:rPr>
              <a:t>Task Annotation Project in Science</a:t>
            </a:r>
            <a:endParaRPr sz="2100" b="1">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https://www.achieve.org/our-initiatives/equip/tools-subject/science/task-annotation-project-science</a:t>
            </a:r>
            <a:endParaRPr sz="2100" u="sng">
              <a:solidFill>
                <a:srgbClr val="1155CC"/>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100">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b="1">
                <a:solidFill>
                  <a:srgbClr val="222222"/>
                </a:solidFill>
                <a:latin typeface="Arial"/>
                <a:ea typeface="Arial"/>
                <a:cs typeface="Arial"/>
                <a:sym typeface="Arial"/>
              </a:rPr>
              <a:t>Science Cognitive Complexity Framework Text</a:t>
            </a:r>
            <a:endParaRPr sz="2100" b="1">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https://www.achieve.org/cognitive-complexity-science</a:t>
            </a:r>
            <a:endParaRPr sz="2100" u="sng">
              <a:solidFill>
                <a:srgbClr val="1155CC"/>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b="1">
                <a:solidFill>
                  <a:srgbClr val="222222"/>
                </a:solidFill>
                <a:latin typeface="Arial"/>
                <a:ea typeface="Arial"/>
                <a:cs typeface="Arial"/>
                <a:sym typeface="Arial"/>
              </a:rPr>
              <a:t>Webinar</a:t>
            </a:r>
            <a:endParaRPr sz="2100" b="1">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https://www.youtube.com/watch?v=fuEmJqmYriY&amp;t=25s</a:t>
            </a:r>
            <a:endParaRPr sz="2100" u="sng">
              <a:solidFill>
                <a:srgbClr val="1155CC"/>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100">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b="1">
                <a:solidFill>
                  <a:srgbClr val="222222"/>
                </a:solidFill>
                <a:latin typeface="Arial"/>
                <a:ea typeface="Arial"/>
                <a:cs typeface="Arial"/>
                <a:sym typeface="Arial"/>
              </a:rPr>
              <a:t>Page Keely references</a:t>
            </a:r>
            <a:endParaRPr sz="2100" b="1">
              <a:solidFill>
                <a:srgbClr val="222222"/>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https://www.uncoveringstudentideas.org/books</a:t>
            </a:r>
            <a:endParaRPr sz="2100" u="sng">
              <a:solidFill>
                <a:srgbClr val="1155CC"/>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2100" u="sng">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https://www.uncoveringstudentideas.org/resources/3dimensions</a:t>
            </a:r>
            <a:endParaRPr sz="2100" u="sng">
              <a:solidFill>
                <a:srgbClr val="1155CC"/>
              </a:solidFill>
              <a:latin typeface="Arial"/>
              <a:ea typeface="Arial"/>
              <a:cs typeface="Arial"/>
              <a:sym typeface="Arial"/>
            </a:endParaRPr>
          </a:p>
          <a:p>
            <a:pPr marL="0" lvl="0" indent="0" algn="l" rtl="0">
              <a:lnSpc>
                <a:spcPct val="100000"/>
              </a:lnSpc>
              <a:spcBef>
                <a:spcPts val="0"/>
              </a:spcBef>
              <a:spcAft>
                <a:spcPts val="0"/>
              </a:spcAft>
              <a:buNone/>
            </a:pPr>
            <a:endParaRPr b="1">
              <a:solidFill>
                <a:srgbClr val="000000"/>
              </a:solidFill>
            </a:endParaRPr>
          </a:p>
          <a:p>
            <a:pPr marL="0" lvl="0" indent="0" algn="l" rtl="0">
              <a:spcBef>
                <a:spcPts val="1000"/>
              </a:spcBef>
              <a:spcAft>
                <a:spcPts val="0"/>
              </a:spcAft>
              <a:buNone/>
            </a:pP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4" name="Google Shape;444;gbae867b5d8_0_2" descr="3D Tasks&#10;SEP - High Figuring out a phenomenon or problem using multiple SEPs in service of authentic sense-making.&#10;Scenario Medium - Address a phenomenon or problem with some level of uncertainty.&#10;DCI [Conceptual-Disciplinary - Medium Supported application science ideas in typical contexts."/>
          <p:cNvPicPr preferRelativeResize="0"/>
          <p:nvPr/>
        </p:nvPicPr>
        <p:blipFill>
          <a:blip r:embed="rId3">
            <a:alphaModFix/>
          </a:blip>
          <a:stretch>
            <a:fillRect/>
          </a:stretch>
        </p:blipFill>
        <p:spPr>
          <a:xfrm>
            <a:off x="73475" y="105425"/>
            <a:ext cx="6619377" cy="4470724"/>
          </a:xfrm>
          <a:prstGeom prst="rect">
            <a:avLst/>
          </a:prstGeom>
          <a:noFill/>
          <a:ln w="28575" cap="flat" cmpd="sng">
            <a:solidFill>
              <a:schemeClr val="dk2"/>
            </a:solidFill>
            <a:prstDash val="solid"/>
            <a:round/>
            <a:headEnd type="none" w="sm" len="sm"/>
            <a:tailEnd type="none" w="sm" len="sm"/>
          </a:ln>
        </p:spPr>
      </p:pic>
      <p:sp>
        <p:nvSpPr>
          <p:cNvPr id="2" name="Title 1">
            <a:extLst>
              <a:ext uri="{FF2B5EF4-FFF2-40B4-BE49-F238E27FC236}">
                <a16:creationId xmlns:a16="http://schemas.microsoft.com/office/drawing/2014/main" id="{71B77C18-42B6-4574-A771-6518D0851603}"/>
              </a:ext>
            </a:extLst>
          </p:cNvPr>
          <p:cNvSpPr>
            <a:spLocks noGrp="1"/>
          </p:cNvSpPr>
          <p:nvPr>
            <p:ph type="title"/>
          </p:nvPr>
        </p:nvSpPr>
        <p:spPr/>
        <p:txBody>
          <a:bodyPr/>
          <a:lstStyle/>
          <a:p>
            <a:r>
              <a:rPr lang="en-US" dirty="0"/>
              <a:t>3D Tasks</a:t>
            </a:r>
          </a:p>
        </p:txBody>
      </p:sp>
      <p:pic>
        <p:nvPicPr>
          <p:cNvPr id="445" name="Google Shape;445;gbae867b5d8_0_2" descr="Earth Science (MS)&#10;PE: Analyze and interpret data on natural hazards to forecast future catastrophic events and inform the development of technologies to mitigate their effects. (MS-ESS3-2)&#10;Using the Natural Hazards assessment? Read this first:&#10;Get the Assessment&#10;Get the scoring rubric with sample student responses"/>
          <p:cNvPicPr preferRelativeResize="0"/>
          <p:nvPr/>
        </p:nvPicPr>
        <p:blipFill>
          <a:blip r:embed="rId4">
            <a:alphaModFix/>
          </a:blip>
          <a:stretch>
            <a:fillRect/>
          </a:stretch>
        </p:blipFill>
        <p:spPr>
          <a:xfrm>
            <a:off x="1516579" y="4041476"/>
            <a:ext cx="6831573" cy="2711099"/>
          </a:xfrm>
          <a:prstGeom prst="rect">
            <a:avLst/>
          </a:prstGeom>
          <a:noFill/>
          <a:ln w="28575" cap="flat" cmpd="sng">
            <a:solidFill>
              <a:schemeClr val="dk2"/>
            </a:solidFill>
            <a:prstDash val="solid"/>
            <a:round/>
            <a:headEnd type="none" w="sm" len="sm"/>
            <a:tailEnd type="none" w="sm" len="sm"/>
          </a:ln>
        </p:spPr>
      </p:pic>
      <p:sp>
        <p:nvSpPr>
          <p:cNvPr id="443" name="Google Shape;443;gbae867b5d8_0_2">
            <a:extLst>
              <a:ext uri="{C183D7F6-B498-43B3-948B-1728B52AA6E4}">
                <adec:decorative xmlns:adec="http://schemas.microsoft.com/office/drawing/2017/decorative" val="1"/>
              </a:ext>
            </a:extLst>
          </p:cNvPr>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ae0ff90ea0_0_138"/>
          <p:cNvSpPr txBox="1">
            <a:spLocks noGrp="1"/>
          </p:cNvSpPr>
          <p:nvPr>
            <p:ph type="title"/>
          </p:nvPr>
        </p:nvSpPr>
        <p:spPr>
          <a:xfrm>
            <a:off x="0"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200" b="1" dirty="0"/>
              <a:t>Self-evaluation Components</a:t>
            </a:r>
            <a:endParaRPr sz="4200" b="1" dirty="0"/>
          </a:p>
        </p:txBody>
      </p:sp>
      <p:sp>
        <p:nvSpPr>
          <p:cNvPr id="451" name="Google Shape;451;gae0ff90ea0_0_138"/>
          <p:cNvSpPr txBox="1"/>
          <p:nvPr/>
        </p:nvSpPr>
        <p:spPr>
          <a:xfrm>
            <a:off x="234250" y="713700"/>
            <a:ext cx="7095000" cy="5295000"/>
          </a:xfrm>
          <a:prstGeom prst="rect">
            <a:avLst/>
          </a:prstGeom>
          <a:solidFill>
            <a:srgbClr val="C9DAF8"/>
          </a:solidFill>
          <a:ln w="28575" cap="flat" cmpd="sng">
            <a:solidFill>
              <a:srgbClr val="000000"/>
            </a:solidFill>
            <a:prstDash val="solid"/>
            <a:round/>
            <a:headEnd type="none" w="sm" len="sm"/>
            <a:tailEnd type="none" w="sm" len="sm"/>
          </a:ln>
          <a:effectLst>
            <a:outerShdw blurRad="57150" dist="152400" dir="732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Century Gothic"/>
                <a:ea typeface="Century Gothic"/>
                <a:cs typeface="Century Gothic"/>
                <a:sym typeface="Century Gothic"/>
              </a:rPr>
              <a:t>Does the learning experience incorporate all three dimensions?</a:t>
            </a:r>
            <a:endParaRPr sz="1600" b="1">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US" sz="1600">
                <a:latin typeface="Century Gothic"/>
                <a:ea typeface="Century Gothic"/>
                <a:cs typeface="Century Gothic"/>
                <a:sym typeface="Century Gothic"/>
              </a:rPr>
              <a:t>Is the student tasked with explaining a phenomenon or designing a solution?</a:t>
            </a:r>
            <a:endParaRPr sz="160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US" sz="1600">
                <a:latin typeface="Century Gothic"/>
                <a:ea typeface="Century Gothic"/>
                <a:cs typeface="Century Gothic"/>
                <a:sym typeface="Century Gothic"/>
              </a:rPr>
              <a:t>Does the investigation deliberately build understanding of certain SEPs, DCIs, and CCC’s by developing and using them?</a:t>
            </a:r>
            <a:endParaRPr sz="1600">
              <a:latin typeface="Century Gothic"/>
              <a:ea typeface="Century Gothic"/>
              <a:cs typeface="Century Gothic"/>
              <a:sym typeface="Century Gothic"/>
            </a:endParaRPr>
          </a:p>
          <a:p>
            <a:pPr marL="457200" lvl="0" indent="-330200" algn="l" rtl="0">
              <a:lnSpc>
                <a:spcPct val="115000"/>
              </a:lnSpc>
              <a:spcBef>
                <a:spcPts val="0"/>
              </a:spcBef>
              <a:spcAft>
                <a:spcPts val="0"/>
              </a:spcAft>
              <a:buSzPts val="1600"/>
              <a:buFont typeface="Century Gothic"/>
              <a:buChar char="➔"/>
            </a:pPr>
            <a:r>
              <a:rPr lang="en-US" sz="1600">
                <a:latin typeface="Century Gothic"/>
                <a:ea typeface="Century Gothic"/>
                <a:cs typeface="Century Gothic"/>
                <a:sym typeface="Century Gothic"/>
              </a:rPr>
              <a:t>Are the three dimensions integrated?</a:t>
            </a:r>
            <a:endParaRPr sz="1600">
              <a:latin typeface="Century Gothic"/>
              <a:ea typeface="Century Gothic"/>
              <a:cs typeface="Century Gothic"/>
              <a:sym typeface="Century Gothic"/>
            </a:endParaRPr>
          </a:p>
          <a:p>
            <a:pPr marL="0" lvl="0" indent="45720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US" sz="1600" b="1">
                <a:latin typeface="Century Gothic"/>
                <a:ea typeface="Century Gothic"/>
                <a:cs typeface="Century Gothic"/>
                <a:sym typeface="Century Gothic"/>
              </a:rPr>
              <a:t>Are the tasks presented meaningfully and with equity?</a:t>
            </a:r>
            <a:endParaRPr sz="1600" b="1">
              <a:latin typeface="Century Gothic"/>
              <a:ea typeface="Century Gothic"/>
              <a:cs typeface="Century Gothic"/>
              <a:sym typeface="Century Gothic"/>
            </a:endParaRPr>
          </a:p>
          <a:p>
            <a:pPr marL="0" lvl="0" indent="0" algn="l" rtl="0">
              <a:spcBef>
                <a:spcPts val="0"/>
              </a:spcBef>
              <a:spcAft>
                <a:spcPts val="0"/>
              </a:spcAft>
              <a:buNone/>
            </a:pPr>
            <a:endParaRPr sz="1600" b="1">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Is the phenomenon relevant and authentic?</a:t>
            </a:r>
            <a:endParaRPr sz="1600">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Is there opportunity for presentation and exchange of ideas?</a:t>
            </a:r>
            <a:endParaRPr sz="1600">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Are the lessons age-appropriate and scientifically accurate?</a:t>
            </a:r>
            <a:endParaRPr sz="1600">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Is instruction differentiated?</a:t>
            </a:r>
            <a:endParaRPr sz="1600">
              <a:latin typeface="Century Gothic"/>
              <a:ea typeface="Century Gothic"/>
              <a:cs typeface="Century Gothic"/>
              <a:sym typeface="Century Gothic"/>
            </a:endParaRPr>
          </a:p>
          <a:p>
            <a:pPr marL="0" lvl="0" indent="0" algn="l" rtl="0">
              <a:spcBef>
                <a:spcPts val="0"/>
              </a:spcBef>
              <a:spcAft>
                <a:spcPts val="0"/>
              </a:spcAft>
              <a:buNone/>
            </a:pPr>
            <a:endParaRPr sz="1600">
              <a:latin typeface="Century Gothic"/>
              <a:ea typeface="Century Gothic"/>
              <a:cs typeface="Century Gothic"/>
              <a:sym typeface="Century Gothic"/>
            </a:endParaRPr>
          </a:p>
          <a:p>
            <a:pPr marL="0" lvl="0" indent="0" algn="l" rtl="0">
              <a:spcBef>
                <a:spcPts val="0"/>
              </a:spcBef>
              <a:spcAft>
                <a:spcPts val="0"/>
              </a:spcAft>
              <a:buNone/>
            </a:pPr>
            <a:r>
              <a:rPr lang="en-US" sz="1600" b="1">
                <a:latin typeface="Century Gothic"/>
                <a:ea typeface="Century Gothic"/>
                <a:cs typeface="Century Gothic"/>
                <a:sym typeface="Century Gothic"/>
              </a:rPr>
              <a:t>Is student progress monitored over the unit?</a:t>
            </a:r>
            <a:endParaRPr sz="1600" b="1">
              <a:latin typeface="Century Gothic"/>
              <a:ea typeface="Century Gothic"/>
              <a:cs typeface="Century Gothic"/>
              <a:sym typeface="Century Gothic"/>
            </a:endParaRPr>
          </a:p>
          <a:p>
            <a:pPr marL="0" lvl="0" indent="0" algn="l" rtl="0">
              <a:spcBef>
                <a:spcPts val="0"/>
              </a:spcBef>
              <a:spcAft>
                <a:spcPts val="0"/>
              </a:spcAft>
              <a:buNone/>
            </a:pPr>
            <a:endParaRPr sz="1600" b="1">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Is observable evidence provided through student engagement?</a:t>
            </a:r>
            <a:endParaRPr sz="1600">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Is formative assessment embedded?</a:t>
            </a:r>
            <a:endParaRPr sz="1600">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Are tasks and assessments unbiased?</a:t>
            </a:r>
            <a:endParaRPr sz="1600">
              <a:latin typeface="Century Gothic"/>
              <a:ea typeface="Century Gothic"/>
              <a:cs typeface="Century Gothic"/>
              <a:sym typeface="Century Gothic"/>
            </a:endParaRPr>
          </a:p>
        </p:txBody>
      </p:sp>
      <p:pic>
        <p:nvPicPr>
          <p:cNvPr id="452" name="Google Shape;452;gae0ff90ea0_0_13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72300" y="2310700"/>
            <a:ext cx="2171700" cy="2857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bae6ea70f5_0_7"/>
          <p:cNvSpPr txBox="1">
            <a:spLocks noGrp="1"/>
          </p:cNvSpPr>
          <p:nvPr>
            <p:ph type="title"/>
          </p:nvPr>
        </p:nvSpPr>
        <p:spPr>
          <a:xfrm>
            <a:off x="0" y="0"/>
            <a:ext cx="75210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600" b="1"/>
              <a:t>SMALL STEPS to Start</a:t>
            </a:r>
            <a:endParaRPr sz="4600" b="1"/>
          </a:p>
        </p:txBody>
      </p:sp>
      <p:sp>
        <p:nvSpPr>
          <p:cNvPr id="459" name="Google Shape;459;gbae6ea70f5_0_7"/>
          <p:cNvSpPr txBox="1">
            <a:spLocks noGrp="1"/>
          </p:cNvSpPr>
          <p:nvPr>
            <p:ph type="body" idx="1"/>
          </p:nvPr>
        </p:nvSpPr>
        <p:spPr>
          <a:xfrm>
            <a:off x="343775" y="1240150"/>
            <a:ext cx="7521000" cy="5418600"/>
          </a:xfrm>
          <a:prstGeom prst="rect">
            <a:avLst/>
          </a:prstGeom>
          <a:solidFill>
            <a:srgbClr val="A4C2F4"/>
          </a:solidFill>
          <a:ln w="19050" cap="flat" cmpd="sng">
            <a:solidFill>
              <a:srgbClr val="000000"/>
            </a:solidFill>
            <a:prstDash val="solid"/>
            <a:round/>
            <a:headEnd type="none" w="sm" len="sm"/>
            <a:tailEnd type="none" w="sm" len="sm"/>
          </a:ln>
          <a:effectLst>
            <a:outerShdw blurRad="57150" dist="219075" dir="7800000" algn="bl" rotWithShape="0">
              <a:srgbClr val="000000">
                <a:alpha val="50000"/>
              </a:srgbClr>
            </a:outerShdw>
          </a:effectLst>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Clr>
                <a:srgbClr val="000000"/>
              </a:buClr>
              <a:buSzPts val="2500"/>
              <a:buChar char="●"/>
            </a:pPr>
            <a:r>
              <a:rPr lang="en-US" sz="2500">
                <a:solidFill>
                  <a:srgbClr val="000000"/>
                </a:solidFill>
              </a:rPr>
              <a:t>Make adjustments to lessons and units you already use</a:t>
            </a:r>
            <a:endParaRPr sz="2500">
              <a:solidFill>
                <a:srgbClr val="000000"/>
              </a:solidFill>
            </a:endParaRPr>
          </a:p>
          <a:p>
            <a:pPr marL="457200" lvl="0" indent="-387350" algn="l" rtl="0">
              <a:lnSpc>
                <a:spcPct val="100000"/>
              </a:lnSpc>
              <a:spcBef>
                <a:spcPts val="1000"/>
              </a:spcBef>
              <a:spcAft>
                <a:spcPts val="0"/>
              </a:spcAft>
              <a:buClr>
                <a:srgbClr val="000000"/>
              </a:buClr>
              <a:buSzPts val="2500"/>
              <a:buChar char="●"/>
            </a:pPr>
            <a:r>
              <a:rPr lang="en-US" sz="2500">
                <a:solidFill>
                  <a:srgbClr val="000000"/>
                </a:solidFill>
              </a:rPr>
              <a:t>Talk to colleagues who are ready to make changes</a:t>
            </a:r>
            <a:endParaRPr sz="2500">
              <a:solidFill>
                <a:srgbClr val="000000"/>
              </a:solidFill>
            </a:endParaRPr>
          </a:p>
          <a:p>
            <a:pPr marL="457200" lvl="0" indent="-387350" algn="l" rtl="0">
              <a:lnSpc>
                <a:spcPct val="100000"/>
              </a:lnSpc>
              <a:spcBef>
                <a:spcPts val="1000"/>
              </a:spcBef>
              <a:spcAft>
                <a:spcPts val="0"/>
              </a:spcAft>
              <a:buClr>
                <a:srgbClr val="000000"/>
              </a:buClr>
              <a:buSzPts val="2500"/>
              <a:buChar char="●"/>
            </a:pPr>
            <a:r>
              <a:rPr lang="en-US" sz="2500">
                <a:solidFill>
                  <a:srgbClr val="000000"/>
                </a:solidFill>
              </a:rPr>
              <a:t>Use resources online, but be prepared to improve them yourself</a:t>
            </a:r>
            <a:endParaRPr sz="2500">
              <a:solidFill>
                <a:srgbClr val="000000"/>
              </a:solidFill>
            </a:endParaRPr>
          </a:p>
          <a:p>
            <a:pPr marL="457200" lvl="0" indent="-387350" algn="l" rtl="0">
              <a:lnSpc>
                <a:spcPct val="100000"/>
              </a:lnSpc>
              <a:spcBef>
                <a:spcPts val="1000"/>
              </a:spcBef>
              <a:spcAft>
                <a:spcPts val="0"/>
              </a:spcAft>
              <a:buClr>
                <a:srgbClr val="000000"/>
              </a:buClr>
              <a:buSzPts val="2500"/>
              <a:buChar char="●"/>
            </a:pPr>
            <a:r>
              <a:rPr lang="en-US" sz="2500">
                <a:solidFill>
                  <a:srgbClr val="000000"/>
                </a:solidFill>
              </a:rPr>
              <a:t>Encourage students to see themselves as scientists and engineers</a:t>
            </a:r>
            <a:endParaRPr sz="2500">
              <a:solidFill>
                <a:srgbClr val="000000"/>
              </a:solidFill>
            </a:endParaRPr>
          </a:p>
          <a:p>
            <a:pPr marL="457200" lvl="0" indent="-387350" algn="l" rtl="0">
              <a:lnSpc>
                <a:spcPct val="100000"/>
              </a:lnSpc>
              <a:spcBef>
                <a:spcPts val="1000"/>
              </a:spcBef>
              <a:spcAft>
                <a:spcPts val="0"/>
              </a:spcAft>
              <a:buClr>
                <a:srgbClr val="000000"/>
              </a:buClr>
              <a:buSzPts val="2500"/>
              <a:buChar char="●"/>
            </a:pPr>
            <a:r>
              <a:rPr lang="en-US" sz="2500">
                <a:solidFill>
                  <a:srgbClr val="000000"/>
                </a:solidFill>
              </a:rPr>
              <a:t>Tell students themselves about what the three dimensions are</a:t>
            </a:r>
            <a:endParaRPr sz="2500">
              <a:solidFill>
                <a:srgbClr val="000000"/>
              </a:solidFill>
            </a:endParaRPr>
          </a:p>
          <a:p>
            <a:pPr marL="457200" lvl="0" indent="-387350" algn="l" rtl="0">
              <a:lnSpc>
                <a:spcPct val="100000"/>
              </a:lnSpc>
              <a:spcBef>
                <a:spcPts val="1000"/>
              </a:spcBef>
              <a:spcAft>
                <a:spcPts val="0"/>
              </a:spcAft>
              <a:buClr>
                <a:srgbClr val="000000"/>
              </a:buClr>
              <a:buSzPts val="2500"/>
              <a:buChar char="●"/>
            </a:pPr>
            <a:r>
              <a:rPr lang="en-US" sz="2500">
                <a:solidFill>
                  <a:srgbClr val="000000"/>
                </a:solidFill>
              </a:rPr>
              <a:t>Celebrate your successes and theirs</a:t>
            </a:r>
            <a:endParaRPr sz="2500">
              <a:solidFill>
                <a:srgbClr val="000000"/>
              </a:solidFill>
            </a:endParaRPr>
          </a:p>
          <a:p>
            <a:pPr marL="457200" lvl="0" indent="0" algn="l" rtl="0">
              <a:lnSpc>
                <a:spcPct val="100000"/>
              </a:lnSpc>
              <a:spcBef>
                <a:spcPts val="1000"/>
              </a:spcBef>
              <a:spcAft>
                <a:spcPts val="0"/>
              </a:spcAft>
              <a:buNone/>
            </a:pPr>
            <a:endParaRPr/>
          </a:p>
          <a:p>
            <a:pPr marL="0" lvl="0" indent="0" algn="l" rtl="0">
              <a:lnSpc>
                <a:spcPct val="200000"/>
              </a:lnSpc>
              <a:spcBef>
                <a:spcPts val="1000"/>
              </a:spcBef>
              <a:spcAft>
                <a:spcPts val="0"/>
              </a:spcAft>
              <a:buNone/>
            </a:pPr>
            <a:endParaRPr/>
          </a:p>
        </p:txBody>
      </p:sp>
      <p:sp>
        <p:nvSpPr>
          <p:cNvPr id="460" name="Google Shape;460;gbae6ea70f5_0_7"/>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461" name="Google Shape;461;gbae6ea70f5_0_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96425" y="94400"/>
            <a:ext cx="2447575" cy="2117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796c1422c0_1_11"/>
          <p:cNvSpPr txBox="1">
            <a:spLocks noGrp="1"/>
          </p:cNvSpPr>
          <p:nvPr>
            <p:ph type="title"/>
          </p:nvPr>
        </p:nvSpPr>
        <p:spPr>
          <a:xfrm>
            <a:off x="126550" y="0"/>
            <a:ext cx="8660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000" b="1"/>
              <a:t>Resources for Further Information</a:t>
            </a:r>
            <a:endParaRPr sz="4000" b="1"/>
          </a:p>
        </p:txBody>
      </p:sp>
      <p:sp>
        <p:nvSpPr>
          <p:cNvPr id="468" name="Google Shape;468;g796c1422c0_1_11"/>
          <p:cNvSpPr txBox="1">
            <a:spLocks noGrp="1"/>
          </p:cNvSpPr>
          <p:nvPr>
            <p:ph type="body" idx="1"/>
          </p:nvPr>
        </p:nvSpPr>
        <p:spPr>
          <a:xfrm>
            <a:off x="1899150" y="874200"/>
            <a:ext cx="6445800" cy="5741100"/>
          </a:xfrm>
          <a:prstGeom prst="rect">
            <a:avLst/>
          </a:prstGeom>
          <a:solidFill>
            <a:srgbClr val="FFE599"/>
          </a:solidFill>
          <a:ln w="28575" cap="flat" cmpd="sng">
            <a:solidFill>
              <a:srgbClr val="000000"/>
            </a:solidFill>
            <a:prstDash val="solid"/>
            <a:round/>
            <a:headEnd type="none" w="sm" len="sm"/>
            <a:tailEnd type="none" w="sm" len="sm"/>
          </a:ln>
          <a:effectLst>
            <a:outerShdw blurRad="57150" dist="152400" dir="10080000" algn="bl" rotWithShape="0">
              <a:srgbClr val="000000">
                <a:alpha val="50000"/>
              </a:srgbClr>
            </a:outerShdw>
          </a:effectLst>
        </p:spPr>
        <p:txBody>
          <a:bodyPr spcFirstLastPara="1" wrap="square" lIns="91425" tIns="45700" rIns="91425" bIns="45700" anchor="t" anchorCtr="0">
            <a:noAutofit/>
          </a:bodyPr>
          <a:lstStyle/>
          <a:p>
            <a:pPr marL="0" lvl="0" indent="0" algn="l" rtl="0">
              <a:spcBef>
                <a:spcPts val="1000"/>
              </a:spcBef>
              <a:spcAft>
                <a:spcPts val="0"/>
              </a:spcAft>
              <a:buNone/>
            </a:pPr>
            <a:r>
              <a:rPr lang="en-US" u="sng">
                <a:solidFill>
                  <a:srgbClr val="0000FF"/>
                </a:solidFill>
                <a:hlinkClick r:id="rId3">
                  <a:extLst>
                    <a:ext uri="{A12FA001-AC4F-418D-AE19-62706E023703}">
                      <ahyp:hlinkClr xmlns:ahyp="http://schemas.microsoft.com/office/drawing/2018/hyperlinkcolor" val="tx"/>
                    </a:ext>
                  </a:extLst>
                </a:hlinkClick>
              </a:rPr>
              <a:t>Alaska Science Teachers Association</a:t>
            </a:r>
            <a:r>
              <a:rPr lang="en-US" u="sng">
                <a:solidFill>
                  <a:srgbClr val="000000"/>
                </a:solidFill>
                <a:hlinkClick r:id="rId3">
                  <a:extLst>
                    <a:ext uri="{A12FA001-AC4F-418D-AE19-62706E023703}">
                      <ahyp:hlinkClr xmlns:ahyp="http://schemas.microsoft.com/office/drawing/2018/hyperlinkcolor" val="tx"/>
                    </a:ext>
                  </a:extLst>
                </a:hlinkClick>
              </a:rPr>
              <a:t>:</a:t>
            </a:r>
            <a:r>
              <a:rPr lang="en-US">
                <a:solidFill>
                  <a:srgbClr val="000000"/>
                </a:solidFill>
              </a:rPr>
              <a:t> </a:t>
            </a:r>
            <a:r>
              <a:rPr lang="en-US" sz="1500">
                <a:solidFill>
                  <a:srgbClr val="000000"/>
                </a:solidFill>
              </a:rPr>
              <a:t>join a network of teachers interested in engaging in science education; no specialty required; phenomena library coming soon</a:t>
            </a:r>
            <a:endParaRPr sz="1500">
              <a:solidFill>
                <a:srgbClr val="000000"/>
              </a:solidFill>
            </a:endParaRPr>
          </a:p>
          <a:p>
            <a:pPr marL="0" lvl="0" indent="0" algn="l" rtl="0">
              <a:spcBef>
                <a:spcPts val="1000"/>
              </a:spcBef>
              <a:spcAft>
                <a:spcPts val="0"/>
              </a:spcAft>
              <a:buNone/>
            </a:pPr>
            <a:r>
              <a:rPr lang="en-US" u="sng">
                <a:solidFill>
                  <a:srgbClr val="0000FF"/>
                </a:solidFill>
                <a:hlinkClick r:id="rId4">
                  <a:extLst>
                    <a:ext uri="{A12FA001-AC4F-418D-AE19-62706E023703}">
                      <ahyp:hlinkClr xmlns:ahyp="http://schemas.microsoft.com/office/drawing/2018/hyperlinkcolor" val="tx"/>
                    </a:ext>
                  </a:extLst>
                </a:hlinkClick>
              </a:rPr>
              <a:t>NSTA Resource:</a:t>
            </a:r>
            <a:r>
              <a:rPr lang="en-US">
                <a:solidFill>
                  <a:srgbClr val="000000"/>
                </a:solidFill>
              </a:rPr>
              <a:t> </a:t>
            </a:r>
            <a:r>
              <a:rPr lang="en-US" sz="1500">
                <a:solidFill>
                  <a:srgbClr val="000000"/>
                </a:solidFill>
              </a:rPr>
              <a:t>Charts, Tables, Background, Sample Lessons</a:t>
            </a:r>
            <a:endParaRPr sz="1500">
              <a:solidFill>
                <a:srgbClr val="000000"/>
              </a:solidFill>
            </a:endParaRPr>
          </a:p>
          <a:p>
            <a:pPr marL="0" lvl="0" indent="0" algn="l" rtl="0">
              <a:spcBef>
                <a:spcPts val="1000"/>
              </a:spcBef>
              <a:spcAft>
                <a:spcPts val="0"/>
              </a:spcAft>
              <a:buNone/>
            </a:pPr>
            <a:r>
              <a:rPr lang="en-US" u="sng">
                <a:solidFill>
                  <a:srgbClr val="0000FF"/>
                </a:solidFill>
                <a:hlinkClick r:id="rId5">
                  <a:extLst>
                    <a:ext uri="{A12FA001-AC4F-418D-AE19-62706E023703}">
                      <ahyp:hlinkClr xmlns:ahyp="http://schemas.microsoft.com/office/drawing/2018/hyperlinkcolor" val="tx"/>
                    </a:ext>
                  </a:extLst>
                </a:hlinkClick>
              </a:rPr>
              <a:t>Dept. of Ed. and Early Dev. science ed  listserv</a:t>
            </a:r>
            <a:endParaRPr>
              <a:solidFill>
                <a:srgbClr val="0000FF"/>
              </a:solidFill>
            </a:endParaRPr>
          </a:p>
          <a:p>
            <a:pPr marL="0" lvl="0" indent="0" algn="l" rtl="0">
              <a:spcBef>
                <a:spcPts val="1000"/>
              </a:spcBef>
              <a:spcAft>
                <a:spcPts val="0"/>
              </a:spcAft>
              <a:buNone/>
            </a:pPr>
            <a:r>
              <a:rPr lang="en-US" u="sng">
                <a:solidFill>
                  <a:srgbClr val="0000FF"/>
                </a:solidFill>
                <a:hlinkClick r:id="rId6">
                  <a:extLst>
                    <a:ext uri="{A12FA001-AC4F-418D-AE19-62706E023703}">
                      <ahyp:hlinkClr xmlns:ahyp="http://schemas.microsoft.com/office/drawing/2018/hyperlinkcolor" val="tx"/>
                    </a:ext>
                  </a:extLst>
                </a:hlinkClick>
              </a:rPr>
              <a:t>Andrea’s Virtual Science Teaching Adventure</a:t>
            </a:r>
            <a:endParaRPr>
              <a:solidFill>
                <a:srgbClr val="0000FF"/>
              </a:solidFill>
            </a:endParaRPr>
          </a:p>
          <a:p>
            <a:pPr marL="0" lvl="0" indent="0" algn="l" rtl="0">
              <a:spcBef>
                <a:spcPts val="1000"/>
              </a:spcBef>
              <a:spcAft>
                <a:spcPts val="0"/>
              </a:spcAft>
              <a:buNone/>
            </a:pPr>
            <a:r>
              <a:rPr lang="en-US" u="sng">
                <a:solidFill>
                  <a:srgbClr val="0000FF"/>
                </a:solidFill>
              </a:rPr>
              <a:t>Sources for Phenomena</a:t>
            </a:r>
            <a:r>
              <a:rPr lang="en-US">
                <a:solidFill>
                  <a:srgbClr val="0000FF"/>
                </a:solidFill>
              </a:rPr>
              <a:t>:</a:t>
            </a:r>
            <a:endParaRPr>
              <a:solidFill>
                <a:srgbClr val="0000FF"/>
              </a:solidFill>
            </a:endParaRPr>
          </a:p>
          <a:p>
            <a:pPr marL="0" lvl="0" indent="0" algn="l" rtl="0">
              <a:spcBef>
                <a:spcPts val="1000"/>
              </a:spcBef>
              <a:spcAft>
                <a:spcPts val="0"/>
              </a:spcAft>
              <a:buNone/>
            </a:pPr>
            <a:r>
              <a:rPr lang="en-US">
                <a:solidFill>
                  <a:srgbClr val="000000"/>
                </a:solidFill>
              </a:rPr>
              <a:t>Alaska Science Nuggets by Ned Rozell; </a:t>
            </a:r>
            <a:r>
              <a:rPr lang="en-US" u="sng">
                <a:solidFill>
                  <a:srgbClr val="0000FF"/>
                </a:solidFill>
                <a:hlinkClick r:id="rId7">
                  <a:extLst>
                    <a:ext uri="{A12FA001-AC4F-418D-AE19-62706E023703}">
                      <ahyp:hlinkClr xmlns:ahyp="http://schemas.microsoft.com/office/drawing/2018/hyperlinkcolor" val="tx"/>
                    </a:ext>
                  </a:extLst>
                </a:hlinkClick>
              </a:rPr>
              <a:t>Frontier Scientist</a:t>
            </a:r>
            <a:r>
              <a:rPr lang="en-US" u="sng">
                <a:solidFill>
                  <a:srgbClr val="0000FF"/>
                </a:solidFill>
                <a:hlinkClick r:id="rId7">
                  <a:extLst>
                    <a:ext uri="{A12FA001-AC4F-418D-AE19-62706E023703}">
                      <ahyp:hlinkClr xmlns:ahyp="http://schemas.microsoft.com/office/drawing/2018/hyperlinkcolor" val="tx"/>
                    </a:ext>
                  </a:extLst>
                </a:hlinkClick>
              </a:rPr>
              <a:t>s</a:t>
            </a:r>
            <a:endParaRPr>
              <a:solidFill>
                <a:srgbClr val="0000FF"/>
              </a:solidFill>
            </a:endParaRPr>
          </a:p>
          <a:p>
            <a:pPr marL="0" lvl="0" indent="0" algn="l" rtl="0">
              <a:spcBef>
                <a:spcPts val="1000"/>
              </a:spcBef>
              <a:spcAft>
                <a:spcPts val="0"/>
              </a:spcAft>
              <a:buNone/>
            </a:pPr>
            <a:r>
              <a:rPr lang="en-US" u="sng">
                <a:solidFill>
                  <a:srgbClr val="0000FF"/>
                </a:solidFill>
                <a:hlinkClick r:id="rId8">
                  <a:extLst>
                    <a:ext uri="{A12FA001-AC4F-418D-AE19-62706E023703}">
                      <ahyp:hlinkClr xmlns:ahyp="http://schemas.microsoft.com/office/drawing/2018/hyperlinkcolor" val="tx"/>
                    </a:ext>
                  </a:extLst>
                </a:hlinkClick>
              </a:rPr>
              <a:t>Village Science</a:t>
            </a:r>
            <a:r>
              <a:rPr lang="en-US">
                <a:solidFill>
                  <a:srgbClr val="000000"/>
                </a:solidFill>
              </a:rPr>
              <a:t> by Alan Dick</a:t>
            </a:r>
            <a:endParaRPr>
              <a:solidFill>
                <a:srgbClr val="000000"/>
              </a:solidFill>
            </a:endParaRPr>
          </a:p>
          <a:p>
            <a:pPr marL="0" lvl="0" indent="0" algn="l" rtl="0">
              <a:spcBef>
                <a:spcPts val="1000"/>
              </a:spcBef>
              <a:spcAft>
                <a:spcPts val="0"/>
              </a:spcAft>
              <a:buNone/>
            </a:pPr>
            <a:r>
              <a:rPr lang="en-US" u="sng">
                <a:solidFill>
                  <a:srgbClr val="0000FF"/>
                </a:solidFill>
                <a:hlinkClick r:id="rId9">
                  <a:extLst>
                    <a:ext uri="{A12FA001-AC4F-418D-AE19-62706E023703}">
                      <ahyp:hlinkClr xmlns:ahyp="http://schemas.microsoft.com/office/drawing/2018/hyperlinkcolor" val="tx"/>
                    </a:ext>
                  </a:extLst>
                </a:hlinkClick>
              </a:rPr>
              <a:t>Alaska Public Media </a:t>
            </a:r>
            <a:r>
              <a:rPr lang="en-US">
                <a:solidFill>
                  <a:srgbClr val="000000"/>
                </a:solidFill>
              </a:rPr>
              <a:t>daily or weekly bulletins</a:t>
            </a:r>
            <a:endParaRPr>
              <a:solidFill>
                <a:srgbClr val="000000"/>
              </a:solidFill>
            </a:endParaRPr>
          </a:p>
          <a:p>
            <a:pPr marL="0" lvl="0" indent="0" algn="l" rtl="0">
              <a:spcBef>
                <a:spcPts val="1000"/>
              </a:spcBef>
              <a:spcAft>
                <a:spcPts val="0"/>
              </a:spcAft>
              <a:buNone/>
            </a:pPr>
            <a:r>
              <a:rPr lang="en-US">
                <a:solidFill>
                  <a:srgbClr val="000000"/>
                </a:solidFill>
              </a:rPr>
              <a:t>Sea Grant publications</a:t>
            </a:r>
            <a:endParaRPr>
              <a:solidFill>
                <a:srgbClr val="000000"/>
              </a:solidFill>
            </a:endParaRPr>
          </a:p>
          <a:p>
            <a:pPr marL="0" lvl="0" indent="0" algn="l" rtl="0">
              <a:spcBef>
                <a:spcPts val="1000"/>
              </a:spcBef>
              <a:spcAft>
                <a:spcPts val="0"/>
              </a:spcAft>
              <a:buNone/>
            </a:pPr>
            <a:r>
              <a:rPr lang="en-US">
                <a:solidFill>
                  <a:srgbClr val="000000"/>
                </a:solidFill>
              </a:rPr>
              <a:t>Agencies: </a:t>
            </a:r>
            <a:r>
              <a:rPr lang="en-US" u="sng">
                <a:solidFill>
                  <a:srgbClr val="0000FF"/>
                </a:solidFill>
                <a:hlinkClick r:id="rId10">
                  <a:extLst>
                    <a:ext uri="{A12FA001-AC4F-418D-AE19-62706E023703}">
                      <ahyp:hlinkClr xmlns:ahyp="http://schemas.microsoft.com/office/drawing/2018/hyperlinkcolor" val="tx"/>
                    </a:ext>
                  </a:extLst>
                </a:hlinkClick>
              </a:rPr>
              <a:t>USGS</a:t>
            </a:r>
            <a:r>
              <a:rPr lang="en-US">
                <a:solidFill>
                  <a:srgbClr val="0000FF"/>
                </a:solidFill>
              </a:rPr>
              <a:t>, </a:t>
            </a:r>
            <a:r>
              <a:rPr lang="en-US" u="sng">
                <a:solidFill>
                  <a:srgbClr val="0000FF"/>
                </a:solidFill>
                <a:hlinkClick r:id="rId11">
                  <a:extLst>
                    <a:ext uri="{A12FA001-AC4F-418D-AE19-62706E023703}">
                      <ahyp:hlinkClr xmlns:ahyp="http://schemas.microsoft.com/office/drawing/2018/hyperlinkcolor" val="tx"/>
                    </a:ext>
                  </a:extLst>
                </a:hlinkClick>
              </a:rPr>
              <a:t>NOAA</a:t>
            </a:r>
            <a:r>
              <a:rPr lang="en-US">
                <a:solidFill>
                  <a:srgbClr val="0000FF"/>
                </a:solidFill>
              </a:rPr>
              <a:t>,</a:t>
            </a:r>
            <a:r>
              <a:rPr lang="en-US">
                <a:solidFill>
                  <a:srgbClr val="000000"/>
                </a:solidFill>
              </a:rPr>
              <a:t> USFS, NPS, </a:t>
            </a:r>
            <a:r>
              <a:rPr lang="en-US" u="sng">
                <a:solidFill>
                  <a:srgbClr val="0000FF"/>
                </a:solidFill>
                <a:hlinkClick r:id="rId12">
                  <a:extLst>
                    <a:ext uri="{A12FA001-AC4F-418D-AE19-62706E023703}">
                      <ahyp:hlinkClr xmlns:ahyp="http://schemas.microsoft.com/office/drawing/2018/hyperlinkcolor" val="tx"/>
                    </a:ext>
                  </a:extLst>
                </a:hlinkClick>
              </a:rPr>
              <a:t>ADF&amp;G</a:t>
            </a:r>
            <a:r>
              <a:rPr lang="en-US">
                <a:solidFill>
                  <a:srgbClr val="0000FF"/>
                </a:solidFill>
              </a:rPr>
              <a:t>, </a:t>
            </a:r>
            <a:r>
              <a:rPr lang="en-US" u="sng">
                <a:solidFill>
                  <a:srgbClr val="0000FF"/>
                </a:solidFill>
                <a:hlinkClick r:id="rId13">
                  <a:extLst>
                    <a:ext uri="{A12FA001-AC4F-418D-AE19-62706E023703}">
                      <ahyp:hlinkClr xmlns:ahyp="http://schemas.microsoft.com/office/drawing/2018/hyperlinkcolor" val="tx"/>
                    </a:ext>
                  </a:extLst>
                </a:hlinkClick>
              </a:rPr>
              <a:t>Alaska Marine Highway</a:t>
            </a:r>
            <a:endParaRPr>
              <a:solidFill>
                <a:srgbClr val="0000FF"/>
              </a:solidFill>
            </a:endParaRPr>
          </a:p>
          <a:p>
            <a:pPr marL="0" lvl="0" indent="0" algn="l" rtl="0">
              <a:spcBef>
                <a:spcPts val="1000"/>
              </a:spcBef>
              <a:spcAft>
                <a:spcPts val="0"/>
              </a:spcAft>
              <a:buNone/>
            </a:pPr>
            <a:r>
              <a:rPr lang="en-US">
                <a:solidFill>
                  <a:srgbClr val="000000"/>
                </a:solidFill>
              </a:rPr>
              <a:t>Organizations: </a:t>
            </a:r>
            <a:r>
              <a:rPr lang="en-US" u="sng">
                <a:solidFill>
                  <a:srgbClr val="0000FF"/>
                </a:solidFill>
                <a:hlinkClick r:id="rId14">
                  <a:extLst>
                    <a:ext uri="{A12FA001-AC4F-418D-AE19-62706E023703}">
                      <ahyp:hlinkClr xmlns:ahyp="http://schemas.microsoft.com/office/drawing/2018/hyperlinkcolor" val="tx"/>
                    </a:ext>
                  </a:extLst>
                </a:hlinkClick>
              </a:rPr>
              <a:t>REAP,</a:t>
            </a:r>
            <a:r>
              <a:rPr lang="en-US">
                <a:solidFill>
                  <a:srgbClr val="0000FF"/>
                </a:solidFill>
              </a:rPr>
              <a:t> </a:t>
            </a:r>
            <a:r>
              <a:rPr lang="en-US" u="sng">
                <a:solidFill>
                  <a:srgbClr val="0000FF"/>
                </a:solidFill>
                <a:hlinkClick r:id="rId15">
                  <a:extLst>
                    <a:ext uri="{A12FA001-AC4F-418D-AE19-62706E023703}">
                      <ahyp:hlinkClr xmlns:ahyp="http://schemas.microsoft.com/office/drawing/2018/hyperlinkcolor" val="tx"/>
                    </a:ext>
                  </a:extLst>
                </a:hlinkClick>
              </a:rPr>
              <a:t>ANROE,</a:t>
            </a:r>
            <a:r>
              <a:rPr lang="en-US">
                <a:solidFill>
                  <a:srgbClr val="0000FF"/>
                </a:solidFill>
              </a:rPr>
              <a:t> </a:t>
            </a:r>
            <a:r>
              <a:rPr lang="en-US" u="sng">
                <a:solidFill>
                  <a:srgbClr val="0000FF"/>
                </a:solidFill>
                <a:hlinkClick r:id="rId16">
                  <a:extLst>
                    <a:ext uri="{A12FA001-AC4F-418D-AE19-62706E023703}">
                      <ahyp:hlinkClr xmlns:ahyp="http://schemas.microsoft.com/office/drawing/2018/hyperlinkcolor" val="tx"/>
                    </a:ext>
                  </a:extLst>
                </a:hlinkClick>
              </a:rPr>
              <a:t>GLOBE in Alaska</a:t>
            </a:r>
            <a:r>
              <a:rPr lang="en-US">
                <a:solidFill>
                  <a:srgbClr val="0000FF"/>
                </a:solidFill>
              </a:rPr>
              <a:t>, </a:t>
            </a:r>
            <a:r>
              <a:rPr lang="en-US" u="sng">
                <a:solidFill>
                  <a:srgbClr val="0000FF"/>
                </a:solidFill>
                <a:hlinkClick r:id="rId17">
                  <a:extLst>
                    <a:ext uri="{A12FA001-AC4F-418D-AE19-62706E023703}">
                      <ahyp:hlinkClr xmlns:ahyp="http://schemas.microsoft.com/office/drawing/2018/hyperlinkcolor" val="tx"/>
                    </a:ext>
                  </a:extLst>
                </a:hlinkClick>
              </a:rPr>
              <a:t>SHI</a:t>
            </a:r>
            <a:r>
              <a:rPr lang="en-US">
                <a:solidFill>
                  <a:srgbClr val="0000FF"/>
                </a:solidFill>
              </a:rPr>
              <a:t>, </a:t>
            </a:r>
            <a:r>
              <a:rPr lang="en-US" u="sng">
                <a:solidFill>
                  <a:srgbClr val="0000FF"/>
                </a:solidFill>
                <a:hlinkClick r:id="rId18">
                  <a:extLst>
                    <a:ext uri="{A12FA001-AC4F-418D-AE19-62706E023703}">
                      <ahyp:hlinkClr xmlns:ahyp="http://schemas.microsoft.com/office/drawing/2018/hyperlinkcolor" val="tx"/>
                    </a:ext>
                  </a:extLst>
                </a:hlinkClick>
              </a:rPr>
              <a:t>Anchorage Museum</a:t>
            </a:r>
            <a:endParaRPr>
              <a:solidFill>
                <a:srgbClr val="0000FF"/>
              </a:solidFill>
            </a:endParaRPr>
          </a:p>
          <a:p>
            <a:pPr marL="0" lvl="0" indent="0" algn="l" rtl="0">
              <a:spcBef>
                <a:spcPts val="1000"/>
              </a:spcBef>
              <a:spcAft>
                <a:spcPts val="0"/>
              </a:spcAft>
              <a:buNone/>
            </a:pPr>
            <a:endParaRPr/>
          </a:p>
          <a:p>
            <a:pPr marL="0" lvl="0" indent="0" algn="l" rtl="0">
              <a:spcBef>
                <a:spcPts val="1000"/>
              </a:spcBef>
              <a:spcAft>
                <a:spcPts val="0"/>
              </a:spcAft>
              <a:buNone/>
            </a:pPr>
            <a:endParaRPr sz="1200">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sp>
        <p:nvSpPr>
          <p:cNvPr id="469" name="Google Shape;469;g796c1422c0_1_11"/>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g796c1422c0_1_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52475" y="2712298"/>
            <a:ext cx="2857500" cy="2800350"/>
          </a:xfrm>
          <a:prstGeom prst="rect">
            <a:avLst/>
          </a:prstGeom>
          <a:noFill/>
          <a:ln>
            <a:noFill/>
          </a:ln>
        </p:spPr>
      </p:pic>
      <p:sp>
        <p:nvSpPr>
          <p:cNvPr id="476" name="Google Shape;476;g796c1422c0_1_4"/>
          <p:cNvSpPr txBox="1">
            <a:spLocks noGrp="1"/>
          </p:cNvSpPr>
          <p:nvPr>
            <p:ph type="title"/>
          </p:nvPr>
        </p:nvSpPr>
        <p:spPr>
          <a:xfrm>
            <a:off x="126550" y="0"/>
            <a:ext cx="76887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400" b="1"/>
              <a:t>QUESTIONS?</a:t>
            </a:r>
            <a:endParaRPr sz="4400" b="1"/>
          </a:p>
        </p:txBody>
      </p:sp>
      <p:sp>
        <p:nvSpPr>
          <p:cNvPr id="477" name="Google Shape;477;g796c1422c0_1_4" descr="Please type any questions/Comments/ideas/feedback into the chat for open discussion."/>
          <p:cNvSpPr txBox="1">
            <a:spLocks noGrp="1"/>
          </p:cNvSpPr>
          <p:nvPr>
            <p:ph type="body" idx="1"/>
          </p:nvPr>
        </p:nvSpPr>
        <p:spPr>
          <a:xfrm>
            <a:off x="1899150" y="874198"/>
            <a:ext cx="6519000" cy="2611200"/>
          </a:xfrm>
          <a:prstGeom prst="rect">
            <a:avLst/>
          </a:prstGeom>
          <a:solidFill>
            <a:srgbClr val="9FC5E8"/>
          </a:solidFill>
          <a:ln w="28575" cap="flat" cmpd="sng">
            <a:solidFill>
              <a:srgbClr val="000000"/>
            </a:solidFill>
            <a:prstDash val="solid"/>
            <a:round/>
            <a:headEnd type="none" w="sm" len="sm"/>
            <a:tailEnd type="none" w="sm" len="sm"/>
          </a:ln>
          <a:effectLst>
            <a:outerShdw blurRad="57150" dist="152400" dir="10080000" algn="bl" rotWithShape="0">
              <a:srgbClr val="000000">
                <a:alpha val="50000"/>
              </a:srgbClr>
            </a:outerShdw>
          </a:effectLst>
        </p:spPr>
        <p:txBody>
          <a:bodyPr spcFirstLastPara="1" wrap="square" lIns="91425" tIns="45700" rIns="91425" bIns="45700" anchor="t" anchorCtr="0">
            <a:noAutofit/>
          </a:bodyPr>
          <a:lstStyle/>
          <a:p>
            <a:pPr marL="0" lvl="0" indent="0" algn="ctr" rtl="0">
              <a:spcBef>
                <a:spcPts val="1000"/>
              </a:spcBef>
              <a:spcAft>
                <a:spcPts val="0"/>
              </a:spcAft>
              <a:buNone/>
            </a:pPr>
            <a:r>
              <a:rPr lang="en-US" sz="3400" dirty="0"/>
              <a:t>Please type any </a:t>
            </a:r>
            <a:r>
              <a:rPr lang="en-US" sz="3400" b="1" dirty="0"/>
              <a:t>questions</a:t>
            </a:r>
            <a:r>
              <a:rPr lang="en-US" sz="3400" dirty="0"/>
              <a:t> / </a:t>
            </a:r>
            <a:r>
              <a:rPr lang="en-US" sz="3400" b="1" dirty="0"/>
              <a:t>comments</a:t>
            </a:r>
            <a:r>
              <a:rPr lang="en-US" sz="3400" dirty="0"/>
              <a:t> / </a:t>
            </a:r>
            <a:r>
              <a:rPr lang="en-US" sz="3400" b="1" dirty="0"/>
              <a:t>ideas</a:t>
            </a:r>
            <a:r>
              <a:rPr lang="en-US" sz="3400" dirty="0"/>
              <a:t> / </a:t>
            </a:r>
            <a:r>
              <a:rPr lang="en-US" sz="3400" b="1" dirty="0"/>
              <a:t>feedback</a:t>
            </a:r>
            <a:r>
              <a:rPr lang="en-US" sz="3400" dirty="0"/>
              <a:t> into the chat for open discussion. </a:t>
            </a:r>
            <a:endParaRPr sz="3400" dirty="0"/>
          </a:p>
        </p:txBody>
      </p:sp>
      <p:sp>
        <p:nvSpPr>
          <p:cNvPr id="478" name="Google Shape;478;g796c1422c0_1_4"/>
          <p:cNvSpPr txBox="1">
            <a:spLocks noGrp="1"/>
          </p:cNvSpPr>
          <p:nvPr>
            <p:ph type="sldNum" idx="12"/>
          </p:nvPr>
        </p:nvSpPr>
        <p:spPr>
          <a:xfrm>
            <a:off x="8536302" y="6333134"/>
            <a:ext cx="548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479" name="Google Shape;479;g796c1422c0_1_4">
            <a:extLst>
              <a:ext uri="{C183D7F6-B498-43B3-948B-1728B52AA6E4}">
                <adec:decorative xmlns:adec="http://schemas.microsoft.com/office/drawing/2017/decorative" val="1"/>
              </a:ext>
            </a:extLst>
          </p:cNvPr>
          <p:cNvSpPr/>
          <p:nvPr/>
        </p:nvSpPr>
        <p:spPr>
          <a:xfrm>
            <a:off x="818450" y="4078100"/>
            <a:ext cx="2540100" cy="1679100"/>
          </a:xfrm>
          <a:prstGeom prst="wedgeRoundRectCallout">
            <a:avLst>
              <a:gd name="adj1" fmla="val -558"/>
              <a:gd name="adj2" fmla="val 93708"/>
              <a:gd name="adj3" fmla="val 0"/>
            </a:avLst>
          </a:prstGeom>
          <a:solidFill>
            <a:srgbClr val="FFD966"/>
          </a:solidFill>
          <a:ln w="28575" cap="flat" cmpd="sng">
            <a:solidFill>
              <a:srgbClr val="000000"/>
            </a:solidFill>
            <a:prstDash val="solid"/>
            <a:round/>
            <a:headEnd type="none" w="sm" len="sm"/>
            <a:tailEnd type="none" w="sm" len="sm"/>
          </a:ln>
          <a:effectLst>
            <a:outerShdw blurRad="57150" dist="247650" dir="82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796c1422c0_1_4">
            <a:extLst>
              <a:ext uri="{C183D7F6-B498-43B3-948B-1728B52AA6E4}">
                <adec:decorative xmlns:adec="http://schemas.microsoft.com/office/drawing/2017/decorative" val="1"/>
              </a:ext>
            </a:extLst>
          </p:cNvPr>
          <p:cNvSpPr/>
          <p:nvPr/>
        </p:nvSpPr>
        <p:spPr>
          <a:xfrm flipH="1">
            <a:off x="6744825" y="4078095"/>
            <a:ext cx="2159100" cy="995700"/>
          </a:xfrm>
          <a:prstGeom prst="wedgeRoundRectCallout">
            <a:avLst>
              <a:gd name="adj1" fmla="val -558"/>
              <a:gd name="adj2" fmla="val 93708"/>
              <a:gd name="adj3" fmla="val 0"/>
            </a:avLst>
          </a:prstGeom>
          <a:solidFill>
            <a:srgbClr val="D5A6BD"/>
          </a:solidFill>
          <a:ln w="28575" cap="flat" cmpd="sng">
            <a:solidFill>
              <a:srgbClr val="000000"/>
            </a:solidFill>
            <a:prstDash val="solid"/>
            <a:round/>
            <a:headEnd type="none" w="sm" len="sm"/>
            <a:tailEnd type="none" w="sm" len="sm"/>
          </a:ln>
          <a:effectLst>
            <a:outerShdw blurRad="57150" dist="247650" dir="82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796c1422c0_1_4">
            <a:extLst>
              <a:ext uri="{C183D7F6-B498-43B3-948B-1728B52AA6E4}">
                <adec:decorative xmlns:adec="http://schemas.microsoft.com/office/drawing/2017/decorative" val="1"/>
              </a:ext>
            </a:extLst>
          </p:cNvPr>
          <p:cNvSpPr/>
          <p:nvPr/>
        </p:nvSpPr>
        <p:spPr>
          <a:xfrm flipH="1">
            <a:off x="4702050" y="5619423"/>
            <a:ext cx="1876800" cy="713700"/>
          </a:xfrm>
          <a:prstGeom prst="wedgeRoundRectCallout">
            <a:avLst>
              <a:gd name="adj1" fmla="val -23468"/>
              <a:gd name="adj2" fmla="val 118257"/>
              <a:gd name="adj3" fmla="val 0"/>
            </a:avLst>
          </a:prstGeom>
          <a:solidFill>
            <a:srgbClr val="B6D7A8"/>
          </a:solidFill>
          <a:ln w="28575" cap="flat" cmpd="sng">
            <a:solidFill>
              <a:srgbClr val="000000"/>
            </a:solidFill>
            <a:prstDash val="solid"/>
            <a:round/>
            <a:headEnd type="none" w="sm" len="sm"/>
            <a:tailEnd type="none" w="sm" len="sm"/>
          </a:ln>
          <a:effectLst>
            <a:outerShdw blurRad="57150" dist="247650" dir="82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ae0ff90ea0_0_15"/>
          <p:cNvSpPr txBox="1">
            <a:spLocks noGrp="1"/>
          </p:cNvSpPr>
          <p:nvPr>
            <p:ph type="title"/>
          </p:nvPr>
        </p:nvSpPr>
        <p:spPr>
          <a:xfrm>
            <a:off x="0" y="0"/>
            <a:ext cx="91440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800" b="1" dirty="0"/>
              <a:t>Rigor, Relevance, and Equity </a:t>
            </a:r>
            <a:endParaRPr sz="4800" b="1" dirty="0"/>
          </a:p>
        </p:txBody>
      </p:sp>
      <p:sp>
        <p:nvSpPr>
          <p:cNvPr id="186" name="Google Shape;186;gae0ff90ea0_0_15"/>
          <p:cNvSpPr txBox="1">
            <a:spLocks noGrp="1"/>
          </p:cNvSpPr>
          <p:nvPr>
            <p:ph type="body" idx="1"/>
          </p:nvPr>
        </p:nvSpPr>
        <p:spPr>
          <a:xfrm>
            <a:off x="2168825" y="1055675"/>
            <a:ext cx="6178800" cy="2622900"/>
          </a:xfrm>
          <a:prstGeom prst="rect">
            <a:avLst/>
          </a:prstGeom>
          <a:solidFill>
            <a:srgbClr val="C9DAF8"/>
          </a:solidFill>
          <a:ln w="28575" cap="flat" cmpd="sng">
            <a:solidFill>
              <a:srgbClr val="434343"/>
            </a:solidFill>
            <a:prstDash val="solid"/>
            <a:round/>
            <a:headEnd type="none" w="sm" len="sm"/>
            <a:tailEnd type="none" w="sm" len="sm"/>
          </a:ln>
          <a:effectLst>
            <a:outerShdw blurRad="57150" dist="200025" dir="8160000" algn="bl" rotWithShape="0">
              <a:srgbClr val="000000">
                <a:alpha val="50000"/>
              </a:srgbClr>
            </a:outerShdw>
          </a:effectLst>
        </p:spPr>
        <p:txBody>
          <a:bodyPr spcFirstLastPara="1" wrap="square" lIns="91425" tIns="45700" rIns="91425" bIns="45700" anchor="t" anchorCtr="0">
            <a:noAutofit/>
          </a:bodyPr>
          <a:lstStyle/>
          <a:p>
            <a:pPr marL="457200" lvl="0" indent="-342900" algn="l" rtl="0">
              <a:spcBef>
                <a:spcPts val="1000"/>
              </a:spcBef>
              <a:spcAft>
                <a:spcPts val="0"/>
              </a:spcAft>
              <a:buClr>
                <a:srgbClr val="000000"/>
              </a:buClr>
              <a:buSzPts val="1800"/>
              <a:buChar char="❖"/>
            </a:pPr>
            <a:r>
              <a:rPr lang="en-US">
                <a:solidFill>
                  <a:srgbClr val="000000"/>
                </a:solidFill>
              </a:rPr>
              <a:t>Address complex situations and questions</a:t>
            </a:r>
            <a:endParaRPr>
              <a:solidFill>
                <a:srgbClr val="000000"/>
              </a:solidFill>
            </a:endParaRPr>
          </a:p>
          <a:p>
            <a:pPr marL="457200" lvl="0" indent="0" algn="l" rtl="0">
              <a:spcBef>
                <a:spcPts val="1000"/>
              </a:spcBef>
              <a:spcAft>
                <a:spcPts val="0"/>
              </a:spcAft>
              <a:buNone/>
            </a:pPr>
            <a:endParaRPr sz="600">
              <a:solidFill>
                <a:srgbClr val="000000"/>
              </a:solidFill>
            </a:endParaRPr>
          </a:p>
          <a:p>
            <a:pPr marL="457200" lvl="0" indent="-342900" algn="l" rtl="0">
              <a:spcBef>
                <a:spcPts val="1000"/>
              </a:spcBef>
              <a:spcAft>
                <a:spcPts val="0"/>
              </a:spcAft>
              <a:buClr>
                <a:srgbClr val="000000"/>
              </a:buClr>
              <a:buSzPts val="1800"/>
              <a:buChar char="❖"/>
            </a:pPr>
            <a:r>
              <a:rPr lang="en-US">
                <a:solidFill>
                  <a:srgbClr val="000000"/>
                </a:solidFill>
              </a:rPr>
              <a:t>Assuring ALL students have access to “the real thing,” - challenging explorations and problem-solving that develops science thinking and doing</a:t>
            </a:r>
            <a:endParaRPr>
              <a:solidFill>
                <a:srgbClr val="000000"/>
              </a:solidFill>
            </a:endParaRPr>
          </a:p>
          <a:p>
            <a:pPr marL="457200" lvl="0" indent="0" algn="l" rtl="0">
              <a:spcBef>
                <a:spcPts val="1000"/>
              </a:spcBef>
              <a:spcAft>
                <a:spcPts val="0"/>
              </a:spcAft>
              <a:buNone/>
            </a:pPr>
            <a:endParaRPr sz="600">
              <a:solidFill>
                <a:srgbClr val="000000"/>
              </a:solidFill>
            </a:endParaRPr>
          </a:p>
          <a:p>
            <a:pPr marL="457200" lvl="0" indent="-342900" algn="l" rtl="0">
              <a:spcBef>
                <a:spcPts val="1000"/>
              </a:spcBef>
              <a:spcAft>
                <a:spcPts val="0"/>
              </a:spcAft>
              <a:buClr>
                <a:srgbClr val="000000"/>
              </a:buClr>
              <a:buSzPts val="1800"/>
              <a:buChar char="❖"/>
            </a:pPr>
            <a:r>
              <a:rPr lang="en-US">
                <a:solidFill>
                  <a:srgbClr val="000000"/>
                </a:solidFill>
              </a:rPr>
              <a:t>Focus on phenomena familiar to students</a:t>
            </a:r>
            <a:endParaRPr>
              <a:solidFill>
                <a:srgbClr val="000000"/>
              </a:solidFill>
            </a:endParaRPr>
          </a:p>
          <a:p>
            <a:pPr marL="0" lvl="0" indent="0" algn="l" rtl="0">
              <a:spcBef>
                <a:spcPts val="1000"/>
              </a:spcBef>
              <a:spcAft>
                <a:spcPts val="0"/>
              </a:spcAft>
              <a:buNone/>
            </a:pPr>
            <a:endParaRPr/>
          </a:p>
        </p:txBody>
      </p:sp>
      <p:pic>
        <p:nvPicPr>
          <p:cNvPr id="187" name="Google Shape;187;gae0ff90ea0_0_15" descr="Students in Classroom setting"/>
          <p:cNvPicPr preferRelativeResize="0"/>
          <p:nvPr/>
        </p:nvPicPr>
        <p:blipFill>
          <a:blip r:embed="rId3">
            <a:alphaModFix/>
          </a:blip>
          <a:stretch>
            <a:fillRect/>
          </a:stretch>
        </p:blipFill>
        <p:spPr>
          <a:xfrm>
            <a:off x="161425" y="4093975"/>
            <a:ext cx="5271259" cy="2622900"/>
          </a:xfrm>
          <a:prstGeom prst="rect">
            <a:avLst/>
          </a:prstGeom>
          <a:noFill/>
          <a:ln w="19050" cap="flat" cmpd="sng">
            <a:solidFill>
              <a:srgbClr val="000000"/>
            </a:solidFill>
            <a:prstDash val="solid"/>
            <a:round/>
            <a:headEnd type="none" w="sm" len="sm"/>
            <a:tailEnd type="none" w="sm" len="sm"/>
          </a:ln>
          <a:effectLst>
            <a:outerShdw blurRad="57150" dist="114300" dir="7800000" algn="bl" rotWithShape="0">
              <a:srgbClr val="000000">
                <a:alpha val="50000"/>
              </a:srgbClr>
            </a:outerShdw>
          </a:effectLst>
        </p:spPr>
      </p:pic>
      <p:pic>
        <p:nvPicPr>
          <p:cNvPr id="188" name="Google Shape;188;gae0ff90ea0_0_15" descr="Evaluation of Winterberry Project"/>
          <p:cNvPicPr preferRelativeResize="0"/>
          <p:nvPr/>
        </p:nvPicPr>
        <p:blipFill>
          <a:blip r:embed="rId4">
            <a:alphaModFix/>
          </a:blip>
          <a:stretch>
            <a:fillRect/>
          </a:stretch>
        </p:blipFill>
        <p:spPr>
          <a:xfrm>
            <a:off x="5515725" y="3862075"/>
            <a:ext cx="3546600" cy="2364400"/>
          </a:xfrm>
          <a:prstGeom prst="rect">
            <a:avLst/>
          </a:prstGeom>
          <a:noFill/>
          <a:ln w="19050" cap="flat" cmpd="sng">
            <a:solidFill>
              <a:srgbClr val="000000"/>
            </a:solidFill>
            <a:prstDash val="solid"/>
            <a:round/>
            <a:headEnd type="none" w="sm" len="sm"/>
            <a:tailEnd type="none" w="sm" len="sm"/>
          </a:ln>
          <a:effectLst>
            <a:outerShdw blurRad="57150" dist="114300" dir="78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ae0ff90ea0_0_20"/>
          <p:cNvSpPr txBox="1">
            <a:spLocks noGrp="1"/>
          </p:cNvSpPr>
          <p:nvPr>
            <p:ph type="title"/>
          </p:nvPr>
        </p:nvSpPr>
        <p:spPr>
          <a:xfrm>
            <a:off x="0" y="-1"/>
            <a:ext cx="9089400" cy="664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800" b="1" dirty="0"/>
              <a:t>Performance Standards/Grade Level Expectations</a:t>
            </a:r>
            <a:endParaRPr sz="2800" b="1" dirty="0"/>
          </a:p>
        </p:txBody>
      </p:sp>
      <p:sp>
        <p:nvSpPr>
          <p:cNvPr id="194" name="Google Shape;194;gae0ff90ea0_0_20"/>
          <p:cNvSpPr txBox="1">
            <a:spLocks noGrp="1"/>
          </p:cNvSpPr>
          <p:nvPr>
            <p:ph type="body" idx="1"/>
          </p:nvPr>
        </p:nvSpPr>
        <p:spPr>
          <a:xfrm>
            <a:off x="192225" y="588600"/>
            <a:ext cx="8951700" cy="927600"/>
          </a:xfrm>
          <a:prstGeom prst="rect">
            <a:avLst/>
          </a:prstGeom>
          <a:solidFill>
            <a:srgbClr val="98C9F2">
              <a:alpha val="91060"/>
            </a:srgbClr>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b="1"/>
              <a:t>GLE’s</a:t>
            </a:r>
            <a:r>
              <a:rPr lang="en-US"/>
              <a:t> → Alaska’s grade level expectations for understanding adopted </a:t>
            </a:r>
            <a:endParaRPr/>
          </a:p>
          <a:p>
            <a:pPr marL="0" lvl="0" indent="0" algn="l" rtl="0">
              <a:spcBef>
                <a:spcPts val="1000"/>
              </a:spcBef>
              <a:spcAft>
                <a:spcPts val="0"/>
              </a:spcAft>
              <a:buNone/>
            </a:pPr>
            <a:r>
              <a:rPr lang="en-US"/>
              <a:t>in the early 2000’s; identified as performance standards. </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195" name="Google Shape;195;gae0ff90ea0_0_20" descr="Science Performance Standards Grade Level Expectations"/>
          <p:cNvPicPr preferRelativeResize="0"/>
          <p:nvPr/>
        </p:nvPicPr>
        <p:blipFill>
          <a:blip r:embed="rId3">
            <a:alphaModFix/>
          </a:blip>
          <a:stretch>
            <a:fillRect/>
          </a:stretch>
        </p:blipFill>
        <p:spPr>
          <a:xfrm>
            <a:off x="571953" y="1493101"/>
            <a:ext cx="7008198" cy="5276125"/>
          </a:xfrm>
          <a:prstGeom prst="rect">
            <a:avLst/>
          </a:prstGeom>
          <a:noFill/>
          <a:ln w="28575" cap="flat" cmpd="sng">
            <a:solidFill>
              <a:srgbClr val="000000"/>
            </a:solidFill>
            <a:prstDash val="solid"/>
            <a:round/>
            <a:headEnd type="none" w="sm" len="sm"/>
            <a:tailEnd type="none" w="sm" len="sm"/>
          </a:ln>
          <a:effectLst>
            <a:outerShdw blurRad="57150" dist="152400" dir="9720000" algn="bl" rotWithShape="0">
              <a:srgbClr val="000000">
                <a:alpha val="50000"/>
              </a:srgbClr>
            </a:outerShdw>
          </a:effectLst>
        </p:spPr>
      </p:pic>
      <p:sp>
        <p:nvSpPr>
          <p:cNvPr id="196" name="Google Shape;196;gae0ff90ea0_0_20">
            <a:extLst>
              <a:ext uri="{C183D7F6-B498-43B3-948B-1728B52AA6E4}">
                <adec:decorative xmlns:adec="http://schemas.microsoft.com/office/drawing/2017/decorative" val="1"/>
              </a:ext>
            </a:extLst>
          </p:cNvPr>
          <p:cNvSpPr/>
          <p:nvPr/>
        </p:nvSpPr>
        <p:spPr>
          <a:xfrm>
            <a:off x="6676800" y="1152075"/>
            <a:ext cx="2412600" cy="1149000"/>
          </a:xfrm>
          <a:prstGeom prst="flowChartAlternateProcess">
            <a:avLst/>
          </a:prstGeom>
          <a:gradFill>
            <a:gsLst>
              <a:gs pos="0">
                <a:srgbClr val="347AC6"/>
              </a:gs>
              <a:gs pos="100000">
                <a:srgbClr val="1D3A5A"/>
              </a:gs>
            </a:gsLst>
            <a:path path="circle">
              <a:fillToRect l="50000" t="50000" r="50000" b="50000"/>
            </a:path>
            <a:tileRect/>
          </a:gradFill>
          <a:ln w="28575" cap="flat" cmpd="sng">
            <a:solidFill>
              <a:srgbClr val="000000"/>
            </a:solidFill>
            <a:prstDash val="dot"/>
            <a:round/>
            <a:headEnd type="none" w="sm" len="sm"/>
            <a:tailEnd type="none" w="sm" len="sm"/>
          </a:ln>
          <a:effectLst>
            <a:outerShdw blurRad="57150" dist="200025" dir="888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en-US" sz="2400" b="1" i="1">
                <a:solidFill>
                  <a:srgbClr val="FFFFFF"/>
                </a:solidFill>
                <a:latin typeface="Century Gothic"/>
                <a:ea typeface="Century Gothic"/>
                <a:cs typeface="Century Gothic"/>
                <a:sym typeface="Century Gothic"/>
              </a:rPr>
              <a:t>“Core content to be mastered”</a:t>
            </a:r>
            <a:endParaRPr sz="2000" b="1" i="1">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ae0ff90ea0_0_26"/>
          <p:cNvSpPr txBox="1">
            <a:spLocks noGrp="1"/>
          </p:cNvSpPr>
          <p:nvPr>
            <p:ph type="title"/>
          </p:nvPr>
        </p:nvSpPr>
        <p:spPr>
          <a:xfrm>
            <a:off x="0" y="0"/>
            <a:ext cx="9144000" cy="713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300" b="1" dirty="0"/>
              <a:t>Next Generation Science Standards (NGSS)</a:t>
            </a:r>
            <a:endParaRPr sz="3300" b="1" dirty="0"/>
          </a:p>
        </p:txBody>
      </p:sp>
      <p:sp>
        <p:nvSpPr>
          <p:cNvPr id="202" name="Google Shape;202;gae0ff90ea0_0_26"/>
          <p:cNvSpPr txBox="1">
            <a:spLocks noGrp="1"/>
          </p:cNvSpPr>
          <p:nvPr>
            <p:ph type="body" idx="1"/>
          </p:nvPr>
        </p:nvSpPr>
        <p:spPr>
          <a:xfrm>
            <a:off x="365450" y="713700"/>
            <a:ext cx="8587500" cy="1495800"/>
          </a:xfrm>
          <a:prstGeom prst="rect">
            <a:avLst/>
          </a:prstGeom>
          <a:solidFill>
            <a:srgbClr val="98C9F2">
              <a:alpha val="91060"/>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1000"/>
              </a:spcBef>
              <a:spcAft>
                <a:spcPts val="0"/>
              </a:spcAft>
              <a:buNone/>
            </a:pPr>
            <a:r>
              <a:rPr lang="en-US"/>
              <a:t>NGSS → developed by a team of scientists and educators, adopted in some form by at least 20 states. Goal is to assure that science is for every student and growing scientific thinking, investigating, and communicating is essential to problem-solving in contemporary society.</a:t>
            </a:r>
            <a:endParaRPr/>
          </a:p>
        </p:txBody>
      </p:sp>
      <p:pic>
        <p:nvPicPr>
          <p:cNvPr id="203" name="Google Shape;203;gae0ff90ea0_0_26" descr="MS-ESS2-2 Earth's Systems&#10;Students who demonstrate understanding can:&#10;Construct an explanation based on evidence for how geoscience process have changes&#10;The performance expectation above was developed using the following elements from the NRC document a Framework for K-12 Science Education"/>
          <p:cNvPicPr preferRelativeResize="0"/>
          <p:nvPr/>
        </p:nvPicPr>
        <p:blipFill>
          <a:blip r:embed="rId3">
            <a:alphaModFix/>
          </a:blip>
          <a:stretch>
            <a:fillRect/>
          </a:stretch>
        </p:blipFill>
        <p:spPr>
          <a:xfrm>
            <a:off x="1666750" y="2107700"/>
            <a:ext cx="5810502" cy="4648499"/>
          </a:xfrm>
          <a:prstGeom prst="rect">
            <a:avLst/>
          </a:prstGeom>
          <a:noFill/>
          <a:ln w="28575" cap="flat" cmpd="sng">
            <a:solidFill>
              <a:srgbClr val="000000"/>
            </a:solidFill>
            <a:prstDash val="solid"/>
            <a:round/>
            <a:headEnd type="none" w="sm" len="sm"/>
            <a:tailEnd type="none" w="sm" len="sm"/>
          </a:ln>
          <a:effectLst>
            <a:outerShdw blurRad="57150" dist="142875" dir="888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ae0ff90ea0_0_32"/>
          <p:cNvSpPr txBox="1">
            <a:spLocks noGrp="1"/>
          </p:cNvSpPr>
          <p:nvPr>
            <p:ph type="title"/>
          </p:nvPr>
        </p:nvSpPr>
        <p:spPr>
          <a:xfrm>
            <a:off x="0" y="-1"/>
            <a:ext cx="9144000" cy="654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Science Standards for Alaska (SSAs)</a:t>
            </a:r>
            <a:endParaRPr dirty="0"/>
          </a:p>
        </p:txBody>
      </p:sp>
      <p:sp>
        <p:nvSpPr>
          <p:cNvPr id="209" name="Google Shape;209;gae0ff90ea0_0_32"/>
          <p:cNvSpPr txBox="1">
            <a:spLocks noGrp="1"/>
          </p:cNvSpPr>
          <p:nvPr>
            <p:ph type="body" idx="1"/>
          </p:nvPr>
        </p:nvSpPr>
        <p:spPr>
          <a:xfrm>
            <a:off x="676350" y="688304"/>
            <a:ext cx="7791300" cy="2227800"/>
          </a:xfrm>
          <a:prstGeom prst="rect">
            <a:avLst/>
          </a:prstGeom>
          <a:solidFill>
            <a:srgbClr val="98C9F2">
              <a:alpha val="91060"/>
            </a:srgbClr>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r>
              <a:rPr lang="en-US"/>
              <a:t>SSA→ developed by a team of Alaska educators, sometimes working in grade band groups, guided by veteran facilitators; carefully reviewed and adapted elements of the Framework for K-12 Science Education to incorporate relevant Alaska examples in the content and performance expectations.</a:t>
            </a:r>
            <a:endParaRPr/>
          </a:p>
          <a:p>
            <a:pPr marL="0" lvl="0" indent="0" algn="l" rtl="0">
              <a:spcBef>
                <a:spcPts val="1000"/>
              </a:spcBef>
              <a:spcAft>
                <a:spcPts val="0"/>
              </a:spcAft>
              <a:buNone/>
            </a:pPr>
            <a:r>
              <a:rPr lang="en-US" b="1"/>
              <a:t>Intended as a </a:t>
            </a:r>
            <a:r>
              <a:rPr lang="en-US" b="1" u="sng"/>
              <a:t>guide to developing curriculum</a:t>
            </a:r>
            <a:r>
              <a:rPr lang="en-US" b="1"/>
              <a:t> meaningful to each District.</a:t>
            </a:r>
            <a:endParaRPr b="1"/>
          </a:p>
        </p:txBody>
      </p:sp>
      <p:pic>
        <p:nvPicPr>
          <p:cNvPr id="210" name="Google Shape;210;gae0ff90ea0_0_32" descr="MS-ESS2-2&#10;Students who demonstrate understanding can:&#10;Construct and present and evidence-based explanation of how geoscience processes have changed Earth's surface at varying time and spatial scales.&#10;Clarification Statement: Emphasis is on how processes change Earth's surface at time and spatial scales that an be large (such as slow plate motions or the uplift of large mountain ranges) or small (such as rapid landslides or microscopic geochemical reactions), and how many geoscience processes (such as earthquakes, volcanoes, and meteor impacts) usually behave gradually but are punctuated by catastrophic events. Examples o geoscience processes include surface weathering and deposition by the movements of water, ice and wind. Emphasis is on geoscience processes that shape local geographic features, where appropriate, Alaskan examples should include locally significant landforms including coastal or ocean sea floor structures.&#10;The performance expectations above were developed using the following elements from the NRC document a Framework for K-12 Education."/>
          <p:cNvPicPr preferRelativeResize="0"/>
          <p:nvPr/>
        </p:nvPicPr>
        <p:blipFill>
          <a:blip r:embed="rId3">
            <a:alphaModFix/>
          </a:blip>
          <a:stretch>
            <a:fillRect/>
          </a:stretch>
        </p:blipFill>
        <p:spPr>
          <a:xfrm>
            <a:off x="1984600" y="2698950"/>
            <a:ext cx="6324750" cy="4073151"/>
          </a:xfrm>
          <a:prstGeom prst="rect">
            <a:avLst/>
          </a:prstGeom>
          <a:noFill/>
          <a:ln w="28575" cap="flat" cmpd="sng">
            <a:solidFill>
              <a:srgbClr val="000000"/>
            </a:solidFill>
            <a:prstDash val="solid"/>
            <a:round/>
            <a:headEnd type="none" w="sm" len="sm"/>
            <a:tailEnd type="none" w="sm" len="sm"/>
          </a:ln>
          <a:effectLst>
            <a:outerShdw blurRad="57150" dist="104775" dir="984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ae0ff90ea0_0_38"/>
          <p:cNvSpPr txBox="1">
            <a:spLocks noGrp="1"/>
          </p:cNvSpPr>
          <p:nvPr>
            <p:ph type="title" idx="4294967295"/>
          </p:nvPr>
        </p:nvSpPr>
        <p:spPr>
          <a:xfrm>
            <a:off x="0" y="0"/>
            <a:ext cx="6285900" cy="892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600" b="1" i="0" u="none" strike="noStrike" kern="0" cap="none" spc="0" normalizeH="0" baseline="0" noProof="0" dirty="0">
                <a:ln>
                  <a:noFill/>
                </a:ln>
                <a:solidFill>
                  <a:schemeClr val="dk2"/>
                </a:solidFill>
                <a:effectLst/>
                <a:uLnTx/>
                <a:uFillTx/>
                <a:latin typeface="Century Gothic"/>
                <a:ea typeface="Century Gothic"/>
                <a:cs typeface="Century Gothic"/>
                <a:sym typeface="Century Gothic"/>
              </a:rPr>
              <a:t>The BIG Picture:</a:t>
            </a:r>
          </a:p>
        </p:txBody>
      </p:sp>
      <p:sp>
        <p:nvSpPr>
          <p:cNvPr id="216" name="Google Shape;216;gae0ff90ea0_0_38"/>
          <p:cNvSpPr/>
          <p:nvPr/>
        </p:nvSpPr>
        <p:spPr>
          <a:xfrm>
            <a:off x="583025" y="1062125"/>
            <a:ext cx="3839400" cy="2381100"/>
          </a:xfrm>
          <a:prstGeom prst="rect">
            <a:avLst/>
          </a:prstGeom>
          <a:solidFill>
            <a:srgbClr val="F1C232"/>
          </a:solidFill>
          <a:ln w="28575" cap="flat" cmpd="sng">
            <a:solidFill>
              <a:srgbClr val="000000"/>
            </a:solidFill>
            <a:prstDash val="solid"/>
            <a:round/>
            <a:headEnd type="none" w="sm" len="sm"/>
            <a:tailEnd type="none" w="sm" len="sm"/>
          </a:ln>
          <a:effectLst>
            <a:outerShdw blurRad="57150" dist="133350" dir="80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1000"/>
              </a:spcBef>
              <a:spcAft>
                <a:spcPts val="0"/>
              </a:spcAft>
              <a:buNone/>
            </a:pPr>
            <a:r>
              <a:rPr lang="en-US" sz="1800" b="1">
                <a:solidFill>
                  <a:schemeClr val="dk1"/>
                </a:solidFill>
                <a:latin typeface="Century Gothic"/>
                <a:ea typeface="Century Gothic"/>
                <a:cs typeface="Century Gothic"/>
                <a:sym typeface="Century Gothic"/>
              </a:rPr>
              <a:t>Growing science minds</a:t>
            </a: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a:p>
            <a:pPr marL="0" lvl="0" indent="0" algn="l" rtl="0">
              <a:spcBef>
                <a:spcPts val="1000"/>
              </a:spcBef>
              <a:spcAft>
                <a:spcPts val="0"/>
              </a:spcAft>
              <a:buClr>
                <a:schemeClr val="dk1"/>
              </a:buClr>
              <a:buSzPts val="1100"/>
              <a:buFont typeface="Arial"/>
              <a:buNone/>
            </a:pPr>
            <a:r>
              <a:rPr lang="en-US" sz="1600">
                <a:solidFill>
                  <a:schemeClr val="dk1"/>
                </a:solidFill>
                <a:latin typeface="Century Gothic"/>
                <a:ea typeface="Century Gothic"/>
                <a:cs typeface="Century Gothic"/>
                <a:sym typeface="Century Gothic"/>
              </a:rPr>
              <a:t> </a:t>
            </a:r>
            <a:r>
              <a:rPr lang="en-US" sz="1600" u="sng">
                <a:solidFill>
                  <a:schemeClr val="dk1"/>
                </a:solidFill>
                <a:latin typeface="Century Gothic"/>
                <a:ea typeface="Century Gothic"/>
                <a:cs typeface="Century Gothic"/>
                <a:sym typeface="Century Gothic"/>
              </a:rPr>
              <a:t>Phenomena</a:t>
            </a:r>
            <a:r>
              <a:rPr lang="en-US" sz="1600">
                <a:solidFill>
                  <a:schemeClr val="dk1"/>
                </a:solidFill>
                <a:latin typeface="Century Gothic"/>
                <a:ea typeface="Century Gothic"/>
                <a:cs typeface="Century Gothic"/>
                <a:sym typeface="Century Gothic"/>
              </a:rPr>
              <a:t> are in everyone’s lives!</a:t>
            </a:r>
            <a:endParaRPr sz="1600">
              <a:solidFill>
                <a:schemeClr val="dk1"/>
              </a:solidFill>
              <a:latin typeface="Century Gothic"/>
              <a:ea typeface="Century Gothic"/>
              <a:cs typeface="Century Gothic"/>
              <a:sym typeface="Century Gothic"/>
            </a:endParaRPr>
          </a:p>
          <a:p>
            <a:pPr marL="457200" lvl="0" indent="0" algn="l" rtl="0">
              <a:spcBef>
                <a:spcPts val="1000"/>
              </a:spcBef>
              <a:spcAft>
                <a:spcPts val="0"/>
              </a:spcAft>
              <a:buClr>
                <a:schemeClr val="dk1"/>
              </a:buClr>
              <a:buSzPts val="1100"/>
              <a:buFont typeface="Arial"/>
              <a:buNone/>
            </a:pPr>
            <a:r>
              <a:rPr lang="en-US" sz="1600">
                <a:solidFill>
                  <a:schemeClr val="dk1"/>
                </a:solidFill>
                <a:latin typeface="Century Gothic"/>
                <a:ea typeface="Century Gothic"/>
                <a:cs typeface="Century Gothic"/>
                <a:sym typeface="Century Gothic"/>
              </a:rPr>
              <a:t>not just for professional pursuits but decision-making in our lives. 3-dimensions build a strong foundation for engaging in more complex ideas grade-to-grade</a:t>
            </a:r>
            <a:endParaRPr sz="1200"/>
          </a:p>
        </p:txBody>
      </p:sp>
      <p:sp>
        <p:nvSpPr>
          <p:cNvPr id="217" name="Google Shape;217;gae0ff90ea0_0_38"/>
          <p:cNvSpPr/>
          <p:nvPr/>
        </p:nvSpPr>
        <p:spPr>
          <a:xfrm>
            <a:off x="4957450" y="988750"/>
            <a:ext cx="3839400" cy="2454600"/>
          </a:xfrm>
          <a:prstGeom prst="rect">
            <a:avLst/>
          </a:prstGeom>
          <a:solidFill>
            <a:srgbClr val="F1C232"/>
          </a:solidFill>
          <a:ln w="28575" cap="flat" cmpd="sng">
            <a:solidFill>
              <a:srgbClr val="000000"/>
            </a:solidFill>
            <a:prstDash val="solid"/>
            <a:round/>
            <a:headEnd type="none" w="sm" len="sm"/>
            <a:tailEnd type="none" w="sm" len="sm"/>
          </a:ln>
          <a:effectLst>
            <a:outerShdw blurRad="57150" dist="133350" dir="80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1000"/>
              </a:spcBef>
              <a:spcAft>
                <a:spcPts val="0"/>
              </a:spcAft>
              <a:buNone/>
            </a:pPr>
            <a:r>
              <a:rPr lang="en-US" sz="1800" b="1">
                <a:solidFill>
                  <a:schemeClr val="dk1"/>
                </a:solidFill>
                <a:latin typeface="Century Gothic"/>
                <a:ea typeface="Century Gothic"/>
                <a:cs typeface="Century Gothic"/>
                <a:sym typeface="Century Gothic"/>
              </a:rPr>
              <a:t>Storylines</a:t>
            </a: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1800">
                <a:solidFill>
                  <a:schemeClr val="dk1"/>
                </a:solidFill>
                <a:latin typeface="Century Gothic"/>
                <a:ea typeface="Century Gothic"/>
                <a:cs typeface="Century Gothic"/>
                <a:sym typeface="Century Gothic"/>
              </a:rPr>
              <a:t>weave concepts together for progression and students making sense of ideas in their own way</a:t>
            </a:r>
            <a:endParaRPr sz="1200"/>
          </a:p>
        </p:txBody>
      </p:sp>
      <p:sp>
        <p:nvSpPr>
          <p:cNvPr id="218" name="Google Shape;218;gae0ff90ea0_0_38"/>
          <p:cNvSpPr/>
          <p:nvPr/>
        </p:nvSpPr>
        <p:spPr>
          <a:xfrm>
            <a:off x="583025" y="3794025"/>
            <a:ext cx="3839400" cy="2271900"/>
          </a:xfrm>
          <a:prstGeom prst="rect">
            <a:avLst/>
          </a:prstGeom>
          <a:solidFill>
            <a:srgbClr val="F1C232"/>
          </a:solidFill>
          <a:ln w="28575" cap="flat" cmpd="sng">
            <a:solidFill>
              <a:srgbClr val="000000"/>
            </a:solidFill>
            <a:prstDash val="solid"/>
            <a:round/>
            <a:headEnd type="none" w="sm" len="sm"/>
            <a:tailEnd type="none" w="sm" len="sm"/>
          </a:ln>
          <a:effectLst>
            <a:outerShdw blurRad="57150" dist="133350" dir="80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1000"/>
              </a:spcBef>
              <a:spcAft>
                <a:spcPts val="0"/>
              </a:spcAft>
              <a:buNone/>
            </a:pPr>
            <a:r>
              <a:rPr lang="en-US" sz="1800" b="1">
                <a:solidFill>
                  <a:schemeClr val="dk1"/>
                </a:solidFill>
                <a:latin typeface="Century Gothic"/>
                <a:ea typeface="Century Gothic"/>
                <a:cs typeface="Century Gothic"/>
                <a:sym typeface="Century Gothic"/>
              </a:rPr>
              <a:t>Performance Expectations</a:t>
            </a:r>
            <a:endParaRPr sz="18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1800">
                <a:solidFill>
                  <a:schemeClr val="dk1"/>
                </a:solidFill>
                <a:latin typeface="Century Gothic"/>
                <a:ea typeface="Century Gothic"/>
                <a:cs typeface="Century Gothic"/>
                <a:sym typeface="Century Gothic"/>
              </a:rPr>
              <a:t> incorporate all three dimensions</a:t>
            </a:r>
            <a:endParaRPr sz="1200"/>
          </a:p>
        </p:txBody>
      </p:sp>
      <p:sp>
        <p:nvSpPr>
          <p:cNvPr id="219" name="Google Shape;219;gae0ff90ea0_0_38"/>
          <p:cNvSpPr/>
          <p:nvPr/>
        </p:nvSpPr>
        <p:spPr>
          <a:xfrm>
            <a:off x="4957450" y="3794025"/>
            <a:ext cx="3839400" cy="2271900"/>
          </a:xfrm>
          <a:prstGeom prst="rect">
            <a:avLst/>
          </a:prstGeom>
          <a:solidFill>
            <a:srgbClr val="F1C232"/>
          </a:solidFill>
          <a:ln w="28575" cap="flat" cmpd="sng">
            <a:solidFill>
              <a:srgbClr val="000000"/>
            </a:solidFill>
            <a:prstDash val="solid"/>
            <a:round/>
            <a:headEnd type="none" w="sm" len="sm"/>
            <a:tailEnd type="none" w="sm" len="sm"/>
          </a:ln>
          <a:effectLst>
            <a:outerShdw blurRad="57150" dist="133350" dir="80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1000"/>
              </a:spcBef>
              <a:spcAft>
                <a:spcPts val="0"/>
              </a:spcAft>
              <a:buNone/>
            </a:pPr>
            <a:r>
              <a:rPr lang="en-US" sz="1800" b="1">
                <a:solidFill>
                  <a:schemeClr val="dk1"/>
                </a:solidFill>
                <a:latin typeface="Century Gothic"/>
                <a:ea typeface="Century Gothic"/>
                <a:cs typeface="Century Gothic"/>
                <a:sym typeface="Century Gothic"/>
              </a:rPr>
              <a:t>3 Dimensions </a:t>
            </a:r>
            <a:endParaRPr sz="18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1800">
                <a:solidFill>
                  <a:schemeClr val="dk1"/>
                </a:solidFill>
                <a:latin typeface="Century Gothic"/>
                <a:ea typeface="Century Gothic"/>
                <a:cs typeface="Century Gothic"/>
                <a:sym typeface="Century Gothic"/>
              </a:rPr>
              <a:t>are:</a:t>
            </a:r>
            <a:r>
              <a:rPr lang="en-US" sz="1800" b="1">
                <a:solidFill>
                  <a:schemeClr val="dk1"/>
                </a:solidFill>
                <a:latin typeface="Century Gothic"/>
                <a:ea typeface="Century Gothic"/>
                <a:cs typeface="Century Gothic"/>
                <a:sym typeface="Century Gothic"/>
              </a:rPr>
              <a:t> </a:t>
            </a:r>
            <a:r>
              <a:rPr lang="en-US" sz="1800">
                <a:solidFill>
                  <a:schemeClr val="dk1"/>
                </a:solidFill>
                <a:latin typeface="Century Gothic"/>
                <a:ea typeface="Century Gothic"/>
                <a:cs typeface="Century Gothic"/>
                <a:sym typeface="Century Gothic"/>
              </a:rPr>
              <a:t>disciplinary core ideas (DCI), cross-cutting concepts (CCC), Science and Engineering Practices (SEP)</a:t>
            </a:r>
            <a:endParaRPr sz="1200"/>
          </a:p>
        </p:txBody>
      </p:sp>
      <p:pic>
        <p:nvPicPr>
          <p:cNvPr id="220" name="Google Shape;220;gae0ff90ea0_0_3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1746200">
            <a:off x="3789007" y="2584236"/>
            <a:ext cx="941637" cy="1177038"/>
          </a:xfrm>
          <a:prstGeom prst="rect">
            <a:avLst/>
          </a:prstGeom>
          <a:noFill/>
          <a:ln>
            <a:noFill/>
          </a:ln>
        </p:spPr>
      </p:pic>
      <p:pic>
        <p:nvPicPr>
          <p:cNvPr id="221" name="Google Shape;221;gae0ff90ea0_0_3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447000" y="423347"/>
            <a:ext cx="2220750" cy="1147400"/>
          </a:xfrm>
          <a:prstGeom prst="rect">
            <a:avLst/>
          </a:prstGeom>
          <a:noFill/>
          <a:ln>
            <a:noFill/>
          </a:ln>
        </p:spPr>
      </p:pic>
      <p:pic>
        <p:nvPicPr>
          <p:cNvPr id="222" name="Google Shape;222;gae0ff90ea0_0_3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748761" y="3525199"/>
            <a:ext cx="1328215" cy="1270675"/>
          </a:xfrm>
          <a:prstGeom prst="rect">
            <a:avLst/>
          </a:prstGeom>
          <a:noFill/>
          <a:ln>
            <a:noFill/>
          </a:ln>
        </p:spPr>
      </p:pic>
      <p:pic>
        <p:nvPicPr>
          <p:cNvPr id="223" name="Google Shape;223;gae0ff90ea0_0_3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921279" y="5484825"/>
            <a:ext cx="1162896" cy="114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797ca8bc15_0_4"/>
          <p:cNvSpPr/>
          <p:nvPr/>
        </p:nvSpPr>
        <p:spPr>
          <a:xfrm>
            <a:off x="1630950" y="268100"/>
            <a:ext cx="5882100" cy="3894900"/>
          </a:xfrm>
          <a:prstGeom prst="rect">
            <a:avLst/>
          </a:prstGeom>
          <a:solidFill>
            <a:srgbClr val="F1C232"/>
          </a:solidFill>
          <a:ln w="28575" cap="flat" cmpd="sng">
            <a:solidFill>
              <a:srgbClr val="000000"/>
            </a:solidFill>
            <a:prstDash val="solid"/>
            <a:round/>
            <a:headEnd type="none" w="sm" len="sm"/>
            <a:tailEnd type="none" w="sm" len="sm"/>
          </a:ln>
          <a:effectLst>
            <a:outerShdw blurRad="57150" dist="133350" dir="8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1000"/>
              </a:spcBef>
              <a:spcAft>
                <a:spcPts val="0"/>
              </a:spcAft>
              <a:buNone/>
            </a:pPr>
            <a:r>
              <a:rPr lang="en-US" sz="2200" b="1">
                <a:solidFill>
                  <a:schemeClr val="dk1"/>
                </a:solidFill>
                <a:latin typeface="Century Gothic"/>
                <a:ea typeface="Century Gothic"/>
                <a:cs typeface="Century Gothic"/>
                <a:sym typeface="Century Gothic"/>
              </a:rPr>
              <a:t>Disciplinary core ideas (DCI)</a:t>
            </a:r>
            <a:endParaRPr sz="2200" b="1">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(key principles for that topic)</a:t>
            </a:r>
            <a:endParaRPr>
              <a:solidFill>
                <a:schemeClr val="dk2"/>
              </a:solidFill>
              <a:latin typeface="Century Gothic"/>
              <a:ea typeface="Century Gothic"/>
              <a:cs typeface="Century Gothic"/>
              <a:sym typeface="Century Gothic"/>
            </a:endParaRPr>
          </a:p>
          <a:p>
            <a:pPr marL="0" lvl="0" indent="0" algn="l" rtl="0">
              <a:spcBef>
                <a:spcPts val="1000"/>
              </a:spcBef>
              <a:spcAft>
                <a:spcPts val="0"/>
              </a:spcAft>
              <a:buNone/>
            </a:pPr>
            <a:endParaRPr sz="18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18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2200" b="1">
                <a:solidFill>
                  <a:schemeClr val="dk1"/>
                </a:solidFill>
                <a:latin typeface="Century Gothic"/>
                <a:ea typeface="Century Gothic"/>
                <a:cs typeface="Century Gothic"/>
                <a:sym typeface="Century Gothic"/>
              </a:rPr>
              <a:t>Cross-cutting concepts (CCC)</a:t>
            </a:r>
            <a:endParaRPr sz="2200" b="1">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2"/>
              </a:buClr>
              <a:buSzPts val="1400"/>
              <a:buFont typeface="Century Gothic"/>
              <a:buChar char="➔"/>
            </a:pPr>
            <a:r>
              <a:rPr lang="en-US" i="1">
                <a:solidFill>
                  <a:schemeClr val="dk2"/>
                </a:solidFill>
                <a:latin typeface="Century Gothic"/>
                <a:ea typeface="Century Gothic"/>
                <a:cs typeface="Century Gothic"/>
                <a:sym typeface="Century Gothic"/>
              </a:rPr>
              <a:t>(broad principles that show up across the fields of science)</a:t>
            </a:r>
            <a:endParaRPr i="1">
              <a:solidFill>
                <a:schemeClr val="dk2"/>
              </a:solidFill>
              <a:latin typeface="Century Gothic"/>
              <a:ea typeface="Century Gothic"/>
              <a:cs typeface="Century Gothic"/>
              <a:sym typeface="Century Gothic"/>
            </a:endParaRPr>
          </a:p>
          <a:p>
            <a:pPr marL="0" lvl="0" indent="0" algn="l" rtl="0">
              <a:spcBef>
                <a:spcPts val="1000"/>
              </a:spcBef>
              <a:spcAft>
                <a:spcPts val="0"/>
              </a:spcAft>
              <a:buNone/>
            </a:pPr>
            <a:endParaRPr sz="18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1800" b="1">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r>
              <a:rPr lang="en-US" sz="2200" b="1">
                <a:solidFill>
                  <a:schemeClr val="dk1"/>
                </a:solidFill>
                <a:latin typeface="Century Gothic"/>
                <a:ea typeface="Century Gothic"/>
                <a:cs typeface="Century Gothic"/>
                <a:sym typeface="Century Gothic"/>
              </a:rPr>
              <a:t>Science and Engineering Practices (SEP)</a:t>
            </a:r>
            <a:endParaRPr sz="2200" b="1">
              <a:solidFill>
                <a:schemeClr val="dk1"/>
              </a:solidFill>
              <a:latin typeface="Century Gothic"/>
              <a:ea typeface="Century Gothic"/>
              <a:cs typeface="Century Gothic"/>
              <a:sym typeface="Century Gothic"/>
            </a:endParaRPr>
          </a:p>
          <a:p>
            <a:pPr marL="457200" lvl="0" indent="-317500" algn="l" rtl="0">
              <a:spcBef>
                <a:spcPts val="0"/>
              </a:spcBef>
              <a:spcAft>
                <a:spcPts val="0"/>
              </a:spcAft>
              <a:buClr>
                <a:schemeClr val="dk2"/>
              </a:buClr>
              <a:buSzPts val="1400"/>
              <a:buFont typeface="Century Gothic"/>
              <a:buChar char="➔"/>
            </a:pPr>
            <a:r>
              <a:rPr lang="en-US" i="1">
                <a:solidFill>
                  <a:schemeClr val="dk2"/>
                </a:solidFill>
                <a:latin typeface="Century Gothic"/>
                <a:ea typeface="Century Gothic"/>
                <a:cs typeface="Century Gothic"/>
                <a:sym typeface="Century Gothic"/>
              </a:rPr>
              <a:t>(how science is pursued to reach conclusions)</a:t>
            </a:r>
            <a:endParaRPr i="1">
              <a:solidFill>
                <a:schemeClr val="dk2"/>
              </a:solidFill>
              <a:latin typeface="Century Gothic"/>
              <a:ea typeface="Century Gothic"/>
              <a:cs typeface="Century Gothic"/>
              <a:sym typeface="Century Gothic"/>
            </a:endParaRPr>
          </a:p>
          <a:p>
            <a:pPr marL="0" lvl="0" indent="0" algn="l" rtl="0">
              <a:spcBef>
                <a:spcPts val="1000"/>
              </a:spcBef>
              <a:spcAft>
                <a:spcPts val="0"/>
              </a:spcAft>
              <a:buNone/>
            </a:pPr>
            <a:endParaRPr sz="1800" b="1">
              <a:solidFill>
                <a:schemeClr val="dk1"/>
              </a:solidFill>
              <a:latin typeface="Century Gothic"/>
              <a:ea typeface="Century Gothic"/>
              <a:cs typeface="Century Gothic"/>
              <a:sym typeface="Century Gothic"/>
            </a:endParaRPr>
          </a:p>
        </p:txBody>
      </p:sp>
      <p:pic>
        <p:nvPicPr>
          <p:cNvPr id="230" name="Google Shape;230;g797ca8bc15_0_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78275" y="4332100"/>
            <a:ext cx="2987450" cy="2342450"/>
          </a:xfrm>
          <a:prstGeom prst="rect">
            <a:avLst/>
          </a:prstGeom>
          <a:noFill/>
          <a:ln>
            <a:noFill/>
          </a:ln>
        </p:spPr>
      </p:pic>
      <p:sp>
        <p:nvSpPr>
          <p:cNvPr id="231" name="Google Shape;231;g797ca8bc15_0_4"/>
          <p:cNvSpPr txBox="1">
            <a:spLocks noGrp="1"/>
          </p:cNvSpPr>
          <p:nvPr>
            <p:ph type="title" idx="4294967295"/>
          </p:nvPr>
        </p:nvSpPr>
        <p:spPr>
          <a:xfrm>
            <a:off x="-25400" y="762000"/>
            <a:ext cx="7337700" cy="400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3D Acronyms</a:t>
            </a:r>
          </a:p>
        </p:txBody>
      </p:sp>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2494</Words>
  <Application>Microsoft Office PowerPoint</Application>
  <PresentationFormat>On-screen Show (4:3)</PresentationFormat>
  <Paragraphs>333</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Concert One</vt:lpstr>
      <vt:lpstr>Lato</vt:lpstr>
      <vt:lpstr>Arial</vt:lpstr>
      <vt:lpstr>Trebuchet MS</vt:lpstr>
      <vt:lpstr>Raleway</vt:lpstr>
      <vt:lpstr>Calibri</vt:lpstr>
      <vt:lpstr>Century Gothic</vt:lpstr>
      <vt:lpstr>Noto Sans Symbols</vt:lpstr>
      <vt:lpstr>Wisp</vt:lpstr>
      <vt:lpstr>SCIENCE STANDARDS FOR ALASKA (SSA’s) 6-8 Webinar</vt:lpstr>
      <vt:lpstr>Icebreaker Padlet- What is good science teaching to you? </vt:lpstr>
      <vt:lpstr>Objectives</vt:lpstr>
      <vt:lpstr>Rigor, Relevance, and Equity </vt:lpstr>
      <vt:lpstr>Performance Standards/Grade Level Expectations</vt:lpstr>
      <vt:lpstr>Next Generation Science Standards (NGSS)</vt:lpstr>
      <vt:lpstr>Science Standards for Alaska (SSAs)</vt:lpstr>
      <vt:lpstr>The BIG Picture:</vt:lpstr>
      <vt:lpstr>3D Acronyms</vt:lpstr>
      <vt:lpstr>Key Shifts</vt:lpstr>
      <vt:lpstr>Common Language &amp; Finding Phenomena</vt:lpstr>
      <vt:lpstr>Landscape Changes in Alaska-Mountain</vt:lpstr>
      <vt:lpstr>Landscape Changes in Alaska-Ocean</vt:lpstr>
      <vt:lpstr>Unit Idea: What evidence is there that change in climate is influencing landscape changes in Alaska?</vt:lpstr>
      <vt:lpstr>Storyline: </vt:lpstr>
      <vt:lpstr>Disciplinary Core Ideas: (key principles for that topic)</vt:lpstr>
      <vt:lpstr>Cross-cutting Concepts: (broad principles that show up across the fields of science)</vt:lpstr>
      <vt:lpstr>Science and Engineering Practices: (how science is pursued to reach conclusions)</vt:lpstr>
      <vt:lpstr>Integrating Engineering </vt:lpstr>
      <vt:lpstr>Prior knowledge</vt:lpstr>
      <vt:lpstr>Breakout Session </vt:lpstr>
      <vt:lpstr>Lesson/Unit Examples</vt:lpstr>
      <vt:lpstr>Performance Expectations</vt:lpstr>
      <vt:lpstr>Phenomena Song!</vt:lpstr>
      <vt:lpstr>Comonalities Among the Practices in Science, Mathematics and English Language Arts</vt:lpstr>
      <vt:lpstr>Math and Literacy Links</vt:lpstr>
      <vt:lpstr>Teacher Reflection: How does the activity students are doing incorporate the SSA’s?</vt:lpstr>
      <vt:lpstr>Integration of Science Technology</vt:lpstr>
      <vt:lpstr>Integrating across fields of science</vt:lpstr>
      <vt:lpstr>Assessing Students</vt:lpstr>
      <vt:lpstr>Assessing Students Resource Links</vt:lpstr>
      <vt:lpstr>3D Tasks</vt:lpstr>
      <vt:lpstr>Self-evaluation Components</vt:lpstr>
      <vt:lpstr>SMALL STEPS to Start</vt:lpstr>
      <vt:lpstr>Resources for Further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STANDARDS FOR ALASKA (SSA’s) 6-8 Webinar</dc:title>
  <dc:creator>Bjorn Wolter</dc:creator>
  <cp:lastModifiedBy>Jeanny Smith</cp:lastModifiedBy>
  <cp:revision>3</cp:revision>
  <dcterms:created xsi:type="dcterms:W3CDTF">2020-12-23T19:47:31Z</dcterms:created>
  <dcterms:modified xsi:type="dcterms:W3CDTF">2021-02-12T19:49:01Z</dcterms:modified>
</cp:coreProperties>
</file>