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75"/>
  </p:notesMasterIdLst>
  <p:sldIdLst>
    <p:sldId id="258" r:id="rId2"/>
    <p:sldId id="259" r:id="rId3"/>
    <p:sldId id="263" r:id="rId4"/>
    <p:sldId id="331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266" r:id="rId40"/>
    <p:sldId id="264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267" r:id="rId50"/>
    <p:sldId id="265" r:id="rId51"/>
    <p:sldId id="269" r:id="rId52"/>
    <p:sldId id="270" r:id="rId53"/>
    <p:sldId id="271" r:id="rId54"/>
    <p:sldId id="272" r:id="rId55"/>
    <p:sldId id="273" r:id="rId56"/>
    <p:sldId id="274" r:id="rId57"/>
    <p:sldId id="275" r:id="rId58"/>
    <p:sldId id="276" r:id="rId59"/>
    <p:sldId id="277" r:id="rId60"/>
    <p:sldId id="278" r:id="rId61"/>
    <p:sldId id="279" r:id="rId62"/>
    <p:sldId id="280" r:id="rId63"/>
    <p:sldId id="281" r:id="rId64"/>
    <p:sldId id="282" r:id="rId65"/>
    <p:sldId id="283" r:id="rId66"/>
    <p:sldId id="284" r:id="rId67"/>
    <p:sldId id="285" r:id="rId68"/>
    <p:sldId id="286" r:id="rId69"/>
    <p:sldId id="287" r:id="rId70"/>
    <p:sldId id="268" r:id="rId71"/>
    <p:sldId id="260" r:id="rId72"/>
    <p:sldId id="261" r:id="rId73"/>
    <p:sldId id="262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1" autoAdjust="0"/>
    <p:restoredTop sz="73872" autoAdjust="0"/>
  </p:normalViewPr>
  <p:slideViewPr>
    <p:cSldViewPr snapToGrid="0">
      <p:cViewPr varScale="1">
        <p:scale>
          <a:sx n="63" d="100"/>
          <a:sy n="63" d="100"/>
        </p:scale>
        <p:origin x="16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3BE70A-7CAB-479A-801B-4FBD435003C3}" type="doc">
      <dgm:prSet loTypeId="urn:microsoft.com/office/officeart/2008/layout/VerticalCurvedList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3F68DCBC-5BB3-4DE2-953F-6F389C1D9210}">
      <dgm:prSet phldrT="[Text]"/>
      <dgm:spPr/>
      <dgm:t>
        <a:bodyPr/>
        <a:lstStyle/>
        <a:p>
          <a:r>
            <a:rPr lang="en-US" dirty="0" smtClean="0"/>
            <a:t>Help Alaska educators grow professionally</a:t>
          </a:r>
          <a:endParaRPr lang="en-US" dirty="0"/>
        </a:p>
      </dgm:t>
    </dgm:pt>
    <dgm:pt modelId="{B32715F1-14BF-4C7E-A15C-D4AB04FCA7B1}" type="parTrans" cxnId="{7604DB5D-6DB2-48FB-B9FC-13645FC420CE}">
      <dgm:prSet/>
      <dgm:spPr/>
      <dgm:t>
        <a:bodyPr/>
        <a:lstStyle/>
        <a:p>
          <a:endParaRPr lang="en-US"/>
        </a:p>
      </dgm:t>
    </dgm:pt>
    <dgm:pt modelId="{0B05E277-DF7D-48AB-985A-8424E6A2A44A}" type="sibTrans" cxnId="{7604DB5D-6DB2-48FB-B9FC-13645FC420CE}">
      <dgm:prSet/>
      <dgm:spPr/>
      <dgm:t>
        <a:bodyPr/>
        <a:lstStyle/>
        <a:p>
          <a:endParaRPr lang="en-US"/>
        </a:p>
      </dgm:t>
    </dgm:pt>
    <dgm:pt modelId="{98A3DAFA-A7A8-4B21-B143-F1C6E551DC4A}">
      <dgm:prSet phldrT="[Text]"/>
      <dgm:spPr/>
      <dgm:t>
        <a:bodyPr/>
        <a:lstStyle/>
        <a:p>
          <a:r>
            <a:rPr lang="en-US" smtClean="0"/>
            <a:t>Improve the effectiveness of instruction</a:t>
          </a:r>
          <a:endParaRPr lang="en-US" dirty="0"/>
        </a:p>
      </dgm:t>
    </dgm:pt>
    <dgm:pt modelId="{0996EA1C-37A7-43A8-B785-3C697F894B4B}" type="parTrans" cxnId="{7FF5FB3F-4FED-491E-A871-284FA7BC565A}">
      <dgm:prSet/>
      <dgm:spPr/>
      <dgm:t>
        <a:bodyPr/>
        <a:lstStyle/>
        <a:p>
          <a:endParaRPr lang="en-US"/>
        </a:p>
      </dgm:t>
    </dgm:pt>
    <dgm:pt modelId="{D8AE6155-7CD6-4DC0-BC3E-0AE5A1582B16}" type="sibTrans" cxnId="{7FF5FB3F-4FED-491E-A871-284FA7BC565A}">
      <dgm:prSet/>
      <dgm:spPr/>
      <dgm:t>
        <a:bodyPr/>
        <a:lstStyle/>
        <a:p>
          <a:endParaRPr lang="en-US"/>
        </a:p>
      </dgm:t>
    </dgm:pt>
    <dgm:pt modelId="{211D0937-E172-4166-90A7-93EB76AEADE9}">
      <dgm:prSet phldrT="[Text]"/>
      <dgm:spPr/>
      <dgm:t>
        <a:bodyPr/>
        <a:lstStyle/>
        <a:p>
          <a:r>
            <a:rPr lang="en-US" smtClean="0"/>
            <a:t>Inform future employment of the educator</a:t>
          </a:r>
          <a:endParaRPr lang="en-US" dirty="0"/>
        </a:p>
      </dgm:t>
    </dgm:pt>
    <dgm:pt modelId="{FD23624D-535D-454D-9A97-174901AB1F8D}" type="parTrans" cxnId="{32AAC82D-143E-415C-987F-A341AF4EB6AE}">
      <dgm:prSet/>
      <dgm:spPr/>
      <dgm:t>
        <a:bodyPr/>
        <a:lstStyle/>
        <a:p>
          <a:endParaRPr lang="en-US"/>
        </a:p>
      </dgm:t>
    </dgm:pt>
    <dgm:pt modelId="{AB7F111B-43EE-4A38-A9C2-A7CDC095B7AD}" type="sibTrans" cxnId="{32AAC82D-143E-415C-987F-A341AF4EB6AE}">
      <dgm:prSet/>
      <dgm:spPr/>
      <dgm:t>
        <a:bodyPr/>
        <a:lstStyle/>
        <a:p>
          <a:endParaRPr lang="en-US"/>
        </a:p>
      </dgm:t>
    </dgm:pt>
    <dgm:pt modelId="{9D44644E-1354-408F-B20B-405DB2D285CB}" type="pres">
      <dgm:prSet presAssocID="{553BE70A-7CAB-479A-801B-4FBD435003C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360E38E-B3A4-4921-B24D-63D12DD69CE7}" type="pres">
      <dgm:prSet presAssocID="{553BE70A-7CAB-479A-801B-4FBD435003C3}" presName="Name1" presStyleCnt="0"/>
      <dgm:spPr/>
      <dgm:t>
        <a:bodyPr/>
        <a:lstStyle/>
        <a:p>
          <a:endParaRPr lang="en-US"/>
        </a:p>
      </dgm:t>
    </dgm:pt>
    <dgm:pt modelId="{250F2AA1-F432-4290-9B0A-BFA9590B9195}" type="pres">
      <dgm:prSet presAssocID="{553BE70A-7CAB-479A-801B-4FBD435003C3}" presName="cycle" presStyleCnt="0"/>
      <dgm:spPr/>
      <dgm:t>
        <a:bodyPr/>
        <a:lstStyle/>
        <a:p>
          <a:endParaRPr lang="en-US"/>
        </a:p>
      </dgm:t>
    </dgm:pt>
    <dgm:pt modelId="{9021625F-4456-418D-8849-E55D13A536BE}" type="pres">
      <dgm:prSet presAssocID="{553BE70A-7CAB-479A-801B-4FBD435003C3}" presName="srcNode" presStyleLbl="node1" presStyleIdx="0" presStyleCnt="3"/>
      <dgm:spPr/>
      <dgm:t>
        <a:bodyPr/>
        <a:lstStyle/>
        <a:p>
          <a:endParaRPr lang="en-US"/>
        </a:p>
      </dgm:t>
    </dgm:pt>
    <dgm:pt modelId="{541DBE2C-DD27-49BE-A0DE-9C141D57F6AF}" type="pres">
      <dgm:prSet presAssocID="{553BE70A-7CAB-479A-801B-4FBD435003C3}" presName="conn" presStyleLbl="parChTrans1D2" presStyleIdx="0" presStyleCnt="1"/>
      <dgm:spPr/>
      <dgm:t>
        <a:bodyPr/>
        <a:lstStyle/>
        <a:p>
          <a:endParaRPr lang="en-US"/>
        </a:p>
      </dgm:t>
    </dgm:pt>
    <dgm:pt modelId="{F8D79353-60D1-4946-B277-07BBC0F7989D}" type="pres">
      <dgm:prSet presAssocID="{553BE70A-7CAB-479A-801B-4FBD435003C3}" presName="extraNode" presStyleLbl="node1" presStyleIdx="0" presStyleCnt="3"/>
      <dgm:spPr/>
      <dgm:t>
        <a:bodyPr/>
        <a:lstStyle/>
        <a:p>
          <a:endParaRPr lang="en-US"/>
        </a:p>
      </dgm:t>
    </dgm:pt>
    <dgm:pt modelId="{2B28DCE7-3518-4F47-A21A-AD231395EC08}" type="pres">
      <dgm:prSet presAssocID="{553BE70A-7CAB-479A-801B-4FBD435003C3}" presName="dstNode" presStyleLbl="node1" presStyleIdx="0" presStyleCnt="3"/>
      <dgm:spPr/>
      <dgm:t>
        <a:bodyPr/>
        <a:lstStyle/>
        <a:p>
          <a:endParaRPr lang="en-US"/>
        </a:p>
      </dgm:t>
    </dgm:pt>
    <dgm:pt modelId="{E5533589-CE26-4210-9E75-BC33CF05B523}" type="pres">
      <dgm:prSet presAssocID="{3F68DCBC-5BB3-4DE2-953F-6F389C1D921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F108C-2F8D-4621-B6B4-A91A606C5A66}" type="pres">
      <dgm:prSet presAssocID="{3F68DCBC-5BB3-4DE2-953F-6F389C1D9210}" presName="accent_1" presStyleCnt="0"/>
      <dgm:spPr/>
      <dgm:t>
        <a:bodyPr/>
        <a:lstStyle/>
        <a:p>
          <a:endParaRPr lang="en-US"/>
        </a:p>
      </dgm:t>
    </dgm:pt>
    <dgm:pt modelId="{C10D1C52-14C3-491D-95E3-9B9EB9F3D62D}" type="pres">
      <dgm:prSet presAssocID="{3F68DCBC-5BB3-4DE2-953F-6F389C1D9210}" presName="accentRepeatNode" presStyleLbl="solidFgAcc1" presStyleIdx="0" presStyleCnt="3"/>
      <dgm:spPr/>
      <dgm:t>
        <a:bodyPr/>
        <a:lstStyle/>
        <a:p>
          <a:endParaRPr lang="en-US"/>
        </a:p>
      </dgm:t>
    </dgm:pt>
    <dgm:pt modelId="{625CBC2E-DF30-44A7-BD9F-2446CB055DD6}" type="pres">
      <dgm:prSet presAssocID="{98A3DAFA-A7A8-4B21-B143-F1C6E551DC4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C1BAE-89F6-4C43-879B-4487001A537A}" type="pres">
      <dgm:prSet presAssocID="{98A3DAFA-A7A8-4B21-B143-F1C6E551DC4A}" presName="accent_2" presStyleCnt="0"/>
      <dgm:spPr/>
      <dgm:t>
        <a:bodyPr/>
        <a:lstStyle/>
        <a:p>
          <a:endParaRPr lang="en-US"/>
        </a:p>
      </dgm:t>
    </dgm:pt>
    <dgm:pt modelId="{4A99BE45-105A-4B4B-9CA5-C7AF70211D57}" type="pres">
      <dgm:prSet presAssocID="{98A3DAFA-A7A8-4B21-B143-F1C6E551DC4A}" presName="accentRepeatNode" presStyleLbl="solidFgAcc1" presStyleIdx="1" presStyleCnt="3"/>
      <dgm:spPr/>
      <dgm:t>
        <a:bodyPr/>
        <a:lstStyle/>
        <a:p>
          <a:endParaRPr lang="en-US"/>
        </a:p>
      </dgm:t>
    </dgm:pt>
    <dgm:pt modelId="{FDADF450-4A34-491C-A1C3-3E58AE107C50}" type="pres">
      <dgm:prSet presAssocID="{211D0937-E172-4166-90A7-93EB76AEADE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8F320-EC20-45F8-8D3B-EB7D4B215605}" type="pres">
      <dgm:prSet presAssocID="{211D0937-E172-4166-90A7-93EB76AEADE9}" presName="accent_3" presStyleCnt="0"/>
      <dgm:spPr/>
      <dgm:t>
        <a:bodyPr/>
        <a:lstStyle/>
        <a:p>
          <a:endParaRPr lang="en-US"/>
        </a:p>
      </dgm:t>
    </dgm:pt>
    <dgm:pt modelId="{D328BB86-9815-44B7-8DE1-04A09276C7E4}" type="pres">
      <dgm:prSet presAssocID="{211D0937-E172-4166-90A7-93EB76AEADE9}" presName="accentRepeatNode" presStyleLbl="solidFgAcc1" presStyleIdx="2" presStyleCnt="3"/>
      <dgm:spPr/>
      <dgm:t>
        <a:bodyPr/>
        <a:lstStyle/>
        <a:p>
          <a:endParaRPr lang="en-US"/>
        </a:p>
      </dgm:t>
    </dgm:pt>
  </dgm:ptLst>
  <dgm:cxnLst>
    <dgm:cxn modelId="{32AAC82D-143E-415C-987F-A341AF4EB6AE}" srcId="{553BE70A-7CAB-479A-801B-4FBD435003C3}" destId="{211D0937-E172-4166-90A7-93EB76AEADE9}" srcOrd="2" destOrd="0" parTransId="{FD23624D-535D-454D-9A97-174901AB1F8D}" sibTransId="{AB7F111B-43EE-4A38-A9C2-A7CDC095B7AD}"/>
    <dgm:cxn modelId="{A5340DFB-DAA6-4B7A-BAA0-BAD9539B4E19}" type="presOf" srcId="{0B05E277-DF7D-48AB-985A-8424E6A2A44A}" destId="{541DBE2C-DD27-49BE-A0DE-9C141D57F6AF}" srcOrd="0" destOrd="0" presId="urn:microsoft.com/office/officeart/2008/layout/VerticalCurvedList"/>
    <dgm:cxn modelId="{7604DB5D-6DB2-48FB-B9FC-13645FC420CE}" srcId="{553BE70A-7CAB-479A-801B-4FBD435003C3}" destId="{3F68DCBC-5BB3-4DE2-953F-6F389C1D9210}" srcOrd="0" destOrd="0" parTransId="{B32715F1-14BF-4C7E-A15C-D4AB04FCA7B1}" sibTransId="{0B05E277-DF7D-48AB-985A-8424E6A2A44A}"/>
    <dgm:cxn modelId="{E1A88223-1AB7-4525-A29A-325875EC51EE}" type="presOf" srcId="{3F68DCBC-5BB3-4DE2-953F-6F389C1D9210}" destId="{E5533589-CE26-4210-9E75-BC33CF05B523}" srcOrd="0" destOrd="0" presId="urn:microsoft.com/office/officeart/2008/layout/VerticalCurvedList"/>
    <dgm:cxn modelId="{F4AA68D6-2797-4A3D-80CC-84B32AF1E4C2}" type="presOf" srcId="{98A3DAFA-A7A8-4B21-B143-F1C6E551DC4A}" destId="{625CBC2E-DF30-44A7-BD9F-2446CB055DD6}" srcOrd="0" destOrd="0" presId="urn:microsoft.com/office/officeart/2008/layout/VerticalCurvedList"/>
    <dgm:cxn modelId="{54A47362-5EAA-477A-934D-BAE824580A8B}" type="presOf" srcId="{553BE70A-7CAB-479A-801B-4FBD435003C3}" destId="{9D44644E-1354-408F-B20B-405DB2D285CB}" srcOrd="0" destOrd="0" presId="urn:microsoft.com/office/officeart/2008/layout/VerticalCurvedList"/>
    <dgm:cxn modelId="{EF5CDAF4-4162-47E2-AB34-AE0D401E2F76}" type="presOf" srcId="{211D0937-E172-4166-90A7-93EB76AEADE9}" destId="{FDADF450-4A34-491C-A1C3-3E58AE107C50}" srcOrd="0" destOrd="0" presId="urn:microsoft.com/office/officeart/2008/layout/VerticalCurvedList"/>
    <dgm:cxn modelId="{7FF5FB3F-4FED-491E-A871-284FA7BC565A}" srcId="{553BE70A-7CAB-479A-801B-4FBD435003C3}" destId="{98A3DAFA-A7A8-4B21-B143-F1C6E551DC4A}" srcOrd="1" destOrd="0" parTransId="{0996EA1C-37A7-43A8-B785-3C697F894B4B}" sibTransId="{D8AE6155-7CD6-4DC0-BC3E-0AE5A1582B16}"/>
    <dgm:cxn modelId="{232E897B-9BA2-436A-A88C-D67AB4396941}" type="presParOf" srcId="{9D44644E-1354-408F-B20B-405DB2D285CB}" destId="{4360E38E-B3A4-4921-B24D-63D12DD69CE7}" srcOrd="0" destOrd="0" presId="urn:microsoft.com/office/officeart/2008/layout/VerticalCurvedList"/>
    <dgm:cxn modelId="{EE64B6A5-3911-4CEF-BECE-655BE4A33131}" type="presParOf" srcId="{4360E38E-B3A4-4921-B24D-63D12DD69CE7}" destId="{250F2AA1-F432-4290-9B0A-BFA9590B9195}" srcOrd="0" destOrd="0" presId="urn:microsoft.com/office/officeart/2008/layout/VerticalCurvedList"/>
    <dgm:cxn modelId="{43DDB0B3-4CD0-4823-8491-DAA326E806A9}" type="presParOf" srcId="{250F2AA1-F432-4290-9B0A-BFA9590B9195}" destId="{9021625F-4456-418D-8849-E55D13A536BE}" srcOrd="0" destOrd="0" presId="urn:microsoft.com/office/officeart/2008/layout/VerticalCurvedList"/>
    <dgm:cxn modelId="{37E3657B-15E3-49BB-AEB2-AB09B17CC782}" type="presParOf" srcId="{250F2AA1-F432-4290-9B0A-BFA9590B9195}" destId="{541DBE2C-DD27-49BE-A0DE-9C141D57F6AF}" srcOrd="1" destOrd="0" presId="urn:microsoft.com/office/officeart/2008/layout/VerticalCurvedList"/>
    <dgm:cxn modelId="{9B790395-AE3F-49C9-AAC8-FFFF0F440EA5}" type="presParOf" srcId="{250F2AA1-F432-4290-9B0A-BFA9590B9195}" destId="{F8D79353-60D1-4946-B277-07BBC0F7989D}" srcOrd="2" destOrd="0" presId="urn:microsoft.com/office/officeart/2008/layout/VerticalCurvedList"/>
    <dgm:cxn modelId="{B49C3545-1CC5-4956-B88F-8AB91ED942FC}" type="presParOf" srcId="{250F2AA1-F432-4290-9B0A-BFA9590B9195}" destId="{2B28DCE7-3518-4F47-A21A-AD231395EC08}" srcOrd="3" destOrd="0" presId="urn:microsoft.com/office/officeart/2008/layout/VerticalCurvedList"/>
    <dgm:cxn modelId="{0C17C912-DFD0-4930-8E73-85ED09C9884A}" type="presParOf" srcId="{4360E38E-B3A4-4921-B24D-63D12DD69CE7}" destId="{E5533589-CE26-4210-9E75-BC33CF05B523}" srcOrd="1" destOrd="0" presId="urn:microsoft.com/office/officeart/2008/layout/VerticalCurvedList"/>
    <dgm:cxn modelId="{367624B3-9C37-4E84-9DC0-28AACE03DC72}" type="presParOf" srcId="{4360E38E-B3A4-4921-B24D-63D12DD69CE7}" destId="{C36F108C-2F8D-4621-B6B4-A91A606C5A66}" srcOrd="2" destOrd="0" presId="urn:microsoft.com/office/officeart/2008/layout/VerticalCurvedList"/>
    <dgm:cxn modelId="{9C56B5EE-06E2-4A03-B49E-897168CFEEB6}" type="presParOf" srcId="{C36F108C-2F8D-4621-B6B4-A91A606C5A66}" destId="{C10D1C52-14C3-491D-95E3-9B9EB9F3D62D}" srcOrd="0" destOrd="0" presId="urn:microsoft.com/office/officeart/2008/layout/VerticalCurvedList"/>
    <dgm:cxn modelId="{3322E172-DF11-4924-9123-543498CBE435}" type="presParOf" srcId="{4360E38E-B3A4-4921-B24D-63D12DD69CE7}" destId="{625CBC2E-DF30-44A7-BD9F-2446CB055DD6}" srcOrd="3" destOrd="0" presId="urn:microsoft.com/office/officeart/2008/layout/VerticalCurvedList"/>
    <dgm:cxn modelId="{428237F8-F1B8-4FD4-8739-92D0634F2C16}" type="presParOf" srcId="{4360E38E-B3A4-4921-B24D-63D12DD69CE7}" destId="{6E5C1BAE-89F6-4C43-879B-4487001A537A}" srcOrd="4" destOrd="0" presId="urn:microsoft.com/office/officeart/2008/layout/VerticalCurvedList"/>
    <dgm:cxn modelId="{E3EC03D7-3DAA-4AC8-B855-0F3AA4562919}" type="presParOf" srcId="{6E5C1BAE-89F6-4C43-879B-4487001A537A}" destId="{4A99BE45-105A-4B4B-9CA5-C7AF70211D57}" srcOrd="0" destOrd="0" presId="urn:microsoft.com/office/officeart/2008/layout/VerticalCurvedList"/>
    <dgm:cxn modelId="{F44BC481-EF79-468D-8804-89385DECEAF0}" type="presParOf" srcId="{4360E38E-B3A4-4921-B24D-63D12DD69CE7}" destId="{FDADF450-4A34-491C-A1C3-3E58AE107C50}" srcOrd="5" destOrd="0" presId="urn:microsoft.com/office/officeart/2008/layout/VerticalCurvedList"/>
    <dgm:cxn modelId="{214CA890-64E4-4133-B630-0C4F4D23BE1C}" type="presParOf" srcId="{4360E38E-B3A4-4921-B24D-63D12DD69CE7}" destId="{4AB8F320-EC20-45F8-8D3B-EB7D4B215605}" srcOrd="6" destOrd="0" presId="urn:microsoft.com/office/officeart/2008/layout/VerticalCurvedList"/>
    <dgm:cxn modelId="{EE61B5DF-C670-49FC-8158-24B537E92403}" type="presParOf" srcId="{4AB8F320-EC20-45F8-8D3B-EB7D4B215605}" destId="{D328BB86-9815-44B7-8DE1-04A09276C7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CC1DC0-CC33-4C05-AC5F-4706B5C5185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C92B3C-131C-4706-9254-436EE9AAE772}">
      <dgm:prSet phldrT="[Text]" custT="1"/>
      <dgm:spPr/>
      <dgm:t>
        <a:bodyPr/>
        <a:lstStyle/>
        <a:p>
          <a:r>
            <a:rPr lang="en-US" sz="1400" dirty="0" smtClean="0"/>
            <a:t>Share the Alaska Equity Plan with stakeholders to allow further engagement and improvement.</a:t>
          </a:r>
        </a:p>
        <a:p>
          <a:endParaRPr lang="en-US" sz="1500" dirty="0" smtClean="0"/>
        </a:p>
        <a:p>
          <a:endParaRPr lang="en-US" sz="1500" dirty="0" smtClean="0"/>
        </a:p>
        <a:p>
          <a:endParaRPr lang="en-US" sz="1500" dirty="0" smtClean="0"/>
        </a:p>
        <a:p>
          <a:endParaRPr lang="en-US" sz="1500" dirty="0" smtClean="0"/>
        </a:p>
        <a:p>
          <a:endParaRPr lang="en-US" sz="1500" dirty="0"/>
        </a:p>
      </dgm:t>
    </dgm:pt>
    <dgm:pt modelId="{0CA7A7C2-67BF-4A1A-A8A4-6BA96FDACB7B}" type="parTrans" cxnId="{686089FA-0924-43D2-81F4-2F52C864ACE3}">
      <dgm:prSet/>
      <dgm:spPr/>
      <dgm:t>
        <a:bodyPr/>
        <a:lstStyle/>
        <a:p>
          <a:endParaRPr lang="en-US"/>
        </a:p>
      </dgm:t>
    </dgm:pt>
    <dgm:pt modelId="{C04A9A63-E2EE-4EBC-A5E6-05D7F0219306}" type="sibTrans" cxnId="{686089FA-0924-43D2-81F4-2F52C864ACE3}">
      <dgm:prSet/>
      <dgm:spPr/>
      <dgm:t>
        <a:bodyPr/>
        <a:lstStyle/>
        <a:p>
          <a:endParaRPr lang="en-US"/>
        </a:p>
      </dgm:t>
    </dgm:pt>
    <dgm:pt modelId="{A920ABDA-B444-4277-9940-CC75675FAB66}">
      <dgm:prSet phldrT="[Text]"/>
      <dgm:spPr/>
      <dgm:t>
        <a:bodyPr/>
        <a:lstStyle/>
        <a:p>
          <a:r>
            <a:rPr lang="en-US" dirty="0" smtClean="0"/>
            <a:t>Phase 2: Support</a:t>
          </a:r>
          <a:endParaRPr lang="en-US" dirty="0"/>
        </a:p>
      </dgm:t>
    </dgm:pt>
    <dgm:pt modelId="{91BBBB19-8DE9-4398-B90B-F52E28ACF185}" type="parTrans" cxnId="{A8FA92FB-BCCD-4EEA-88AC-4E30FB52555E}">
      <dgm:prSet/>
      <dgm:spPr/>
      <dgm:t>
        <a:bodyPr/>
        <a:lstStyle/>
        <a:p>
          <a:endParaRPr lang="en-US"/>
        </a:p>
      </dgm:t>
    </dgm:pt>
    <dgm:pt modelId="{777397DB-2AFE-4FA6-A3C8-461526E99AFE}" type="sibTrans" cxnId="{A8FA92FB-BCCD-4EEA-88AC-4E30FB52555E}">
      <dgm:prSet/>
      <dgm:spPr/>
      <dgm:t>
        <a:bodyPr/>
        <a:lstStyle/>
        <a:p>
          <a:endParaRPr lang="en-US"/>
        </a:p>
      </dgm:t>
    </dgm:pt>
    <dgm:pt modelId="{C0EE3AD8-F835-40AF-9B37-8B955A9AD354}">
      <dgm:prSet phldrT="[Text]" custT="1"/>
      <dgm:spPr/>
      <dgm:t>
        <a:bodyPr/>
        <a:lstStyle/>
        <a:p>
          <a:r>
            <a:rPr lang="en-US" sz="1400" dirty="0" smtClean="0"/>
            <a:t>Support the twelve identified districts with challenges in equitable access to effective teachers</a:t>
          </a:r>
          <a:r>
            <a:rPr lang="en-US" sz="1200" dirty="0" smtClean="0"/>
            <a:t>. </a:t>
          </a:r>
          <a:endParaRPr lang="en-US" sz="1200" dirty="0"/>
        </a:p>
      </dgm:t>
    </dgm:pt>
    <dgm:pt modelId="{85EA42C4-070E-437A-A4DA-1877F3BF43C5}" type="parTrans" cxnId="{2D416FB7-39C7-46FE-AA72-FBA3E2A69A2D}">
      <dgm:prSet/>
      <dgm:spPr/>
      <dgm:t>
        <a:bodyPr/>
        <a:lstStyle/>
        <a:p>
          <a:endParaRPr lang="en-US"/>
        </a:p>
      </dgm:t>
    </dgm:pt>
    <dgm:pt modelId="{397A883E-74A9-44B2-A6F2-8406B21A0730}" type="sibTrans" cxnId="{2D416FB7-39C7-46FE-AA72-FBA3E2A69A2D}">
      <dgm:prSet/>
      <dgm:spPr/>
      <dgm:t>
        <a:bodyPr/>
        <a:lstStyle/>
        <a:p>
          <a:endParaRPr lang="en-US"/>
        </a:p>
      </dgm:t>
    </dgm:pt>
    <dgm:pt modelId="{6889BB9F-FEB4-4678-B5DE-30F09ECCB9A7}">
      <dgm:prSet phldrT="[Text]"/>
      <dgm:spPr/>
      <dgm:t>
        <a:bodyPr/>
        <a:lstStyle/>
        <a:p>
          <a:r>
            <a:rPr lang="en-US" dirty="0" smtClean="0"/>
            <a:t>Phase 3: Review</a:t>
          </a:r>
          <a:endParaRPr lang="en-US" dirty="0"/>
        </a:p>
      </dgm:t>
    </dgm:pt>
    <dgm:pt modelId="{D5668D14-59AE-47F0-8C3C-277655E0C7A0}" type="parTrans" cxnId="{48B9B3E6-93A2-42E8-AB8D-3E777DD10EA8}">
      <dgm:prSet/>
      <dgm:spPr/>
      <dgm:t>
        <a:bodyPr/>
        <a:lstStyle/>
        <a:p>
          <a:endParaRPr lang="en-US"/>
        </a:p>
      </dgm:t>
    </dgm:pt>
    <dgm:pt modelId="{AE763A19-2E50-41CD-9C70-588AAB2F53D8}" type="sibTrans" cxnId="{48B9B3E6-93A2-42E8-AB8D-3E777DD10EA8}">
      <dgm:prSet/>
      <dgm:spPr/>
      <dgm:t>
        <a:bodyPr/>
        <a:lstStyle/>
        <a:p>
          <a:endParaRPr lang="en-US"/>
        </a:p>
      </dgm:t>
    </dgm:pt>
    <dgm:pt modelId="{AB366632-EE21-4529-9606-A41C5C0815A1}">
      <dgm:prSet phldrT="[Text]" custT="1"/>
      <dgm:spPr/>
      <dgm:t>
        <a:bodyPr/>
        <a:lstStyle/>
        <a:p>
          <a:r>
            <a:rPr lang="en-US" sz="1400" dirty="0" smtClean="0"/>
            <a:t>Analyze the implementation of the Alaska Equity Plan and make improvements as needed.</a:t>
          </a:r>
          <a:endParaRPr lang="en-US" sz="1400" dirty="0"/>
        </a:p>
      </dgm:t>
    </dgm:pt>
    <dgm:pt modelId="{F73F78EB-049A-438B-AA54-CA5B09A1050C}" type="parTrans" cxnId="{B9DFC5E2-E64C-49C1-94BC-090276FC0E6C}">
      <dgm:prSet/>
      <dgm:spPr/>
      <dgm:t>
        <a:bodyPr/>
        <a:lstStyle/>
        <a:p>
          <a:endParaRPr lang="en-US"/>
        </a:p>
      </dgm:t>
    </dgm:pt>
    <dgm:pt modelId="{53343E78-1FBB-46DE-A41A-20DF65AE1DF2}" type="sibTrans" cxnId="{B9DFC5E2-E64C-49C1-94BC-090276FC0E6C}">
      <dgm:prSet/>
      <dgm:spPr/>
      <dgm:t>
        <a:bodyPr/>
        <a:lstStyle/>
        <a:p>
          <a:endParaRPr lang="en-US"/>
        </a:p>
      </dgm:t>
    </dgm:pt>
    <dgm:pt modelId="{3B0566B0-B70A-4D2C-B621-BB29C82EC08D}">
      <dgm:prSet phldrT="[Text]"/>
      <dgm:spPr/>
      <dgm:t>
        <a:bodyPr/>
        <a:lstStyle/>
        <a:p>
          <a:r>
            <a:rPr lang="en-US" dirty="0" smtClean="0"/>
            <a:t>Phase 1: Awareness</a:t>
          </a:r>
          <a:endParaRPr lang="en-US" dirty="0"/>
        </a:p>
      </dgm:t>
    </dgm:pt>
    <dgm:pt modelId="{E30EE15C-E2B9-4882-A848-0D0FB1A28798}" type="sibTrans" cxnId="{53ECC5ED-7FE0-4AFC-AE5E-4BDE1FFCE128}">
      <dgm:prSet/>
      <dgm:spPr/>
      <dgm:t>
        <a:bodyPr/>
        <a:lstStyle/>
        <a:p>
          <a:endParaRPr lang="en-US"/>
        </a:p>
      </dgm:t>
    </dgm:pt>
    <dgm:pt modelId="{845DE94D-4640-451A-86CC-6C3272F0007D}" type="parTrans" cxnId="{53ECC5ED-7FE0-4AFC-AE5E-4BDE1FFCE128}">
      <dgm:prSet/>
      <dgm:spPr/>
      <dgm:t>
        <a:bodyPr/>
        <a:lstStyle/>
        <a:p>
          <a:endParaRPr lang="en-US"/>
        </a:p>
      </dgm:t>
    </dgm:pt>
    <dgm:pt modelId="{FB54BB2B-4AE4-47DF-BB9E-1D3410B79245}" type="pres">
      <dgm:prSet presAssocID="{69CC1DC0-CC33-4C05-AC5F-4706B5C5185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8C44F9B-F74A-4043-B931-DD57FC144328}" type="pres">
      <dgm:prSet presAssocID="{3B0566B0-B70A-4D2C-B621-BB29C82EC08D}" presName="parentText1" presStyleLbl="node1" presStyleIdx="0" presStyleCnt="3" custLinFactNeighborX="-51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BADC0-D91D-487B-9E99-8165DA5F9CD6}" type="pres">
      <dgm:prSet presAssocID="{3B0566B0-B70A-4D2C-B621-BB29C82EC08D}" presName="childText1" presStyleLbl="solidAlignAcc1" presStyleIdx="0" presStyleCnt="3" custScaleX="100979" custScaleY="67088" custLinFactNeighborX="-595" custLinFactNeighborY="-182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1C2A8-3B65-4866-92DB-7B0F93ACECA6}" type="pres">
      <dgm:prSet presAssocID="{A920ABDA-B444-4277-9940-CC75675FAB66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357D9-1E16-46C6-A2BB-E7548DFE433E}" type="pres">
      <dgm:prSet presAssocID="{A920ABDA-B444-4277-9940-CC75675FAB66}" presName="childText2" presStyleLbl="solidAlignAcc1" presStyleIdx="1" presStyleCnt="3" custScaleX="103351" custScaleY="63982" custLinFactNeighborX="2164" custLinFactNeighborY="-203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2EAD57-8B80-42F1-9B00-50D483FFFC9D}" type="pres">
      <dgm:prSet presAssocID="{6889BB9F-FEB4-4678-B5DE-30F09ECCB9A7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C003E-CF92-4F85-AA82-921FE10CE470}" type="pres">
      <dgm:prSet presAssocID="{6889BB9F-FEB4-4678-B5DE-30F09ECCB9A7}" presName="childText3" presStyleLbl="solidAlignAcc1" presStyleIdx="2" presStyleCnt="3" custScaleX="97291" custScaleY="75740" custLinFactNeighborX="2472" custLinFactNeighborY="-130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AAF5EF-3E9F-4BA5-9545-D5B65EECD068}" type="presOf" srcId="{AB366632-EE21-4529-9606-A41C5C0815A1}" destId="{7D1C003E-CF92-4F85-AA82-921FE10CE470}" srcOrd="0" destOrd="0" presId="urn:microsoft.com/office/officeart/2009/3/layout/IncreasingArrowsProcess"/>
    <dgm:cxn modelId="{46A99E62-206A-4219-A30B-C7B570BC0C2B}" type="presOf" srcId="{69CC1DC0-CC33-4C05-AC5F-4706B5C51852}" destId="{FB54BB2B-4AE4-47DF-BB9E-1D3410B79245}" srcOrd="0" destOrd="0" presId="urn:microsoft.com/office/officeart/2009/3/layout/IncreasingArrowsProcess"/>
    <dgm:cxn modelId="{48B9B3E6-93A2-42E8-AB8D-3E777DD10EA8}" srcId="{69CC1DC0-CC33-4C05-AC5F-4706B5C51852}" destId="{6889BB9F-FEB4-4678-B5DE-30F09ECCB9A7}" srcOrd="2" destOrd="0" parTransId="{D5668D14-59AE-47F0-8C3C-277655E0C7A0}" sibTransId="{AE763A19-2E50-41CD-9C70-588AAB2F53D8}"/>
    <dgm:cxn modelId="{BBA23F2B-E3EB-4229-81C8-DB6339B03B74}" type="presOf" srcId="{A920ABDA-B444-4277-9940-CC75675FAB66}" destId="{44E1C2A8-3B65-4866-92DB-7B0F93ACECA6}" srcOrd="0" destOrd="0" presId="urn:microsoft.com/office/officeart/2009/3/layout/IncreasingArrowsProcess"/>
    <dgm:cxn modelId="{2D416FB7-39C7-46FE-AA72-FBA3E2A69A2D}" srcId="{A920ABDA-B444-4277-9940-CC75675FAB66}" destId="{C0EE3AD8-F835-40AF-9B37-8B955A9AD354}" srcOrd="0" destOrd="0" parTransId="{85EA42C4-070E-437A-A4DA-1877F3BF43C5}" sibTransId="{397A883E-74A9-44B2-A6F2-8406B21A0730}"/>
    <dgm:cxn modelId="{686089FA-0924-43D2-81F4-2F52C864ACE3}" srcId="{3B0566B0-B70A-4D2C-B621-BB29C82EC08D}" destId="{FCC92B3C-131C-4706-9254-436EE9AAE772}" srcOrd="0" destOrd="0" parTransId="{0CA7A7C2-67BF-4A1A-A8A4-6BA96FDACB7B}" sibTransId="{C04A9A63-E2EE-4EBC-A5E6-05D7F0219306}"/>
    <dgm:cxn modelId="{D504376C-707C-4AFB-BF48-C52F7C201AB8}" type="presOf" srcId="{C0EE3AD8-F835-40AF-9B37-8B955A9AD354}" destId="{A99357D9-1E16-46C6-A2BB-E7548DFE433E}" srcOrd="0" destOrd="0" presId="urn:microsoft.com/office/officeart/2009/3/layout/IncreasingArrowsProcess"/>
    <dgm:cxn modelId="{B9DFC5E2-E64C-49C1-94BC-090276FC0E6C}" srcId="{6889BB9F-FEB4-4678-B5DE-30F09ECCB9A7}" destId="{AB366632-EE21-4529-9606-A41C5C0815A1}" srcOrd="0" destOrd="0" parTransId="{F73F78EB-049A-438B-AA54-CA5B09A1050C}" sibTransId="{53343E78-1FBB-46DE-A41A-20DF65AE1DF2}"/>
    <dgm:cxn modelId="{96622165-E302-4D52-8C18-2D25B2CDF062}" type="presOf" srcId="{6889BB9F-FEB4-4678-B5DE-30F09ECCB9A7}" destId="{3A2EAD57-8B80-42F1-9B00-50D483FFFC9D}" srcOrd="0" destOrd="0" presId="urn:microsoft.com/office/officeart/2009/3/layout/IncreasingArrowsProcess"/>
    <dgm:cxn modelId="{841189C3-D2B3-4E0A-B984-7F9DD9B718C7}" type="presOf" srcId="{3B0566B0-B70A-4D2C-B621-BB29C82EC08D}" destId="{08C44F9B-F74A-4043-B931-DD57FC144328}" srcOrd="0" destOrd="0" presId="urn:microsoft.com/office/officeart/2009/3/layout/IncreasingArrowsProcess"/>
    <dgm:cxn modelId="{A8FA92FB-BCCD-4EEA-88AC-4E30FB52555E}" srcId="{69CC1DC0-CC33-4C05-AC5F-4706B5C51852}" destId="{A920ABDA-B444-4277-9940-CC75675FAB66}" srcOrd="1" destOrd="0" parTransId="{91BBBB19-8DE9-4398-B90B-F52E28ACF185}" sibTransId="{777397DB-2AFE-4FA6-A3C8-461526E99AFE}"/>
    <dgm:cxn modelId="{164C74D0-B9A2-42F8-A296-BEE81DA18AC5}" type="presOf" srcId="{FCC92B3C-131C-4706-9254-436EE9AAE772}" destId="{A3BBADC0-D91D-487B-9E99-8165DA5F9CD6}" srcOrd="0" destOrd="0" presId="urn:microsoft.com/office/officeart/2009/3/layout/IncreasingArrowsProcess"/>
    <dgm:cxn modelId="{53ECC5ED-7FE0-4AFC-AE5E-4BDE1FFCE128}" srcId="{69CC1DC0-CC33-4C05-AC5F-4706B5C51852}" destId="{3B0566B0-B70A-4D2C-B621-BB29C82EC08D}" srcOrd="0" destOrd="0" parTransId="{845DE94D-4640-451A-86CC-6C3272F0007D}" sibTransId="{E30EE15C-E2B9-4882-A848-0D0FB1A28798}"/>
    <dgm:cxn modelId="{0602CB5E-B264-4BE4-809F-2B61E694C923}" type="presParOf" srcId="{FB54BB2B-4AE4-47DF-BB9E-1D3410B79245}" destId="{08C44F9B-F74A-4043-B931-DD57FC144328}" srcOrd="0" destOrd="0" presId="urn:microsoft.com/office/officeart/2009/3/layout/IncreasingArrowsProcess"/>
    <dgm:cxn modelId="{C2BA70B0-C6F3-45B3-B734-C1A04FC7925E}" type="presParOf" srcId="{FB54BB2B-4AE4-47DF-BB9E-1D3410B79245}" destId="{A3BBADC0-D91D-487B-9E99-8165DA5F9CD6}" srcOrd="1" destOrd="0" presId="urn:microsoft.com/office/officeart/2009/3/layout/IncreasingArrowsProcess"/>
    <dgm:cxn modelId="{E2BC19A6-721F-4BB3-BBED-00A06B721A8B}" type="presParOf" srcId="{FB54BB2B-4AE4-47DF-BB9E-1D3410B79245}" destId="{44E1C2A8-3B65-4866-92DB-7B0F93ACECA6}" srcOrd="2" destOrd="0" presId="urn:microsoft.com/office/officeart/2009/3/layout/IncreasingArrowsProcess"/>
    <dgm:cxn modelId="{5D805318-38DB-4C5D-BD23-2E25FA248F04}" type="presParOf" srcId="{FB54BB2B-4AE4-47DF-BB9E-1D3410B79245}" destId="{A99357D9-1E16-46C6-A2BB-E7548DFE433E}" srcOrd="3" destOrd="0" presId="urn:microsoft.com/office/officeart/2009/3/layout/IncreasingArrowsProcess"/>
    <dgm:cxn modelId="{094E8D2A-A5F3-4ADC-B375-71C2BF043071}" type="presParOf" srcId="{FB54BB2B-4AE4-47DF-BB9E-1D3410B79245}" destId="{3A2EAD57-8B80-42F1-9B00-50D483FFFC9D}" srcOrd="4" destOrd="0" presId="urn:microsoft.com/office/officeart/2009/3/layout/IncreasingArrowsProcess"/>
    <dgm:cxn modelId="{91D4D306-D873-4963-9C00-EA28338D19EF}" type="presParOf" srcId="{FB54BB2B-4AE4-47DF-BB9E-1D3410B79245}" destId="{7D1C003E-CF92-4F85-AA82-921FE10CE47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97E335-D22F-4718-8CFB-3E798DA8A83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9C5481-59A9-43D2-92C1-46B4502E519A}">
      <dgm:prSet phldrT="[Text]"/>
      <dgm:spPr/>
      <dgm:t>
        <a:bodyPr/>
        <a:lstStyle/>
        <a:p>
          <a:pPr algn="ctr"/>
          <a:r>
            <a:rPr lang="en-US"/>
            <a:t>IF</a:t>
          </a:r>
        </a:p>
      </dgm:t>
    </dgm:pt>
    <dgm:pt modelId="{A6A45ABF-8E69-4C42-A298-0939866616F2}" type="parTrans" cxnId="{20FD45B6-72B5-4168-B618-14B9641213A1}">
      <dgm:prSet/>
      <dgm:spPr/>
      <dgm:t>
        <a:bodyPr/>
        <a:lstStyle/>
        <a:p>
          <a:pPr algn="ctr"/>
          <a:endParaRPr lang="en-US"/>
        </a:p>
      </dgm:t>
    </dgm:pt>
    <dgm:pt modelId="{9B1A64C0-1605-441A-8E38-E060D8384195}" type="sibTrans" cxnId="{20FD45B6-72B5-4168-B618-14B9641213A1}">
      <dgm:prSet/>
      <dgm:spPr/>
      <dgm:t>
        <a:bodyPr/>
        <a:lstStyle/>
        <a:p>
          <a:pPr algn="ctr"/>
          <a:endParaRPr lang="en-US"/>
        </a:p>
      </dgm:t>
    </dgm:pt>
    <dgm:pt modelId="{A85F2B17-A70F-41F5-BD1B-75FE3DDF0523}">
      <dgm:prSet phldrT="[Text]"/>
      <dgm:spPr/>
      <dgm:t>
        <a:bodyPr/>
        <a:lstStyle/>
        <a:p>
          <a:pPr algn="ctr"/>
          <a:r>
            <a:rPr lang="en-US"/>
            <a:t>Alaska</a:t>
          </a:r>
        </a:p>
      </dgm:t>
    </dgm:pt>
    <dgm:pt modelId="{2F090E7A-1960-45A2-8D23-F0698C0148C4}" type="parTrans" cxnId="{8889C6ED-AFA5-46D9-B83E-D43AC65BF859}">
      <dgm:prSet/>
      <dgm:spPr/>
      <dgm:t>
        <a:bodyPr/>
        <a:lstStyle/>
        <a:p>
          <a:pPr algn="ctr"/>
          <a:endParaRPr lang="en-US"/>
        </a:p>
      </dgm:t>
    </dgm:pt>
    <dgm:pt modelId="{AD4D0D74-67D2-4721-A422-777908BAB7FD}" type="sibTrans" cxnId="{8889C6ED-AFA5-46D9-B83E-D43AC65BF859}">
      <dgm:prSet/>
      <dgm:spPr/>
      <dgm:t>
        <a:bodyPr/>
        <a:lstStyle/>
        <a:p>
          <a:pPr algn="ctr"/>
          <a:endParaRPr lang="en-US"/>
        </a:p>
      </dgm:t>
    </dgm:pt>
    <dgm:pt modelId="{B097533B-38C4-43E6-A407-6180FF323193}">
      <dgm:prSet phldrT="[Text]"/>
      <dgm:spPr/>
      <dgm:t>
        <a:bodyPr/>
        <a:lstStyle/>
        <a:p>
          <a:pPr algn="ctr"/>
          <a:r>
            <a:rPr lang="en-US"/>
            <a:t>Comprehensive approach to continuous improvement</a:t>
          </a:r>
        </a:p>
      </dgm:t>
    </dgm:pt>
    <dgm:pt modelId="{834E94DA-B14D-4DDE-B07E-DC3F2FC2A958}" type="parTrans" cxnId="{430F3421-2026-4E6A-9452-80081F65D1FC}">
      <dgm:prSet/>
      <dgm:spPr/>
      <dgm:t>
        <a:bodyPr/>
        <a:lstStyle/>
        <a:p>
          <a:pPr algn="ctr"/>
          <a:endParaRPr lang="en-US"/>
        </a:p>
      </dgm:t>
    </dgm:pt>
    <dgm:pt modelId="{47A380F2-0546-45AD-A90A-570788C5C97F}" type="sibTrans" cxnId="{430F3421-2026-4E6A-9452-80081F65D1FC}">
      <dgm:prSet/>
      <dgm:spPr/>
      <dgm:t>
        <a:bodyPr/>
        <a:lstStyle/>
        <a:p>
          <a:pPr algn="ctr"/>
          <a:endParaRPr lang="en-US"/>
        </a:p>
      </dgm:t>
    </dgm:pt>
    <dgm:pt modelId="{65DDAD5C-FB31-42A3-9DE4-7B2DFA6A8230}">
      <dgm:prSet phldrT="[Text]"/>
      <dgm:spPr/>
      <dgm:t>
        <a:bodyPr/>
        <a:lstStyle/>
        <a:p>
          <a:pPr algn="ctr"/>
          <a:r>
            <a:rPr lang="en-US" dirty="0"/>
            <a:t>THEN</a:t>
          </a:r>
        </a:p>
      </dgm:t>
    </dgm:pt>
    <dgm:pt modelId="{0E30E06A-C35A-4F46-9903-0DBC1C8CAD33}" type="parTrans" cxnId="{4281C6E1-EFE9-47F6-B6BE-3002C8EF6C0C}">
      <dgm:prSet/>
      <dgm:spPr/>
      <dgm:t>
        <a:bodyPr/>
        <a:lstStyle/>
        <a:p>
          <a:pPr algn="ctr"/>
          <a:endParaRPr lang="en-US"/>
        </a:p>
      </dgm:t>
    </dgm:pt>
    <dgm:pt modelId="{E0B60D72-D432-47F6-8859-3D96438F348F}" type="sibTrans" cxnId="{4281C6E1-EFE9-47F6-B6BE-3002C8EF6C0C}">
      <dgm:prSet/>
      <dgm:spPr/>
      <dgm:t>
        <a:bodyPr/>
        <a:lstStyle/>
        <a:p>
          <a:pPr algn="ctr"/>
          <a:endParaRPr lang="en-US"/>
        </a:p>
      </dgm:t>
    </dgm:pt>
    <dgm:pt modelId="{DCA88983-36CD-4D8C-B326-4B6EBA445503}">
      <dgm:prSet phldrT="[Text]"/>
      <dgm:spPr/>
      <dgm:t>
        <a:bodyPr/>
        <a:lstStyle/>
        <a:p>
          <a:pPr algn="ctr"/>
          <a:r>
            <a:rPr lang="en-US"/>
            <a:t>Districts</a:t>
          </a:r>
        </a:p>
      </dgm:t>
    </dgm:pt>
    <dgm:pt modelId="{368A32ED-65E2-4A11-951A-F634AEE07A8A}" type="parTrans" cxnId="{9D0299DE-5BE6-4BC4-AF12-789A50928E15}">
      <dgm:prSet/>
      <dgm:spPr/>
      <dgm:t>
        <a:bodyPr/>
        <a:lstStyle/>
        <a:p>
          <a:pPr algn="ctr"/>
          <a:endParaRPr lang="en-US"/>
        </a:p>
      </dgm:t>
    </dgm:pt>
    <dgm:pt modelId="{79538617-BC11-48A4-BF91-0F998891DB7C}" type="sibTrans" cxnId="{9D0299DE-5BE6-4BC4-AF12-789A50928E15}">
      <dgm:prSet/>
      <dgm:spPr/>
      <dgm:t>
        <a:bodyPr/>
        <a:lstStyle/>
        <a:p>
          <a:pPr algn="ctr"/>
          <a:endParaRPr lang="en-US"/>
        </a:p>
      </dgm:t>
    </dgm:pt>
    <dgm:pt modelId="{9F846165-EE04-4AA5-9832-0A8A5389B958}">
      <dgm:prSet phldrT="[Text]"/>
      <dgm:spPr/>
      <dgm:t>
        <a:bodyPr/>
        <a:lstStyle/>
        <a:p>
          <a:pPr algn="ctr"/>
          <a:r>
            <a:rPr lang="en-US"/>
            <a:t>Recruit, retain, and develop excellent teachers</a:t>
          </a:r>
        </a:p>
      </dgm:t>
    </dgm:pt>
    <dgm:pt modelId="{19979318-411C-4BD5-A415-63CF27E921EA}" type="parTrans" cxnId="{98407ECE-1DDD-4A3A-8115-10F53F638212}">
      <dgm:prSet/>
      <dgm:spPr/>
      <dgm:t>
        <a:bodyPr/>
        <a:lstStyle/>
        <a:p>
          <a:pPr algn="ctr"/>
          <a:endParaRPr lang="en-US"/>
        </a:p>
      </dgm:t>
    </dgm:pt>
    <dgm:pt modelId="{D84996BE-E4D7-4D0D-9D51-E7D4A6024031}" type="sibTrans" cxnId="{98407ECE-1DDD-4A3A-8115-10F53F638212}">
      <dgm:prSet/>
      <dgm:spPr/>
      <dgm:t>
        <a:bodyPr/>
        <a:lstStyle/>
        <a:p>
          <a:pPr algn="ctr"/>
          <a:endParaRPr lang="en-US"/>
        </a:p>
      </dgm:t>
    </dgm:pt>
    <dgm:pt modelId="{EF1B7C97-926F-4F59-BA56-5AB515A2084A}">
      <dgm:prSet phldrT="[Text]"/>
      <dgm:spPr/>
      <dgm:t>
        <a:bodyPr/>
        <a:lstStyle/>
        <a:p>
          <a:pPr algn="ctr"/>
          <a:r>
            <a:rPr lang="en-US"/>
            <a:t>THEN</a:t>
          </a:r>
        </a:p>
      </dgm:t>
    </dgm:pt>
    <dgm:pt modelId="{436446B9-7B0E-4816-B534-7528A2F22D6D}" type="parTrans" cxnId="{72FDD70C-95C3-45BC-A9DB-38F87A07AFB7}">
      <dgm:prSet/>
      <dgm:spPr/>
      <dgm:t>
        <a:bodyPr/>
        <a:lstStyle/>
        <a:p>
          <a:pPr algn="ctr"/>
          <a:endParaRPr lang="en-US"/>
        </a:p>
      </dgm:t>
    </dgm:pt>
    <dgm:pt modelId="{0097F9E1-9D25-40C9-814E-6EA6DBFBEBAB}" type="sibTrans" cxnId="{72FDD70C-95C3-45BC-A9DB-38F87A07AFB7}">
      <dgm:prSet/>
      <dgm:spPr/>
      <dgm:t>
        <a:bodyPr/>
        <a:lstStyle/>
        <a:p>
          <a:pPr algn="ctr"/>
          <a:endParaRPr lang="en-US"/>
        </a:p>
      </dgm:t>
    </dgm:pt>
    <dgm:pt modelId="{21A245B1-270C-4934-BFFB-DDA697F2B65F}">
      <dgm:prSet phldrT="[Text]"/>
      <dgm:spPr/>
      <dgm:t>
        <a:bodyPr/>
        <a:lstStyle/>
        <a:p>
          <a:pPr algn="ctr"/>
          <a:r>
            <a:rPr lang="en-US"/>
            <a:t>Schools</a:t>
          </a:r>
        </a:p>
      </dgm:t>
    </dgm:pt>
    <dgm:pt modelId="{616D045E-1C37-43B3-AC70-D0DFE0798CD7}" type="parTrans" cxnId="{89549B20-4C15-48F0-AB37-4D6C1B90AC02}">
      <dgm:prSet/>
      <dgm:spPr/>
      <dgm:t>
        <a:bodyPr/>
        <a:lstStyle/>
        <a:p>
          <a:pPr algn="ctr"/>
          <a:endParaRPr lang="en-US"/>
        </a:p>
      </dgm:t>
    </dgm:pt>
    <dgm:pt modelId="{D46FC513-0ED6-44A9-8A6F-8887A5C294CD}" type="sibTrans" cxnId="{89549B20-4C15-48F0-AB37-4D6C1B90AC02}">
      <dgm:prSet/>
      <dgm:spPr/>
      <dgm:t>
        <a:bodyPr/>
        <a:lstStyle/>
        <a:p>
          <a:pPr algn="ctr"/>
          <a:endParaRPr lang="en-US"/>
        </a:p>
      </dgm:t>
    </dgm:pt>
    <dgm:pt modelId="{5BE80BB7-10C5-4867-9E82-249BF5A91E2B}">
      <dgm:prSet phldrT="[Text]"/>
      <dgm:spPr/>
      <dgm:t>
        <a:bodyPr/>
        <a:lstStyle/>
        <a:p>
          <a:pPr algn="ctr"/>
          <a:r>
            <a:rPr lang="en-US"/>
            <a:t>Equitable access to excellent teaching</a:t>
          </a:r>
        </a:p>
      </dgm:t>
    </dgm:pt>
    <dgm:pt modelId="{32BB4D1F-2AEA-43F3-95C0-76889645FFDD}" type="parTrans" cxnId="{7B2EC947-C4DF-40A2-B279-72028EBFA909}">
      <dgm:prSet/>
      <dgm:spPr/>
      <dgm:t>
        <a:bodyPr/>
        <a:lstStyle/>
        <a:p>
          <a:pPr algn="ctr"/>
          <a:endParaRPr lang="en-US"/>
        </a:p>
      </dgm:t>
    </dgm:pt>
    <dgm:pt modelId="{D25660C0-2344-42FC-A592-8346F03191F0}" type="sibTrans" cxnId="{7B2EC947-C4DF-40A2-B279-72028EBFA909}">
      <dgm:prSet/>
      <dgm:spPr/>
      <dgm:t>
        <a:bodyPr/>
        <a:lstStyle/>
        <a:p>
          <a:pPr algn="ctr"/>
          <a:endParaRPr lang="en-US"/>
        </a:p>
      </dgm:t>
    </dgm:pt>
    <dgm:pt modelId="{C6133703-DC90-4676-A950-3946769E0362}">
      <dgm:prSet phldrT="[Text]"/>
      <dgm:spPr/>
      <dgm:t>
        <a:bodyPr/>
        <a:lstStyle/>
        <a:p>
          <a:pPr algn="ctr"/>
          <a:r>
            <a:rPr lang="en-US"/>
            <a:t>THEN</a:t>
          </a:r>
        </a:p>
      </dgm:t>
    </dgm:pt>
    <dgm:pt modelId="{272B459A-AFB2-4054-BC73-E29F08630DD3}" type="parTrans" cxnId="{6FA8BD15-8260-4659-A903-D11B860EACD2}">
      <dgm:prSet/>
      <dgm:spPr/>
      <dgm:t>
        <a:bodyPr/>
        <a:lstStyle/>
        <a:p>
          <a:pPr algn="ctr"/>
          <a:endParaRPr lang="en-US"/>
        </a:p>
      </dgm:t>
    </dgm:pt>
    <dgm:pt modelId="{C3764273-BF7A-4D8B-9791-BEF4B2A08D8A}" type="sibTrans" cxnId="{6FA8BD15-8260-4659-A903-D11B860EACD2}">
      <dgm:prSet/>
      <dgm:spPr/>
      <dgm:t>
        <a:bodyPr/>
        <a:lstStyle/>
        <a:p>
          <a:pPr algn="ctr"/>
          <a:endParaRPr lang="en-US"/>
        </a:p>
      </dgm:t>
    </dgm:pt>
    <dgm:pt modelId="{95E1A748-18F8-4D67-BCB2-940275FAE806}">
      <dgm:prSet phldrT="[Text]"/>
      <dgm:spPr/>
      <dgm:t>
        <a:bodyPr/>
        <a:lstStyle/>
        <a:p>
          <a:pPr algn="ctr"/>
          <a:r>
            <a:rPr lang="en-US"/>
            <a:t>Students</a:t>
          </a:r>
        </a:p>
      </dgm:t>
    </dgm:pt>
    <dgm:pt modelId="{E79F622E-F6A9-42E5-A2B8-E3C2D3FFFB05}" type="parTrans" cxnId="{2A98BD86-A880-4C1C-ADC7-913966B20016}">
      <dgm:prSet/>
      <dgm:spPr/>
      <dgm:t>
        <a:bodyPr/>
        <a:lstStyle/>
        <a:p>
          <a:pPr algn="ctr"/>
          <a:endParaRPr lang="en-US"/>
        </a:p>
      </dgm:t>
    </dgm:pt>
    <dgm:pt modelId="{A2733982-E51D-45D3-8B08-5D3D24099BF3}" type="sibTrans" cxnId="{2A98BD86-A880-4C1C-ADC7-913966B20016}">
      <dgm:prSet/>
      <dgm:spPr/>
      <dgm:t>
        <a:bodyPr/>
        <a:lstStyle/>
        <a:p>
          <a:pPr algn="ctr"/>
          <a:endParaRPr lang="en-US"/>
        </a:p>
      </dgm:t>
    </dgm:pt>
    <dgm:pt modelId="{E1CF6608-9664-427F-8A71-0FAF50E44F28}">
      <dgm:prSet phldrT="[Text]"/>
      <dgm:spPr/>
      <dgm:t>
        <a:bodyPr/>
        <a:lstStyle/>
        <a:p>
          <a:pPr algn="ctr"/>
          <a:r>
            <a:rPr lang="en-US"/>
            <a:t>Higher levels of college- and career readiness for all students</a:t>
          </a:r>
        </a:p>
      </dgm:t>
    </dgm:pt>
    <dgm:pt modelId="{4E94AECC-6E53-4C37-96E7-FD32CBD8B921}" type="parTrans" cxnId="{F8D11970-9018-48BA-B220-F57D9D9EF2A4}">
      <dgm:prSet/>
      <dgm:spPr/>
      <dgm:t>
        <a:bodyPr/>
        <a:lstStyle/>
        <a:p>
          <a:pPr algn="ctr"/>
          <a:endParaRPr lang="en-US"/>
        </a:p>
      </dgm:t>
    </dgm:pt>
    <dgm:pt modelId="{562C1EAD-913D-49F7-BBD1-961597B13382}" type="sibTrans" cxnId="{F8D11970-9018-48BA-B220-F57D9D9EF2A4}">
      <dgm:prSet/>
      <dgm:spPr/>
      <dgm:t>
        <a:bodyPr/>
        <a:lstStyle/>
        <a:p>
          <a:pPr algn="ctr"/>
          <a:endParaRPr lang="en-US"/>
        </a:p>
      </dgm:t>
    </dgm:pt>
    <dgm:pt modelId="{C46A3899-4C10-4E30-BE96-4E960F3271AD}" type="pres">
      <dgm:prSet presAssocID="{8097E335-D22F-4718-8CFB-3E798DA8A83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923FA8B-93C8-4145-9C2C-443A1162712C}" type="pres">
      <dgm:prSet presAssocID="{2F9C5481-59A9-43D2-92C1-46B4502E519A}" presName="root" presStyleCnt="0"/>
      <dgm:spPr/>
    </dgm:pt>
    <dgm:pt modelId="{58735B7A-B749-49A8-9931-9EC812D49F0C}" type="pres">
      <dgm:prSet presAssocID="{2F9C5481-59A9-43D2-92C1-46B4502E519A}" presName="rootComposite" presStyleCnt="0"/>
      <dgm:spPr/>
    </dgm:pt>
    <dgm:pt modelId="{68C655C6-2CD7-4675-B8FE-CCEC5EC41FA9}" type="pres">
      <dgm:prSet presAssocID="{2F9C5481-59A9-43D2-92C1-46B4502E519A}" presName="rootText" presStyleLbl="node1" presStyleIdx="0" presStyleCnt="4" custScaleX="85936" custScaleY="45664" custLinFactNeighborX="-80" custLinFactNeighborY="-50695"/>
      <dgm:spPr/>
      <dgm:t>
        <a:bodyPr/>
        <a:lstStyle/>
        <a:p>
          <a:endParaRPr lang="en-US"/>
        </a:p>
      </dgm:t>
    </dgm:pt>
    <dgm:pt modelId="{C13CE218-79FA-48DE-9DC1-B584E1EDA728}" type="pres">
      <dgm:prSet presAssocID="{2F9C5481-59A9-43D2-92C1-46B4502E519A}" presName="rootConnector" presStyleLbl="node1" presStyleIdx="0" presStyleCnt="4"/>
      <dgm:spPr/>
      <dgm:t>
        <a:bodyPr/>
        <a:lstStyle/>
        <a:p>
          <a:endParaRPr lang="en-US"/>
        </a:p>
      </dgm:t>
    </dgm:pt>
    <dgm:pt modelId="{EF2E5481-4389-4D49-9748-FF40411EE614}" type="pres">
      <dgm:prSet presAssocID="{2F9C5481-59A9-43D2-92C1-46B4502E519A}" presName="childShape" presStyleCnt="0"/>
      <dgm:spPr/>
    </dgm:pt>
    <dgm:pt modelId="{2686EB17-C2CB-48AE-B354-D39CD0B1A1C1}" type="pres">
      <dgm:prSet presAssocID="{2F090E7A-1960-45A2-8D23-F0698C0148C4}" presName="Name13" presStyleLbl="parChTrans1D2" presStyleIdx="0" presStyleCnt="8"/>
      <dgm:spPr/>
      <dgm:t>
        <a:bodyPr/>
        <a:lstStyle/>
        <a:p>
          <a:endParaRPr lang="en-US"/>
        </a:p>
      </dgm:t>
    </dgm:pt>
    <dgm:pt modelId="{DAFA1948-BD12-450D-A6B8-E228679157A7}" type="pres">
      <dgm:prSet presAssocID="{A85F2B17-A70F-41F5-BD1B-75FE3DDF0523}" presName="childText" presStyleLbl="bgAcc1" presStyleIdx="0" presStyleCnt="8" custLinFactNeighborY="-50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2ACB2-0DF4-4D64-A28D-2BD32A5F1992}" type="pres">
      <dgm:prSet presAssocID="{834E94DA-B14D-4DDE-B07E-DC3F2FC2A958}" presName="Name13" presStyleLbl="parChTrans1D2" presStyleIdx="1" presStyleCnt="8"/>
      <dgm:spPr/>
      <dgm:t>
        <a:bodyPr/>
        <a:lstStyle/>
        <a:p>
          <a:endParaRPr lang="en-US"/>
        </a:p>
      </dgm:t>
    </dgm:pt>
    <dgm:pt modelId="{7E7A91E1-72F9-4E80-80BB-2913DDE6FB27}" type="pres">
      <dgm:prSet presAssocID="{B097533B-38C4-43E6-A407-6180FF323193}" presName="childText" presStyleLbl="bgAcc1" presStyleIdx="1" presStyleCnt="8" custScaleY="129084" custLinFactNeighborY="-45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271D8-87AB-490E-8B36-5694C3AC54A8}" type="pres">
      <dgm:prSet presAssocID="{65DDAD5C-FB31-42A3-9DE4-7B2DFA6A8230}" presName="root" presStyleCnt="0"/>
      <dgm:spPr/>
    </dgm:pt>
    <dgm:pt modelId="{CF5F19FD-9493-45C7-8762-8A6D0DC5286E}" type="pres">
      <dgm:prSet presAssocID="{65DDAD5C-FB31-42A3-9DE4-7B2DFA6A8230}" presName="rootComposite" presStyleCnt="0"/>
      <dgm:spPr/>
    </dgm:pt>
    <dgm:pt modelId="{D1C9246E-CF15-4761-B868-09C8508F0F5B}" type="pres">
      <dgm:prSet presAssocID="{65DDAD5C-FB31-42A3-9DE4-7B2DFA6A8230}" presName="rootText" presStyleLbl="node1" presStyleIdx="1" presStyleCnt="4" custScaleX="80570" custScaleY="51832" custLinFactNeighborX="-9012" custLinFactNeighborY="-4070"/>
      <dgm:spPr/>
      <dgm:t>
        <a:bodyPr/>
        <a:lstStyle/>
        <a:p>
          <a:endParaRPr lang="en-US"/>
        </a:p>
      </dgm:t>
    </dgm:pt>
    <dgm:pt modelId="{2D13CBAC-D67E-485E-AFAF-5503F2275AB7}" type="pres">
      <dgm:prSet presAssocID="{65DDAD5C-FB31-42A3-9DE4-7B2DFA6A8230}" presName="rootConnector" presStyleLbl="node1" presStyleIdx="1" presStyleCnt="4"/>
      <dgm:spPr/>
      <dgm:t>
        <a:bodyPr/>
        <a:lstStyle/>
        <a:p>
          <a:endParaRPr lang="en-US"/>
        </a:p>
      </dgm:t>
    </dgm:pt>
    <dgm:pt modelId="{0BD168FE-B090-471C-8F23-32494C7D6CFA}" type="pres">
      <dgm:prSet presAssocID="{65DDAD5C-FB31-42A3-9DE4-7B2DFA6A8230}" presName="childShape" presStyleCnt="0"/>
      <dgm:spPr/>
    </dgm:pt>
    <dgm:pt modelId="{33565416-1F76-4D72-83E1-C50378918FD2}" type="pres">
      <dgm:prSet presAssocID="{368A32ED-65E2-4A11-951A-F634AEE07A8A}" presName="Name13" presStyleLbl="parChTrans1D2" presStyleIdx="2" presStyleCnt="8"/>
      <dgm:spPr/>
      <dgm:t>
        <a:bodyPr/>
        <a:lstStyle/>
        <a:p>
          <a:endParaRPr lang="en-US"/>
        </a:p>
      </dgm:t>
    </dgm:pt>
    <dgm:pt modelId="{76136951-74A4-4F25-B76C-B519988F382E}" type="pres">
      <dgm:prSet presAssocID="{DCA88983-36CD-4D8C-B326-4B6EBA445503}" presName="childText" presStyleLbl="bgAcc1" presStyleIdx="2" presStyleCnt="8" custLinFactNeighborX="-10562" custLinFactNeighborY="1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CE714-8D9C-43A9-BF9A-BE974D03CB45}" type="pres">
      <dgm:prSet presAssocID="{19979318-411C-4BD5-A415-63CF27E921EA}" presName="Name13" presStyleLbl="parChTrans1D2" presStyleIdx="3" presStyleCnt="8"/>
      <dgm:spPr/>
      <dgm:t>
        <a:bodyPr/>
        <a:lstStyle/>
        <a:p>
          <a:endParaRPr lang="en-US"/>
        </a:p>
      </dgm:t>
    </dgm:pt>
    <dgm:pt modelId="{125EE1E1-7A5E-4BCC-B9B0-8E73CFB38883}" type="pres">
      <dgm:prSet presAssocID="{9F846165-EE04-4AA5-9832-0A8A5389B958}" presName="childText" presStyleLbl="bgAcc1" presStyleIdx="3" presStyleCnt="8" custLinFactNeighborX="-10604" custLinFactNeighborY="15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48DF2-B649-4D23-A5B4-DDC8BDAC1717}" type="pres">
      <dgm:prSet presAssocID="{EF1B7C97-926F-4F59-BA56-5AB515A2084A}" presName="root" presStyleCnt="0"/>
      <dgm:spPr/>
    </dgm:pt>
    <dgm:pt modelId="{7869488B-3F84-4FA0-B072-ADFC12758080}" type="pres">
      <dgm:prSet presAssocID="{EF1B7C97-926F-4F59-BA56-5AB515A2084A}" presName="rootComposite" presStyleCnt="0"/>
      <dgm:spPr/>
    </dgm:pt>
    <dgm:pt modelId="{237E394F-AE3E-41AF-BCFF-8CCBD774FADE}" type="pres">
      <dgm:prSet presAssocID="{EF1B7C97-926F-4F59-BA56-5AB515A2084A}" presName="rootText" presStyleLbl="node1" presStyleIdx="2" presStyleCnt="4" custScaleX="79617" custScaleY="52222" custLinFactNeighborX="-8929" custLinFactNeighborY="42090"/>
      <dgm:spPr/>
      <dgm:t>
        <a:bodyPr/>
        <a:lstStyle/>
        <a:p>
          <a:endParaRPr lang="en-US"/>
        </a:p>
      </dgm:t>
    </dgm:pt>
    <dgm:pt modelId="{59AE0AFE-BD6B-49CA-BE76-E3AA6FBA784B}" type="pres">
      <dgm:prSet presAssocID="{EF1B7C97-926F-4F59-BA56-5AB515A2084A}" presName="rootConnector" presStyleLbl="node1" presStyleIdx="2" presStyleCnt="4"/>
      <dgm:spPr/>
      <dgm:t>
        <a:bodyPr/>
        <a:lstStyle/>
        <a:p>
          <a:endParaRPr lang="en-US"/>
        </a:p>
      </dgm:t>
    </dgm:pt>
    <dgm:pt modelId="{32C607EB-C58C-4A12-B61A-649C3D1A14F5}" type="pres">
      <dgm:prSet presAssocID="{EF1B7C97-926F-4F59-BA56-5AB515A2084A}" presName="childShape" presStyleCnt="0"/>
      <dgm:spPr/>
    </dgm:pt>
    <dgm:pt modelId="{91A2D1C7-5BE9-4249-A35E-EFBAF5A3A57B}" type="pres">
      <dgm:prSet presAssocID="{616D045E-1C37-43B3-AC70-D0DFE0798CD7}" presName="Name13" presStyleLbl="parChTrans1D2" presStyleIdx="4" presStyleCnt="8"/>
      <dgm:spPr/>
      <dgm:t>
        <a:bodyPr/>
        <a:lstStyle/>
        <a:p>
          <a:endParaRPr lang="en-US"/>
        </a:p>
      </dgm:t>
    </dgm:pt>
    <dgm:pt modelId="{6F7286F5-B550-45BA-B8F0-566343E6A42C}" type="pres">
      <dgm:prSet presAssocID="{21A245B1-270C-4934-BFFB-DDA697F2B65F}" presName="childText" presStyleLbl="bgAcc1" presStyleIdx="4" presStyleCnt="8" custLinFactNeighborX="-10458" custLinFactNeighborY="46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E3944-C848-4FB0-8E79-3BC45BC9AE3F}" type="pres">
      <dgm:prSet presAssocID="{32BB4D1F-2AEA-43F3-95C0-76889645FFDD}" presName="Name13" presStyleLbl="parChTrans1D2" presStyleIdx="5" presStyleCnt="8"/>
      <dgm:spPr/>
      <dgm:t>
        <a:bodyPr/>
        <a:lstStyle/>
        <a:p>
          <a:endParaRPr lang="en-US"/>
        </a:p>
      </dgm:t>
    </dgm:pt>
    <dgm:pt modelId="{2D29316B-78D8-4457-9B24-4976DF138DBA}" type="pres">
      <dgm:prSet presAssocID="{5BE80BB7-10C5-4867-9E82-249BF5A91E2B}" presName="childText" presStyleLbl="bgAcc1" presStyleIdx="5" presStyleCnt="8" custLinFactNeighborX="-8293" custLinFactNeighborY="53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59D5E-1F15-435D-B7B5-580B674D2B04}" type="pres">
      <dgm:prSet presAssocID="{C6133703-DC90-4676-A950-3946769E0362}" presName="root" presStyleCnt="0"/>
      <dgm:spPr/>
    </dgm:pt>
    <dgm:pt modelId="{22F1CD22-E7BA-4536-912C-410C5604475E}" type="pres">
      <dgm:prSet presAssocID="{C6133703-DC90-4676-A950-3946769E0362}" presName="rootComposite" presStyleCnt="0"/>
      <dgm:spPr/>
    </dgm:pt>
    <dgm:pt modelId="{C697B107-9532-4759-A1EE-824A1897ADA2}" type="pres">
      <dgm:prSet presAssocID="{C6133703-DC90-4676-A950-3946769E0362}" presName="rootText" presStyleLbl="node1" presStyleIdx="3" presStyleCnt="4" custScaleX="69614" custScaleY="51880" custLinFactNeighborX="-8229" custLinFactNeighborY="96557"/>
      <dgm:spPr/>
      <dgm:t>
        <a:bodyPr/>
        <a:lstStyle/>
        <a:p>
          <a:endParaRPr lang="en-US"/>
        </a:p>
      </dgm:t>
    </dgm:pt>
    <dgm:pt modelId="{21AAADC6-EA3B-4331-90EE-254B4660D0C0}" type="pres">
      <dgm:prSet presAssocID="{C6133703-DC90-4676-A950-3946769E0362}" presName="rootConnector" presStyleLbl="node1" presStyleIdx="3" presStyleCnt="4"/>
      <dgm:spPr/>
      <dgm:t>
        <a:bodyPr/>
        <a:lstStyle/>
        <a:p>
          <a:endParaRPr lang="en-US"/>
        </a:p>
      </dgm:t>
    </dgm:pt>
    <dgm:pt modelId="{FF040221-D1D3-4D0B-B181-2D3D6715A646}" type="pres">
      <dgm:prSet presAssocID="{C6133703-DC90-4676-A950-3946769E0362}" presName="childShape" presStyleCnt="0"/>
      <dgm:spPr/>
    </dgm:pt>
    <dgm:pt modelId="{AA62AC86-6EDD-47D8-86F0-56DF75824F4B}" type="pres">
      <dgm:prSet presAssocID="{E79F622E-F6A9-42E5-A2B8-E3C2D3FFFB05}" presName="Name13" presStyleLbl="parChTrans1D2" presStyleIdx="6" presStyleCnt="8"/>
      <dgm:spPr/>
      <dgm:t>
        <a:bodyPr/>
        <a:lstStyle/>
        <a:p>
          <a:endParaRPr lang="en-US"/>
        </a:p>
      </dgm:t>
    </dgm:pt>
    <dgm:pt modelId="{8690E6ED-BBBE-40B8-9A6A-F53A91358CF5}" type="pres">
      <dgm:prSet presAssocID="{95E1A748-18F8-4D67-BCB2-940275FAE806}" presName="childText" presStyleLbl="bgAcc1" presStyleIdx="6" presStyleCnt="8" custScaleX="85179" custScaleY="85179" custLinFactY="1804" custLinFactNeighborX="-223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57298-A258-4F94-9757-B1F33E1C1A80}" type="pres">
      <dgm:prSet presAssocID="{4E94AECC-6E53-4C37-96E7-FD32CBD8B921}" presName="Name13" presStyleLbl="parChTrans1D2" presStyleIdx="7" presStyleCnt="8"/>
      <dgm:spPr/>
      <dgm:t>
        <a:bodyPr/>
        <a:lstStyle/>
        <a:p>
          <a:endParaRPr lang="en-US"/>
        </a:p>
      </dgm:t>
    </dgm:pt>
    <dgm:pt modelId="{3AD9D061-68C4-406E-835F-0B440281767F}" type="pres">
      <dgm:prSet presAssocID="{E1CF6608-9664-427F-8A71-0FAF50E44F28}" presName="childText" presStyleLbl="bgAcc1" presStyleIdx="7" presStyleCnt="8" custScaleX="88482" custScaleY="88482" custLinFactY="11017" custLinFactNeighborX="-412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850727-C9D6-4C5A-B8ED-33319000D76A}" type="presOf" srcId="{32BB4D1F-2AEA-43F3-95C0-76889645FFDD}" destId="{F33E3944-C848-4FB0-8E79-3BC45BC9AE3F}" srcOrd="0" destOrd="0" presId="urn:microsoft.com/office/officeart/2005/8/layout/hierarchy3"/>
    <dgm:cxn modelId="{87BFE5CD-FDB5-492E-B1A1-A97F411A2BC6}" type="presOf" srcId="{EF1B7C97-926F-4F59-BA56-5AB515A2084A}" destId="{237E394F-AE3E-41AF-BCFF-8CCBD774FADE}" srcOrd="0" destOrd="0" presId="urn:microsoft.com/office/officeart/2005/8/layout/hierarchy3"/>
    <dgm:cxn modelId="{403AF108-A588-4986-BA36-70CEE4063BAA}" type="presOf" srcId="{95E1A748-18F8-4D67-BCB2-940275FAE806}" destId="{8690E6ED-BBBE-40B8-9A6A-F53A91358CF5}" srcOrd="0" destOrd="0" presId="urn:microsoft.com/office/officeart/2005/8/layout/hierarchy3"/>
    <dgm:cxn modelId="{BDEBE08E-4147-4FA7-B0B6-E83C313F14EC}" type="presOf" srcId="{2F090E7A-1960-45A2-8D23-F0698C0148C4}" destId="{2686EB17-C2CB-48AE-B354-D39CD0B1A1C1}" srcOrd="0" destOrd="0" presId="urn:microsoft.com/office/officeart/2005/8/layout/hierarchy3"/>
    <dgm:cxn modelId="{3CB6A661-F418-4EDC-8B80-ED765A9B3E8D}" type="presOf" srcId="{616D045E-1C37-43B3-AC70-D0DFE0798CD7}" destId="{91A2D1C7-5BE9-4249-A35E-EFBAF5A3A57B}" srcOrd="0" destOrd="0" presId="urn:microsoft.com/office/officeart/2005/8/layout/hierarchy3"/>
    <dgm:cxn modelId="{7B03B14B-6380-4A32-A461-9EC69BF6A2C3}" type="presOf" srcId="{4E94AECC-6E53-4C37-96E7-FD32CBD8B921}" destId="{02457298-A258-4F94-9757-B1F33E1C1A80}" srcOrd="0" destOrd="0" presId="urn:microsoft.com/office/officeart/2005/8/layout/hierarchy3"/>
    <dgm:cxn modelId="{B1FF58D4-007F-42BA-B6EE-FFE1FAB3E8E4}" type="presOf" srcId="{834E94DA-B14D-4DDE-B07E-DC3F2FC2A958}" destId="{D282ACB2-0DF4-4D64-A28D-2BD32A5F1992}" srcOrd="0" destOrd="0" presId="urn:microsoft.com/office/officeart/2005/8/layout/hierarchy3"/>
    <dgm:cxn modelId="{AA1D7D7F-2EAD-4F4B-B7B9-E46583ED93DB}" type="presOf" srcId="{5BE80BB7-10C5-4867-9E82-249BF5A91E2B}" destId="{2D29316B-78D8-4457-9B24-4976DF138DBA}" srcOrd="0" destOrd="0" presId="urn:microsoft.com/office/officeart/2005/8/layout/hierarchy3"/>
    <dgm:cxn modelId="{89549B20-4C15-48F0-AB37-4D6C1B90AC02}" srcId="{EF1B7C97-926F-4F59-BA56-5AB515A2084A}" destId="{21A245B1-270C-4934-BFFB-DDA697F2B65F}" srcOrd="0" destOrd="0" parTransId="{616D045E-1C37-43B3-AC70-D0DFE0798CD7}" sibTransId="{D46FC513-0ED6-44A9-8A6F-8887A5C294CD}"/>
    <dgm:cxn modelId="{693B1013-5A4B-467B-902C-EF2715FA64EB}" type="presOf" srcId="{A85F2B17-A70F-41F5-BD1B-75FE3DDF0523}" destId="{DAFA1948-BD12-450D-A6B8-E228679157A7}" srcOrd="0" destOrd="0" presId="urn:microsoft.com/office/officeart/2005/8/layout/hierarchy3"/>
    <dgm:cxn modelId="{72FDD70C-95C3-45BC-A9DB-38F87A07AFB7}" srcId="{8097E335-D22F-4718-8CFB-3E798DA8A830}" destId="{EF1B7C97-926F-4F59-BA56-5AB515A2084A}" srcOrd="2" destOrd="0" parTransId="{436446B9-7B0E-4816-B534-7528A2F22D6D}" sibTransId="{0097F9E1-9D25-40C9-814E-6EA6DBFBEBAB}"/>
    <dgm:cxn modelId="{F8D11970-9018-48BA-B220-F57D9D9EF2A4}" srcId="{C6133703-DC90-4676-A950-3946769E0362}" destId="{E1CF6608-9664-427F-8A71-0FAF50E44F28}" srcOrd="1" destOrd="0" parTransId="{4E94AECC-6E53-4C37-96E7-FD32CBD8B921}" sibTransId="{562C1EAD-913D-49F7-BBD1-961597B13382}"/>
    <dgm:cxn modelId="{8889C6ED-AFA5-46D9-B83E-D43AC65BF859}" srcId="{2F9C5481-59A9-43D2-92C1-46B4502E519A}" destId="{A85F2B17-A70F-41F5-BD1B-75FE3DDF0523}" srcOrd="0" destOrd="0" parTransId="{2F090E7A-1960-45A2-8D23-F0698C0148C4}" sibTransId="{AD4D0D74-67D2-4721-A422-777908BAB7FD}"/>
    <dgm:cxn modelId="{30377FE6-165B-4C01-874D-1B0BD3B9E27F}" type="presOf" srcId="{DCA88983-36CD-4D8C-B326-4B6EBA445503}" destId="{76136951-74A4-4F25-B76C-B519988F382E}" srcOrd="0" destOrd="0" presId="urn:microsoft.com/office/officeart/2005/8/layout/hierarchy3"/>
    <dgm:cxn modelId="{178848B3-DED9-4A93-8571-850C01526507}" type="presOf" srcId="{E1CF6608-9664-427F-8A71-0FAF50E44F28}" destId="{3AD9D061-68C4-406E-835F-0B440281767F}" srcOrd="0" destOrd="0" presId="urn:microsoft.com/office/officeart/2005/8/layout/hierarchy3"/>
    <dgm:cxn modelId="{98CD0B70-A615-4837-B95A-86B02DA5B25F}" type="presOf" srcId="{21A245B1-270C-4934-BFFB-DDA697F2B65F}" destId="{6F7286F5-B550-45BA-B8F0-566343E6A42C}" srcOrd="0" destOrd="0" presId="urn:microsoft.com/office/officeart/2005/8/layout/hierarchy3"/>
    <dgm:cxn modelId="{7B2EC947-C4DF-40A2-B279-72028EBFA909}" srcId="{EF1B7C97-926F-4F59-BA56-5AB515A2084A}" destId="{5BE80BB7-10C5-4867-9E82-249BF5A91E2B}" srcOrd="1" destOrd="0" parTransId="{32BB4D1F-2AEA-43F3-95C0-76889645FFDD}" sibTransId="{D25660C0-2344-42FC-A592-8346F03191F0}"/>
    <dgm:cxn modelId="{430F3421-2026-4E6A-9452-80081F65D1FC}" srcId="{2F9C5481-59A9-43D2-92C1-46B4502E519A}" destId="{B097533B-38C4-43E6-A407-6180FF323193}" srcOrd="1" destOrd="0" parTransId="{834E94DA-B14D-4DDE-B07E-DC3F2FC2A958}" sibTransId="{47A380F2-0546-45AD-A90A-570788C5C97F}"/>
    <dgm:cxn modelId="{2A98BD86-A880-4C1C-ADC7-913966B20016}" srcId="{C6133703-DC90-4676-A950-3946769E0362}" destId="{95E1A748-18F8-4D67-BCB2-940275FAE806}" srcOrd="0" destOrd="0" parTransId="{E79F622E-F6A9-42E5-A2B8-E3C2D3FFFB05}" sibTransId="{A2733982-E51D-45D3-8B08-5D3D24099BF3}"/>
    <dgm:cxn modelId="{7EAA5C06-DA06-40F9-AFB3-174B7576C90A}" type="presOf" srcId="{65DDAD5C-FB31-42A3-9DE4-7B2DFA6A8230}" destId="{D1C9246E-CF15-4761-B868-09C8508F0F5B}" srcOrd="0" destOrd="0" presId="urn:microsoft.com/office/officeart/2005/8/layout/hierarchy3"/>
    <dgm:cxn modelId="{1A726923-3AED-48DF-9623-71FC173F5E87}" type="presOf" srcId="{368A32ED-65E2-4A11-951A-F634AEE07A8A}" destId="{33565416-1F76-4D72-83E1-C50378918FD2}" srcOrd="0" destOrd="0" presId="urn:microsoft.com/office/officeart/2005/8/layout/hierarchy3"/>
    <dgm:cxn modelId="{11FEFC8C-A82C-43A7-A85F-E8C2FB832C53}" type="presOf" srcId="{C6133703-DC90-4676-A950-3946769E0362}" destId="{21AAADC6-EA3B-4331-90EE-254B4660D0C0}" srcOrd="1" destOrd="0" presId="urn:microsoft.com/office/officeart/2005/8/layout/hierarchy3"/>
    <dgm:cxn modelId="{4281C6E1-EFE9-47F6-B6BE-3002C8EF6C0C}" srcId="{8097E335-D22F-4718-8CFB-3E798DA8A830}" destId="{65DDAD5C-FB31-42A3-9DE4-7B2DFA6A8230}" srcOrd="1" destOrd="0" parTransId="{0E30E06A-C35A-4F46-9903-0DBC1C8CAD33}" sibTransId="{E0B60D72-D432-47F6-8859-3D96438F348F}"/>
    <dgm:cxn modelId="{9D0299DE-5BE6-4BC4-AF12-789A50928E15}" srcId="{65DDAD5C-FB31-42A3-9DE4-7B2DFA6A8230}" destId="{DCA88983-36CD-4D8C-B326-4B6EBA445503}" srcOrd="0" destOrd="0" parTransId="{368A32ED-65E2-4A11-951A-F634AEE07A8A}" sibTransId="{79538617-BC11-48A4-BF91-0F998891DB7C}"/>
    <dgm:cxn modelId="{6FA8BD15-8260-4659-A903-D11B860EACD2}" srcId="{8097E335-D22F-4718-8CFB-3E798DA8A830}" destId="{C6133703-DC90-4676-A950-3946769E0362}" srcOrd="3" destOrd="0" parTransId="{272B459A-AFB2-4054-BC73-E29F08630DD3}" sibTransId="{C3764273-BF7A-4D8B-9791-BEF4B2A08D8A}"/>
    <dgm:cxn modelId="{AFA3677C-8DAC-45D2-81FB-C85AD656BCCB}" type="presOf" srcId="{9F846165-EE04-4AA5-9832-0A8A5389B958}" destId="{125EE1E1-7A5E-4BCC-B9B0-8E73CFB38883}" srcOrd="0" destOrd="0" presId="urn:microsoft.com/office/officeart/2005/8/layout/hierarchy3"/>
    <dgm:cxn modelId="{E4491233-0F78-4646-B0BD-F21FA5AC4954}" type="presOf" srcId="{E79F622E-F6A9-42E5-A2B8-E3C2D3FFFB05}" destId="{AA62AC86-6EDD-47D8-86F0-56DF75824F4B}" srcOrd="0" destOrd="0" presId="urn:microsoft.com/office/officeart/2005/8/layout/hierarchy3"/>
    <dgm:cxn modelId="{112A1DDA-0F02-4F85-871D-1F40CD71C9AE}" type="presOf" srcId="{8097E335-D22F-4718-8CFB-3E798DA8A830}" destId="{C46A3899-4C10-4E30-BE96-4E960F3271AD}" srcOrd="0" destOrd="0" presId="urn:microsoft.com/office/officeart/2005/8/layout/hierarchy3"/>
    <dgm:cxn modelId="{52EE24F8-448A-44C2-B830-E99F6F4432AD}" type="presOf" srcId="{C6133703-DC90-4676-A950-3946769E0362}" destId="{C697B107-9532-4759-A1EE-824A1897ADA2}" srcOrd="0" destOrd="0" presId="urn:microsoft.com/office/officeart/2005/8/layout/hierarchy3"/>
    <dgm:cxn modelId="{85A69C19-31C8-4D9C-BC1A-6C882E537F11}" type="presOf" srcId="{2F9C5481-59A9-43D2-92C1-46B4502E519A}" destId="{C13CE218-79FA-48DE-9DC1-B584E1EDA728}" srcOrd="1" destOrd="0" presId="urn:microsoft.com/office/officeart/2005/8/layout/hierarchy3"/>
    <dgm:cxn modelId="{65ED6675-4637-4D43-B0EC-E1D63A78A8D3}" type="presOf" srcId="{B097533B-38C4-43E6-A407-6180FF323193}" destId="{7E7A91E1-72F9-4E80-80BB-2913DDE6FB27}" srcOrd="0" destOrd="0" presId="urn:microsoft.com/office/officeart/2005/8/layout/hierarchy3"/>
    <dgm:cxn modelId="{4D42043C-10F2-44B7-A649-CC56F9857FA9}" type="presOf" srcId="{19979318-411C-4BD5-A415-63CF27E921EA}" destId="{6D6CE714-8D9C-43A9-BF9A-BE974D03CB45}" srcOrd="0" destOrd="0" presId="urn:microsoft.com/office/officeart/2005/8/layout/hierarchy3"/>
    <dgm:cxn modelId="{20FD45B6-72B5-4168-B618-14B9641213A1}" srcId="{8097E335-D22F-4718-8CFB-3E798DA8A830}" destId="{2F9C5481-59A9-43D2-92C1-46B4502E519A}" srcOrd="0" destOrd="0" parTransId="{A6A45ABF-8E69-4C42-A298-0939866616F2}" sibTransId="{9B1A64C0-1605-441A-8E38-E060D8384195}"/>
    <dgm:cxn modelId="{09EEA8AB-CCB4-43BC-B4D2-6F456A3BDACB}" type="presOf" srcId="{65DDAD5C-FB31-42A3-9DE4-7B2DFA6A8230}" destId="{2D13CBAC-D67E-485E-AFAF-5503F2275AB7}" srcOrd="1" destOrd="0" presId="urn:microsoft.com/office/officeart/2005/8/layout/hierarchy3"/>
    <dgm:cxn modelId="{9AC7FAC1-2058-448D-84B2-4997D87CBA39}" type="presOf" srcId="{EF1B7C97-926F-4F59-BA56-5AB515A2084A}" destId="{59AE0AFE-BD6B-49CA-BE76-E3AA6FBA784B}" srcOrd="1" destOrd="0" presId="urn:microsoft.com/office/officeart/2005/8/layout/hierarchy3"/>
    <dgm:cxn modelId="{98407ECE-1DDD-4A3A-8115-10F53F638212}" srcId="{65DDAD5C-FB31-42A3-9DE4-7B2DFA6A8230}" destId="{9F846165-EE04-4AA5-9832-0A8A5389B958}" srcOrd="1" destOrd="0" parTransId="{19979318-411C-4BD5-A415-63CF27E921EA}" sibTransId="{D84996BE-E4D7-4D0D-9D51-E7D4A6024031}"/>
    <dgm:cxn modelId="{2554F76B-8CE4-40E7-9EAB-7DE933E28C7A}" type="presOf" srcId="{2F9C5481-59A9-43D2-92C1-46B4502E519A}" destId="{68C655C6-2CD7-4675-B8FE-CCEC5EC41FA9}" srcOrd="0" destOrd="0" presId="urn:microsoft.com/office/officeart/2005/8/layout/hierarchy3"/>
    <dgm:cxn modelId="{695E969E-5426-461D-B28C-8A407003DA0D}" type="presParOf" srcId="{C46A3899-4C10-4E30-BE96-4E960F3271AD}" destId="{0923FA8B-93C8-4145-9C2C-443A1162712C}" srcOrd="0" destOrd="0" presId="urn:microsoft.com/office/officeart/2005/8/layout/hierarchy3"/>
    <dgm:cxn modelId="{72538E36-C1A7-4D0B-8B76-F7FC99528838}" type="presParOf" srcId="{0923FA8B-93C8-4145-9C2C-443A1162712C}" destId="{58735B7A-B749-49A8-9931-9EC812D49F0C}" srcOrd="0" destOrd="0" presId="urn:microsoft.com/office/officeart/2005/8/layout/hierarchy3"/>
    <dgm:cxn modelId="{7512F43C-7094-4640-A85D-6AAF115C5F66}" type="presParOf" srcId="{58735B7A-B749-49A8-9931-9EC812D49F0C}" destId="{68C655C6-2CD7-4675-B8FE-CCEC5EC41FA9}" srcOrd="0" destOrd="0" presId="urn:microsoft.com/office/officeart/2005/8/layout/hierarchy3"/>
    <dgm:cxn modelId="{F48E87BF-592D-4B30-9B23-851C67F893F6}" type="presParOf" srcId="{58735B7A-B749-49A8-9931-9EC812D49F0C}" destId="{C13CE218-79FA-48DE-9DC1-B584E1EDA728}" srcOrd="1" destOrd="0" presId="urn:microsoft.com/office/officeart/2005/8/layout/hierarchy3"/>
    <dgm:cxn modelId="{679A477E-091A-4C34-9D69-09F6C8D43CF6}" type="presParOf" srcId="{0923FA8B-93C8-4145-9C2C-443A1162712C}" destId="{EF2E5481-4389-4D49-9748-FF40411EE614}" srcOrd="1" destOrd="0" presId="urn:microsoft.com/office/officeart/2005/8/layout/hierarchy3"/>
    <dgm:cxn modelId="{582713A0-55BC-4B54-B8AD-C320759E08F7}" type="presParOf" srcId="{EF2E5481-4389-4D49-9748-FF40411EE614}" destId="{2686EB17-C2CB-48AE-B354-D39CD0B1A1C1}" srcOrd="0" destOrd="0" presId="urn:microsoft.com/office/officeart/2005/8/layout/hierarchy3"/>
    <dgm:cxn modelId="{C7ADC5A4-537F-48CD-9772-ACA8A85869ED}" type="presParOf" srcId="{EF2E5481-4389-4D49-9748-FF40411EE614}" destId="{DAFA1948-BD12-450D-A6B8-E228679157A7}" srcOrd="1" destOrd="0" presId="urn:microsoft.com/office/officeart/2005/8/layout/hierarchy3"/>
    <dgm:cxn modelId="{B0DBD6C2-697E-4D2F-B1AB-49A040A9AE1C}" type="presParOf" srcId="{EF2E5481-4389-4D49-9748-FF40411EE614}" destId="{D282ACB2-0DF4-4D64-A28D-2BD32A5F1992}" srcOrd="2" destOrd="0" presId="urn:microsoft.com/office/officeart/2005/8/layout/hierarchy3"/>
    <dgm:cxn modelId="{CEB6CEEB-8B5F-4F59-B4BA-35C56D107AD9}" type="presParOf" srcId="{EF2E5481-4389-4D49-9748-FF40411EE614}" destId="{7E7A91E1-72F9-4E80-80BB-2913DDE6FB27}" srcOrd="3" destOrd="0" presId="urn:microsoft.com/office/officeart/2005/8/layout/hierarchy3"/>
    <dgm:cxn modelId="{3D329DD7-898B-402E-8551-98847804572A}" type="presParOf" srcId="{C46A3899-4C10-4E30-BE96-4E960F3271AD}" destId="{9BE271D8-87AB-490E-8B36-5694C3AC54A8}" srcOrd="1" destOrd="0" presId="urn:microsoft.com/office/officeart/2005/8/layout/hierarchy3"/>
    <dgm:cxn modelId="{500BD634-6972-448E-BD15-BF694A20DB48}" type="presParOf" srcId="{9BE271D8-87AB-490E-8B36-5694C3AC54A8}" destId="{CF5F19FD-9493-45C7-8762-8A6D0DC5286E}" srcOrd="0" destOrd="0" presId="urn:microsoft.com/office/officeart/2005/8/layout/hierarchy3"/>
    <dgm:cxn modelId="{499B8086-4822-483D-9236-8D6CF7C91BE7}" type="presParOf" srcId="{CF5F19FD-9493-45C7-8762-8A6D0DC5286E}" destId="{D1C9246E-CF15-4761-B868-09C8508F0F5B}" srcOrd="0" destOrd="0" presId="urn:microsoft.com/office/officeart/2005/8/layout/hierarchy3"/>
    <dgm:cxn modelId="{1AD7882F-5BA6-4D1B-8413-1A7F8D1C9A31}" type="presParOf" srcId="{CF5F19FD-9493-45C7-8762-8A6D0DC5286E}" destId="{2D13CBAC-D67E-485E-AFAF-5503F2275AB7}" srcOrd="1" destOrd="0" presId="urn:microsoft.com/office/officeart/2005/8/layout/hierarchy3"/>
    <dgm:cxn modelId="{DA17C398-248C-4213-9455-71DA891C645D}" type="presParOf" srcId="{9BE271D8-87AB-490E-8B36-5694C3AC54A8}" destId="{0BD168FE-B090-471C-8F23-32494C7D6CFA}" srcOrd="1" destOrd="0" presId="urn:microsoft.com/office/officeart/2005/8/layout/hierarchy3"/>
    <dgm:cxn modelId="{12F19531-72C7-4F52-B686-1C504DBB819A}" type="presParOf" srcId="{0BD168FE-B090-471C-8F23-32494C7D6CFA}" destId="{33565416-1F76-4D72-83E1-C50378918FD2}" srcOrd="0" destOrd="0" presId="urn:microsoft.com/office/officeart/2005/8/layout/hierarchy3"/>
    <dgm:cxn modelId="{35D2C1C6-2B81-4A19-8DD6-5340ACD171B3}" type="presParOf" srcId="{0BD168FE-B090-471C-8F23-32494C7D6CFA}" destId="{76136951-74A4-4F25-B76C-B519988F382E}" srcOrd="1" destOrd="0" presId="urn:microsoft.com/office/officeart/2005/8/layout/hierarchy3"/>
    <dgm:cxn modelId="{A999A957-E251-45E7-8DCC-5479D809AF8A}" type="presParOf" srcId="{0BD168FE-B090-471C-8F23-32494C7D6CFA}" destId="{6D6CE714-8D9C-43A9-BF9A-BE974D03CB45}" srcOrd="2" destOrd="0" presId="urn:microsoft.com/office/officeart/2005/8/layout/hierarchy3"/>
    <dgm:cxn modelId="{26D7D52F-E490-4029-8A94-0CFF5BDD1B47}" type="presParOf" srcId="{0BD168FE-B090-471C-8F23-32494C7D6CFA}" destId="{125EE1E1-7A5E-4BCC-B9B0-8E73CFB38883}" srcOrd="3" destOrd="0" presId="urn:microsoft.com/office/officeart/2005/8/layout/hierarchy3"/>
    <dgm:cxn modelId="{50E7AA7A-69CF-439D-A260-99820C32B94F}" type="presParOf" srcId="{C46A3899-4C10-4E30-BE96-4E960F3271AD}" destId="{9A348DF2-B649-4D23-A5B4-DDC8BDAC1717}" srcOrd="2" destOrd="0" presId="urn:microsoft.com/office/officeart/2005/8/layout/hierarchy3"/>
    <dgm:cxn modelId="{8C93295D-8C1C-40CF-B98A-FA02D915FFC2}" type="presParOf" srcId="{9A348DF2-B649-4D23-A5B4-DDC8BDAC1717}" destId="{7869488B-3F84-4FA0-B072-ADFC12758080}" srcOrd="0" destOrd="0" presId="urn:microsoft.com/office/officeart/2005/8/layout/hierarchy3"/>
    <dgm:cxn modelId="{140ADCF7-1C6D-4A80-9F0B-BF9AFBAEE0CD}" type="presParOf" srcId="{7869488B-3F84-4FA0-B072-ADFC12758080}" destId="{237E394F-AE3E-41AF-BCFF-8CCBD774FADE}" srcOrd="0" destOrd="0" presId="urn:microsoft.com/office/officeart/2005/8/layout/hierarchy3"/>
    <dgm:cxn modelId="{0E6BAD81-EB0A-4B73-A142-C725213715A9}" type="presParOf" srcId="{7869488B-3F84-4FA0-B072-ADFC12758080}" destId="{59AE0AFE-BD6B-49CA-BE76-E3AA6FBA784B}" srcOrd="1" destOrd="0" presId="urn:microsoft.com/office/officeart/2005/8/layout/hierarchy3"/>
    <dgm:cxn modelId="{EC5F9107-8328-47AB-8EC9-E100D5BB9F9E}" type="presParOf" srcId="{9A348DF2-B649-4D23-A5B4-DDC8BDAC1717}" destId="{32C607EB-C58C-4A12-B61A-649C3D1A14F5}" srcOrd="1" destOrd="0" presId="urn:microsoft.com/office/officeart/2005/8/layout/hierarchy3"/>
    <dgm:cxn modelId="{F536966E-C16F-4598-970E-0EFD39F182CE}" type="presParOf" srcId="{32C607EB-C58C-4A12-B61A-649C3D1A14F5}" destId="{91A2D1C7-5BE9-4249-A35E-EFBAF5A3A57B}" srcOrd="0" destOrd="0" presId="urn:microsoft.com/office/officeart/2005/8/layout/hierarchy3"/>
    <dgm:cxn modelId="{2ED8FF88-4958-4084-BF18-89ACAD25B0B1}" type="presParOf" srcId="{32C607EB-C58C-4A12-B61A-649C3D1A14F5}" destId="{6F7286F5-B550-45BA-B8F0-566343E6A42C}" srcOrd="1" destOrd="0" presId="urn:microsoft.com/office/officeart/2005/8/layout/hierarchy3"/>
    <dgm:cxn modelId="{86CC26FD-A63C-4697-9E73-D765A9F88C8F}" type="presParOf" srcId="{32C607EB-C58C-4A12-B61A-649C3D1A14F5}" destId="{F33E3944-C848-4FB0-8E79-3BC45BC9AE3F}" srcOrd="2" destOrd="0" presId="urn:microsoft.com/office/officeart/2005/8/layout/hierarchy3"/>
    <dgm:cxn modelId="{D80F6093-2A91-4374-9548-77650250BA23}" type="presParOf" srcId="{32C607EB-C58C-4A12-B61A-649C3D1A14F5}" destId="{2D29316B-78D8-4457-9B24-4976DF138DBA}" srcOrd="3" destOrd="0" presId="urn:microsoft.com/office/officeart/2005/8/layout/hierarchy3"/>
    <dgm:cxn modelId="{65B3A455-BB1B-4327-8121-6D885FDE4814}" type="presParOf" srcId="{C46A3899-4C10-4E30-BE96-4E960F3271AD}" destId="{6D659D5E-1F15-435D-B7B5-580B674D2B04}" srcOrd="3" destOrd="0" presId="urn:microsoft.com/office/officeart/2005/8/layout/hierarchy3"/>
    <dgm:cxn modelId="{089B3BD7-1463-43EB-8FE0-DACFC9EE26E1}" type="presParOf" srcId="{6D659D5E-1F15-435D-B7B5-580B674D2B04}" destId="{22F1CD22-E7BA-4536-912C-410C5604475E}" srcOrd="0" destOrd="0" presId="urn:microsoft.com/office/officeart/2005/8/layout/hierarchy3"/>
    <dgm:cxn modelId="{3D13D388-3A2E-40BE-8786-3E366A82019D}" type="presParOf" srcId="{22F1CD22-E7BA-4536-912C-410C5604475E}" destId="{C697B107-9532-4759-A1EE-824A1897ADA2}" srcOrd="0" destOrd="0" presId="urn:microsoft.com/office/officeart/2005/8/layout/hierarchy3"/>
    <dgm:cxn modelId="{B055F9C4-C344-4547-A2AD-FB51723AA71C}" type="presParOf" srcId="{22F1CD22-E7BA-4536-912C-410C5604475E}" destId="{21AAADC6-EA3B-4331-90EE-254B4660D0C0}" srcOrd="1" destOrd="0" presId="urn:microsoft.com/office/officeart/2005/8/layout/hierarchy3"/>
    <dgm:cxn modelId="{1E3531C3-60BF-4264-9B72-477400EB1F40}" type="presParOf" srcId="{6D659D5E-1F15-435D-B7B5-580B674D2B04}" destId="{FF040221-D1D3-4D0B-B181-2D3D6715A646}" srcOrd="1" destOrd="0" presId="urn:microsoft.com/office/officeart/2005/8/layout/hierarchy3"/>
    <dgm:cxn modelId="{13B444EC-12BD-4CE2-B761-C93C850A1464}" type="presParOf" srcId="{FF040221-D1D3-4D0B-B181-2D3D6715A646}" destId="{AA62AC86-6EDD-47D8-86F0-56DF75824F4B}" srcOrd="0" destOrd="0" presId="urn:microsoft.com/office/officeart/2005/8/layout/hierarchy3"/>
    <dgm:cxn modelId="{375098BB-BDCC-43E8-80F1-72B2A4B91446}" type="presParOf" srcId="{FF040221-D1D3-4D0B-B181-2D3D6715A646}" destId="{8690E6ED-BBBE-40B8-9A6A-F53A91358CF5}" srcOrd="1" destOrd="0" presId="urn:microsoft.com/office/officeart/2005/8/layout/hierarchy3"/>
    <dgm:cxn modelId="{318DF7C7-8E78-4EAC-A3DC-88CF1DBCC1A6}" type="presParOf" srcId="{FF040221-D1D3-4D0B-B181-2D3D6715A646}" destId="{02457298-A258-4F94-9757-B1F33E1C1A80}" srcOrd="2" destOrd="0" presId="urn:microsoft.com/office/officeart/2005/8/layout/hierarchy3"/>
    <dgm:cxn modelId="{F31C61D2-433A-49E3-8001-A19C6BBA4732}" type="presParOf" srcId="{FF040221-D1D3-4D0B-B181-2D3D6715A646}" destId="{3AD9D061-68C4-406E-835F-0B440281767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FFA230-135D-42DD-BBF0-493962111F0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6E6FC8-D780-40B3-B611-34771FC80469}">
      <dgm:prSet phldrT="[Text]" custT="1"/>
      <dgm:spPr>
        <a:solidFill>
          <a:srgbClr val="E4CDEB">
            <a:alpha val="49804"/>
          </a:srgbClr>
        </a:solidFill>
      </dgm:spPr>
      <dgm:t>
        <a:bodyPr/>
        <a:lstStyle/>
        <a:p>
          <a:pPr algn="ctr"/>
          <a:r>
            <a:rPr lang="en-US" sz="1000" b="1" dirty="0"/>
            <a:t>Awareness</a:t>
          </a:r>
        </a:p>
        <a:p>
          <a:pPr algn="ctr"/>
          <a:endParaRPr lang="en-US" sz="1000" b="1" dirty="0"/>
        </a:p>
        <a:p>
          <a:pPr algn="ctr"/>
          <a:r>
            <a:rPr lang="en-US" sz="1000" dirty="0"/>
            <a:t>Public Reporting of Disproportionate Access</a:t>
          </a:r>
        </a:p>
        <a:p>
          <a:pPr algn="ctr"/>
          <a:r>
            <a:rPr lang="en-US" sz="1000" dirty="0"/>
            <a:t>Ongoing Data Collection and Analysis</a:t>
          </a:r>
        </a:p>
      </dgm:t>
    </dgm:pt>
    <dgm:pt modelId="{5630E819-86F6-4B2B-B2CF-786FEBA0C7FD}" type="parTrans" cxnId="{0D2D0B5B-B61E-45E8-8A60-80CC1385E098}">
      <dgm:prSet/>
      <dgm:spPr/>
      <dgm:t>
        <a:bodyPr/>
        <a:lstStyle/>
        <a:p>
          <a:pPr algn="ctr"/>
          <a:endParaRPr lang="en-US"/>
        </a:p>
      </dgm:t>
    </dgm:pt>
    <dgm:pt modelId="{A04129C2-329F-4FB3-9B44-0D5C1E252EA1}" type="sibTrans" cxnId="{0D2D0B5B-B61E-45E8-8A60-80CC1385E098}">
      <dgm:prSet/>
      <dgm:spPr/>
      <dgm:t>
        <a:bodyPr/>
        <a:lstStyle/>
        <a:p>
          <a:pPr algn="ctr"/>
          <a:endParaRPr lang="en-US"/>
        </a:p>
      </dgm:t>
    </dgm:pt>
    <dgm:pt modelId="{C31D3650-EA60-4138-978F-465DE3E6711D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1000" b="1" dirty="0"/>
            <a:t>Recruitment </a:t>
          </a:r>
        </a:p>
        <a:p>
          <a:pPr algn="ctr"/>
          <a:endParaRPr lang="en-US" sz="1000" b="1" dirty="0"/>
        </a:p>
        <a:p>
          <a:pPr algn="ctr"/>
          <a:r>
            <a:rPr lang="en-US" sz="1000" dirty="0"/>
            <a:t>Identification and mitigation of certification barriers </a:t>
          </a:r>
        </a:p>
        <a:p>
          <a:pPr algn="ctr"/>
          <a:r>
            <a:rPr lang="en-US" sz="1000" dirty="0"/>
            <a:t>Examination of recruitment and hiring existing efforts for efficacy</a:t>
          </a:r>
        </a:p>
      </dgm:t>
    </dgm:pt>
    <dgm:pt modelId="{84D8C4D8-48D1-4BA4-8A7C-61776C3715FD}" type="parTrans" cxnId="{370833DA-361C-4633-B000-E90933796AD5}">
      <dgm:prSet/>
      <dgm:spPr/>
      <dgm:t>
        <a:bodyPr/>
        <a:lstStyle/>
        <a:p>
          <a:pPr algn="ctr"/>
          <a:endParaRPr lang="en-US"/>
        </a:p>
      </dgm:t>
    </dgm:pt>
    <dgm:pt modelId="{AD4F6D62-F1B0-4682-A7D8-2602F16DC6CF}" type="sibTrans" cxnId="{370833DA-361C-4633-B000-E90933796AD5}">
      <dgm:prSet/>
      <dgm:spPr/>
      <dgm:t>
        <a:bodyPr/>
        <a:lstStyle/>
        <a:p>
          <a:pPr algn="ctr"/>
          <a:endParaRPr lang="en-US"/>
        </a:p>
      </dgm:t>
    </dgm:pt>
    <dgm:pt modelId="{54CE1C18-B67E-4F63-AFBA-715FC6163773}">
      <dgm:prSet phldrT="[Text]" custT="1"/>
      <dgm:spPr/>
      <dgm:t>
        <a:bodyPr/>
        <a:lstStyle/>
        <a:p>
          <a:r>
            <a:rPr lang="en-US" sz="1000" b="1" dirty="0"/>
            <a:t>Preparation </a:t>
          </a:r>
        </a:p>
        <a:p>
          <a:endParaRPr lang="en-US" sz="1000" b="1" dirty="0"/>
        </a:p>
        <a:p>
          <a:r>
            <a:rPr lang="en-US" sz="1000" dirty="0"/>
            <a:t>Support of Alaska's </a:t>
          </a:r>
          <a:br>
            <a:rPr lang="en-US" sz="1000" dirty="0"/>
          </a:br>
          <a:r>
            <a:rPr lang="en-US" sz="1000" dirty="0"/>
            <a:t>FEA, PITAS, and ANSEP</a:t>
          </a:r>
        </a:p>
        <a:p>
          <a:r>
            <a:rPr lang="en-US" sz="1000" dirty="0"/>
            <a:t>Collaboration with </a:t>
          </a:r>
          <a:br>
            <a:rPr lang="en-US" sz="1000" dirty="0"/>
          </a:br>
          <a:r>
            <a:rPr lang="en-US" sz="1000" dirty="0"/>
            <a:t>Alaska Universities and Colleges</a:t>
          </a:r>
        </a:p>
      </dgm:t>
    </dgm:pt>
    <dgm:pt modelId="{875D792C-F3F4-4DEC-BE3A-29A88C57EA82}" type="parTrans" cxnId="{77DFE05C-0F42-4AEA-8501-191F6486163D}">
      <dgm:prSet/>
      <dgm:spPr/>
      <dgm:t>
        <a:bodyPr/>
        <a:lstStyle/>
        <a:p>
          <a:endParaRPr lang="en-US"/>
        </a:p>
      </dgm:t>
    </dgm:pt>
    <dgm:pt modelId="{09178683-F686-4A52-8374-D268E8C54E18}" type="sibTrans" cxnId="{77DFE05C-0F42-4AEA-8501-191F6486163D}">
      <dgm:prSet/>
      <dgm:spPr/>
      <dgm:t>
        <a:bodyPr/>
        <a:lstStyle/>
        <a:p>
          <a:endParaRPr lang="en-US"/>
        </a:p>
      </dgm:t>
    </dgm:pt>
    <dgm:pt modelId="{D00DA49B-CB84-4ACA-B59A-A0F2886C2E51}">
      <dgm:prSet phldrT="[Text]" custT="1"/>
      <dgm:spPr>
        <a:solidFill>
          <a:srgbClr val="FFCCFF">
            <a:alpha val="50000"/>
          </a:srgbClr>
        </a:solidFill>
      </dgm:spPr>
      <dgm:t>
        <a:bodyPr/>
        <a:lstStyle/>
        <a:p>
          <a:r>
            <a:rPr lang="en-US" sz="1000" b="1" dirty="0"/>
            <a:t>Support</a:t>
          </a:r>
        </a:p>
        <a:p>
          <a:endParaRPr lang="en-US" sz="1000" b="0" dirty="0"/>
        </a:p>
        <a:p>
          <a:r>
            <a:rPr lang="en-US" sz="1000" b="0" dirty="0"/>
            <a:t>Continued coordination with </a:t>
          </a:r>
          <a:br>
            <a:rPr lang="en-US" sz="1000" b="0" dirty="0"/>
          </a:br>
          <a:r>
            <a:rPr lang="en-US" sz="1000" b="0" dirty="0"/>
            <a:t>ASMP and SSOS</a:t>
          </a:r>
        </a:p>
        <a:p>
          <a:r>
            <a:rPr lang="en-US" sz="1000" b="0" dirty="0"/>
            <a:t>Oversight of districts' EES systems</a:t>
          </a:r>
        </a:p>
      </dgm:t>
    </dgm:pt>
    <dgm:pt modelId="{8156DF0A-29E6-487D-B2B2-F3609092F113}" type="parTrans" cxnId="{C28EF76C-9939-4A17-AC5E-6BE60256F87D}">
      <dgm:prSet/>
      <dgm:spPr/>
      <dgm:t>
        <a:bodyPr/>
        <a:lstStyle/>
        <a:p>
          <a:endParaRPr lang="en-US"/>
        </a:p>
      </dgm:t>
    </dgm:pt>
    <dgm:pt modelId="{3675F9F3-0354-4FBA-9AD6-F5AD80C8010A}" type="sibTrans" cxnId="{C28EF76C-9939-4A17-AC5E-6BE60256F87D}">
      <dgm:prSet/>
      <dgm:spPr/>
      <dgm:t>
        <a:bodyPr/>
        <a:lstStyle/>
        <a:p>
          <a:endParaRPr lang="en-US"/>
        </a:p>
      </dgm:t>
    </dgm:pt>
    <dgm:pt modelId="{528818AD-D6B5-48F8-945A-04047197254D}" type="pres">
      <dgm:prSet presAssocID="{3DFFA230-135D-42DD-BBF0-493962111F0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94D632-250A-45C2-BFEE-3D9D8849B60C}" type="pres">
      <dgm:prSet presAssocID="{D66E6FC8-D780-40B3-B611-34771FC80469}" presName="circ1" presStyleLbl="vennNode1" presStyleIdx="0" presStyleCnt="4" custScaleX="130060"/>
      <dgm:spPr/>
      <dgm:t>
        <a:bodyPr/>
        <a:lstStyle/>
        <a:p>
          <a:endParaRPr lang="en-US"/>
        </a:p>
      </dgm:t>
    </dgm:pt>
    <dgm:pt modelId="{E0A0D730-4F67-46FA-90A7-64BE48ADF23B}" type="pres">
      <dgm:prSet presAssocID="{D66E6FC8-D780-40B3-B611-34771FC8046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D447F-AFD4-453B-B12A-93FE8F113084}" type="pres">
      <dgm:prSet presAssocID="{C31D3650-EA60-4138-978F-465DE3E6711D}" presName="circ2" presStyleLbl="vennNode1" presStyleIdx="1" presStyleCnt="4" custScaleX="127038" custLinFactNeighborX="0" custLinFactNeighborY="4457"/>
      <dgm:spPr/>
      <dgm:t>
        <a:bodyPr/>
        <a:lstStyle/>
        <a:p>
          <a:endParaRPr lang="en-US"/>
        </a:p>
      </dgm:t>
    </dgm:pt>
    <dgm:pt modelId="{0D8E1A22-3892-409E-9F2D-D06771C2AC33}" type="pres">
      <dgm:prSet presAssocID="{C31D3650-EA60-4138-978F-465DE3E6711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F9BFE-FCFC-417F-AE3C-000B8A90576D}" type="pres">
      <dgm:prSet presAssocID="{D00DA49B-CB84-4ACA-B59A-A0F2886C2E51}" presName="circ3" presStyleLbl="vennNode1" presStyleIdx="2" presStyleCnt="4" custScaleX="109668" custLinFactNeighborX="963" custLinFactNeighborY="1923"/>
      <dgm:spPr/>
      <dgm:t>
        <a:bodyPr/>
        <a:lstStyle/>
        <a:p>
          <a:endParaRPr lang="en-US"/>
        </a:p>
      </dgm:t>
    </dgm:pt>
    <dgm:pt modelId="{208153E3-5337-40CA-BF93-23AF4E3AA58C}" type="pres">
      <dgm:prSet presAssocID="{D00DA49B-CB84-4ACA-B59A-A0F2886C2E5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0B2E8-F581-426E-9D63-EDC151536B16}" type="pres">
      <dgm:prSet presAssocID="{54CE1C18-B67E-4F63-AFBA-715FC6163773}" presName="circ4" presStyleLbl="vennNode1" presStyleIdx="3" presStyleCnt="4" custScaleX="129007" custLinFactNeighborX="2789" custLinFactNeighborY="4792"/>
      <dgm:spPr/>
      <dgm:t>
        <a:bodyPr/>
        <a:lstStyle/>
        <a:p>
          <a:endParaRPr lang="en-US"/>
        </a:p>
      </dgm:t>
    </dgm:pt>
    <dgm:pt modelId="{24C4F63B-7C7A-4DD8-946F-6955F20D3CAC}" type="pres">
      <dgm:prSet presAssocID="{54CE1C18-B67E-4F63-AFBA-715FC616377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EF76C-9939-4A17-AC5E-6BE60256F87D}" srcId="{3DFFA230-135D-42DD-BBF0-493962111F06}" destId="{D00DA49B-CB84-4ACA-B59A-A0F2886C2E51}" srcOrd="2" destOrd="0" parTransId="{8156DF0A-29E6-487D-B2B2-F3609092F113}" sibTransId="{3675F9F3-0354-4FBA-9AD6-F5AD80C8010A}"/>
    <dgm:cxn modelId="{370833DA-361C-4633-B000-E90933796AD5}" srcId="{3DFFA230-135D-42DD-BBF0-493962111F06}" destId="{C31D3650-EA60-4138-978F-465DE3E6711D}" srcOrd="1" destOrd="0" parTransId="{84D8C4D8-48D1-4BA4-8A7C-61776C3715FD}" sibTransId="{AD4F6D62-F1B0-4682-A7D8-2602F16DC6CF}"/>
    <dgm:cxn modelId="{CADB248A-5DDE-475B-ABF8-9D789A0080D9}" type="presOf" srcId="{C31D3650-EA60-4138-978F-465DE3E6711D}" destId="{62ED447F-AFD4-453B-B12A-93FE8F113084}" srcOrd="0" destOrd="0" presId="urn:microsoft.com/office/officeart/2005/8/layout/venn1"/>
    <dgm:cxn modelId="{77DFE05C-0F42-4AEA-8501-191F6486163D}" srcId="{3DFFA230-135D-42DD-BBF0-493962111F06}" destId="{54CE1C18-B67E-4F63-AFBA-715FC6163773}" srcOrd="3" destOrd="0" parTransId="{875D792C-F3F4-4DEC-BE3A-29A88C57EA82}" sibTransId="{09178683-F686-4A52-8374-D268E8C54E18}"/>
    <dgm:cxn modelId="{92732A4C-A44D-4B80-8A84-DB5EC08979A2}" type="presOf" srcId="{D66E6FC8-D780-40B3-B611-34771FC80469}" destId="{E0A0D730-4F67-46FA-90A7-64BE48ADF23B}" srcOrd="1" destOrd="0" presId="urn:microsoft.com/office/officeart/2005/8/layout/venn1"/>
    <dgm:cxn modelId="{0D2D0B5B-B61E-45E8-8A60-80CC1385E098}" srcId="{3DFFA230-135D-42DD-BBF0-493962111F06}" destId="{D66E6FC8-D780-40B3-B611-34771FC80469}" srcOrd="0" destOrd="0" parTransId="{5630E819-86F6-4B2B-B2CF-786FEBA0C7FD}" sibTransId="{A04129C2-329F-4FB3-9B44-0D5C1E252EA1}"/>
    <dgm:cxn modelId="{441EBDB6-FA85-498C-918C-ED115CC8DE05}" type="presOf" srcId="{54CE1C18-B67E-4F63-AFBA-715FC6163773}" destId="{C9F0B2E8-F581-426E-9D63-EDC151536B16}" srcOrd="0" destOrd="0" presId="urn:microsoft.com/office/officeart/2005/8/layout/venn1"/>
    <dgm:cxn modelId="{1C47F69E-5D6F-4424-96CF-7B92A5A50DBC}" type="presOf" srcId="{C31D3650-EA60-4138-978F-465DE3E6711D}" destId="{0D8E1A22-3892-409E-9F2D-D06771C2AC33}" srcOrd="1" destOrd="0" presId="urn:microsoft.com/office/officeart/2005/8/layout/venn1"/>
    <dgm:cxn modelId="{B2BB1A1D-E235-4BCE-9393-C0C85AB681C1}" type="presOf" srcId="{D00DA49B-CB84-4ACA-B59A-A0F2886C2E51}" destId="{208153E3-5337-40CA-BF93-23AF4E3AA58C}" srcOrd="1" destOrd="0" presId="urn:microsoft.com/office/officeart/2005/8/layout/venn1"/>
    <dgm:cxn modelId="{3211D30D-381B-4445-A228-E85B5603FA67}" type="presOf" srcId="{D66E6FC8-D780-40B3-B611-34771FC80469}" destId="{9894D632-250A-45C2-BFEE-3D9D8849B60C}" srcOrd="0" destOrd="0" presId="urn:microsoft.com/office/officeart/2005/8/layout/venn1"/>
    <dgm:cxn modelId="{341A9557-5DE5-415B-89FB-155A2002A672}" type="presOf" srcId="{54CE1C18-B67E-4F63-AFBA-715FC6163773}" destId="{24C4F63B-7C7A-4DD8-946F-6955F20D3CAC}" srcOrd="1" destOrd="0" presId="urn:microsoft.com/office/officeart/2005/8/layout/venn1"/>
    <dgm:cxn modelId="{966213C3-7A02-494E-AEAD-5B1D7DE2502A}" type="presOf" srcId="{D00DA49B-CB84-4ACA-B59A-A0F2886C2E51}" destId="{A6FF9BFE-FCFC-417F-AE3C-000B8A90576D}" srcOrd="0" destOrd="0" presId="urn:microsoft.com/office/officeart/2005/8/layout/venn1"/>
    <dgm:cxn modelId="{20719E21-030C-42B1-BD4A-5E30A675803B}" type="presOf" srcId="{3DFFA230-135D-42DD-BBF0-493962111F06}" destId="{528818AD-D6B5-48F8-945A-04047197254D}" srcOrd="0" destOrd="0" presId="urn:microsoft.com/office/officeart/2005/8/layout/venn1"/>
    <dgm:cxn modelId="{C0ECF4D5-9F2E-4898-A073-CD6CC3FB46BF}" type="presParOf" srcId="{528818AD-D6B5-48F8-945A-04047197254D}" destId="{9894D632-250A-45C2-BFEE-3D9D8849B60C}" srcOrd="0" destOrd="0" presId="urn:microsoft.com/office/officeart/2005/8/layout/venn1"/>
    <dgm:cxn modelId="{1818DE4A-0E5F-4E99-8D65-BA5D01BFCD2C}" type="presParOf" srcId="{528818AD-D6B5-48F8-945A-04047197254D}" destId="{E0A0D730-4F67-46FA-90A7-64BE48ADF23B}" srcOrd="1" destOrd="0" presId="urn:microsoft.com/office/officeart/2005/8/layout/venn1"/>
    <dgm:cxn modelId="{AE56C97E-7A67-47BE-AB4E-36BB583B992A}" type="presParOf" srcId="{528818AD-D6B5-48F8-945A-04047197254D}" destId="{62ED447F-AFD4-453B-B12A-93FE8F113084}" srcOrd="2" destOrd="0" presId="urn:microsoft.com/office/officeart/2005/8/layout/venn1"/>
    <dgm:cxn modelId="{A6172E4D-9048-44E1-A406-0334E7ADA6A9}" type="presParOf" srcId="{528818AD-D6B5-48F8-945A-04047197254D}" destId="{0D8E1A22-3892-409E-9F2D-D06771C2AC33}" srcOrd="3" destOrd="0" presId="urn:microsoft.com/office/officeart/2005/8/layout/venn1"/>
    <dgm:cxn modelId="{2C396370-EFFC-42EF-BA54-4F780F54DD4E}" type="presParOf" srcId="{528818AD-D6B5-48F8-945A-04047197254D}" destId="{A6FF9BFE-FCFC-417F-AE3C-000B8A90576D}" srcOrd="4" destOrd="0" presId="urn:microsoft.com/office/officeart/2005/8/layout/venn1"/>
    <dgm:cxn modelId="{BE597622-BA22-42D9-8EE2-4DF70DCD2029}" type="presParOf" srcId="{528818AD-D6B5-48F8-945A-04047197254D}" destId="{208153E3-5337-40CA-BF93-23AF4E3AA58C}" srcOrd="5" destOrd="0" presId="urn:microsoft.com/office/officeart/2005/8/layout/venn1"/>
    <dgm:cxn modelId="{6E1B0B43-D038-4A84-AF30-846B1E98FC7B}" type="presParOf" srcId="{528818AD-D6B5-48F8-945A-04047197254D}" destId="{C9F0B2E8-F581-426E-9D63-EDC151536B16}" srcOrd="6" destOrd="0" presId="urn:microsoft.com/office/officeart/2005/8/layout/venn1"/>
    <dgm:cxn modelId="{5EE987D5-9D6D-4431-A671-A4C6BE67D136}" type="presParOf" srcId="{528818AD-D6B5-48F8-945A-04047197254D}" destId="{24C4F63B-7C7A-4DD8-946F-6955F20D3CAC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E381BD-8A66-4DA0-A036-E92738380E1F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33CC02-9457-42F5-9F3A-13FC1BDE23FA}">
      <dgm:prSet phldrT="[Text]" custT="1"/>
      <dgm:spPr/>
      <dgm:t>
        <a:bodyPr/>
        <a:lstStyle/>
        <a:p>
          <a:pPr algn="ctr"/>
          <a:r>
            <a:rPr lang="en-US" sz="1600" dirty="0"/>
            <a:t>ASSESS NEEDS</a:t>
          </a:r>
        </a:p>
        <a:p>
          <a:pPr algn="l"/>
          <a:r>
            <a:rPr lang="en-US" sz="1000" dirty="0"/>
            <a:t>-Analysis of student performance data</a:t>
          </a:r>
        </a:p>
        <a:p>
          <a:pPr algn="l"/>
          <a:r>
            <a:rPr lang="en-US" sz="1000" dirty="0"/>
            <a:t>-Needs assessment by school team</a:t>
          </a:r>
        </a:p>
        <a:p>
          <a:pPr algn="l"/>
          <a:r>
            <a:rPr lang="en-US" sz="1000" dirty="0"/>
            <a:t>-Indicators of effective practice</a:t>
          </a:r>
        </a:p>
      </dgm:t>
    </dgm:pt>
    <dgm:pt modelId="{CB032832-29E1-440C-9632-526B49444B65}" type="parTrans" cxnId="{EEE3E905-A4B7-410D-A46A-4AC060A6C31A}">
      <dgm:prSet/>
      <dgm:spPr/>
      <dgm:t>
        <a:bodyPr/>
        <a:lstStyle/>
        <a:p>
          <a:endParaRPr lang="en-US"/>
        </a:p>
      </dgm:t>
    </dgm:pt>
    <dgm:pt modelId="{A5094E0F-5F48-44A4-8CC8-2E833F930606}" type="sibTrans" cxnId="{EEE3E905-A4B7-410D-A46A-4AC060A6C31A}">
      <dgm:prSet/>
      <dgm:spPr/>
      <dgm:t>
        <a:bodyPr/>
        <a:lstStyle/>
        <a:p>
          <a:endParaRPr lang="en-US"/>
        </a:p>
      </dgm:t>
    </dgm:pt>
    <dgm:pt modelId="{4A90D138-8EAB-41C2-9D9F-59D8D544488F}">
      <dgm:prSet phldrT="[Text]" custT="1"/>
      <dgm:spPr/>
      <dgm:t>
        <a:bodyPr/>
        <a:lstStyle/>
        <a:p>
          <a:pPr algn="ctr"/>
          <a:r>
            <a:rPr lang="en-US" sz="1600" dirty="0"/>
            <a:t>PLAN &amp; ACT</a:t>
          </a:r>
        </a:p>
        <a:p>
          <a:pPr algn="l"/>
          <a:r>
            <a:rPr lang="en-US" sz="1000" dirty="0"/>
            <a:t>-Identify and implement SMART goals</a:t>
          </a:r>
        </a:p>
        <a:p>
          <a:pPr algn="l"/>
          <a:r>
            <a:rPr lang="en-US" sz="1000" dirty="0"/>
            <a:t>-Routine progress checks of improvement goals</a:t>
          </a:r>
        </a:p>
        <a:p>
          <a:pPr algn="l"/>
          <a:r>
            <a:rPr lang="en-US" sz="1000" dirty="0"/>
            <a:t>-District and state level engagement and support</a:t>
          </a:r>
        </a:p>
      </dgm:t>
    </dgm:pt>
    <dgm:pt modelId="{7FE79B1D-9868-4520-B947-0C213736A1C2}" type="parTrans" cxnId="{E818AF33-07BB-436D-A1B0-7D9730892A5B}">
      <dgm:prSet/>
      <dgm:spPr/>
      <dgm:t>
        <a:bodyPr/>
        <a:lstStyle/>
        <a:p>
          <a:endParaRPr lang="en-US"/>
        </a:p>
      </dgm:t>
    </dgm:pt>
    <dgm:pt modelId="{22C872F4-941A-499E-97CA-DFEBDA89E7E1}" type="sibTrans" cxnId="{E818AF33-07BB-436D-A1B0-7D9730892A5B}">
      <dgm:prSet/>
      <dgm:spPr/>
      <dgm:t>
        <a:bodyPr/>
        <a:lstStyle/>
        <a:p>
          <a:endParaRPr lang="en-US"/>
        </a:p>
      </dgm:t>
    </dgm:pt>
    <dgm:pt modelId="{E4FE2CFB-40A0-464F-82B3-3090D1FFBAC2}">
      <dgm:prSet phldrT="[Text]" custT="1"/>
      <dgm:spPr/>
      <dgm:t>
        <a:bodyPr/>
        <a:lstStyle/>
        <a:p>
          <a:pPr algn="ctr"/>
          <a:r>
            <a:rPr lang="en-US" sz="1600" dirty="0"/>
            <a:t>Evaluate Impact</a:t>
          </a:r>
        </a:p>
        <a:p>
          <a:pPr algn="l"/>
          <a:r>
            <a:rPr lang="en-US" sz="1000" dirty="0"/>
            <a:t>-Formative assessments and progress monitoring</a:t>
          </a:r>
        </a:p>
        <a:p>
          <a:pPr algn="l"/>
          <a:r>
            <a:rPr lang="en-US" sz="1000" dirty="0"/>
            <a:t>-Analysis of intervention effectiveness and impact</a:t>
          </a:r>
        </a:p>
        <a:p>
          <a:pPr algn="l"/>
          <a:r>
            <a:rPr lang="en-US" sz="1000" dirty="0"/>
            <a:t>-District and state jointly ensure plan implementation</a:t>
          </a:r>
        </a:p>
        <a:p>
          <a:pPr algn="l"/>
          <a:endParaRPr lang="en-US" sz="800" dirty="0"/>
        </a:p>
      </dgm:t>
    </dgm:pt>
    <dgm:pt modelId="{12005917-3C4F-41B2-A4BE-27FD68962163}" type="parTrans" cxnId="{7A77579B-99F0-4ADE-8FC4-E6E51A4785F2}">
      <dgm:prSet/>
      <dgm:spPr/>
      <dgm:t>
        <a:bodyPr/>
        <a:lstStyle/>
        <a:p>
          <a:endParaRPr lang="en-US"/>
        </a:p>
      </dgm:t>
    </dgm:pt>
    <dgm:pt modelId="{65247DCA-77D4-4DAB-A128-C172B8C394D9}" type="sibTrans" cxnId="{7A77579B-99F0-4ADE-8FC4-E6E51A4785F2}">
      <dgm:prSet/>
      <dgm:spPr/>
      <dgm:t>
        <a:bodyPr/>
        <a:lstStyle/>
        <a:p>
          <a:endParaRPr lang="en-US"/>
        </a:p>
      </dgm:t>
    </dgm:pt>
    <dgm:pt modelId="{5FAF6C2E-B494-4BCF-90B8-B77B896EF0FE}" type="pres">
      <dgm:prSet presAssocID="{83E381BD-8A66-4DA0-A036-E92738380E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0CCA5D-DD49-4E0A-9B1A-3F975DF1487A}" type="pres">
      <dgm:prSet presAssocID="{9433CC02-9457-42F5-9F3A-13FC1BDE23FA}" presName="node" presStyleLbl="node1" presStyleIdx="0" presStyleCnt="3" custScaleX="108763" custScaleY="162765" custRadScaleRad="91403" custRadScaleInc="57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9549F-17AD-4300-9258-B0C2B25805E6}" type="pres">
      <dgm:prSet presAssocID="{A5094E0F-5F48-44A4-8CC8-2E833F930606}" presName="sibTrans" presStyleLbl="sibTrans2D1" presStyleIdx="0" presStyleCnt="3" custScaleX="192400" custLinFactNeighborX="-7222" custLinFactNeighborY="-16585"/>
      <dgm:spPr/>
      <dgm:t>
        <a:bodyPr/>
        <a:lstStyle/>
        <a:p>
          <a:endParaRPr lang="en-US"/>
        </a:p>
      </dgm:t>
    </dgm:pt>
    <dgm:pt modelId="{8FA4CA1D-8E94-4C18-9387-5D7783595D17}" type="pres">
      <dgm:prSet presAssocID="{A5094E0F-5F48-44A4-8CC8-2E833F93060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81EB2DA-EC39-45E3-8ED2-74D54FB7575A}" type="pres">
      <dgm:prSet presAssocID="{4A90D138-8EAB-41C2-9D9F-59D8D544488F}" presName="node" presStyleLbl="node1" presStyleIdx="1" presStyleCnt="3" custScaleX="114274" custScaleY="173123" custRadScaleRad="71108" custRadScaleInc="-2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E1FA5-88BA-4A30-9EF9-66AC42FEC29F}" type="pres">
      <dgm:prSet presAssocID="{22C872F4-941A-499E-97CA-DFEBDA89E7E1}" presName="sibTrans" presStyleLbl="sibTrans2D1" presStyleIdx="1" presStyleCnt="3" custScaleX="219877"/>
      <dgm:spPr/>
      <dgm:t>
        <a:bodyPr/>
        <a:lstStyle/>
        <a:p>
          <a:endParaRPr lang="en-US"/>
        </a:p>
      </dgm:t>
    </dgm:pt>
    <dgm:pt modelId="{1A4A5D5D-F9EF-4252-9796-E37D87206877}" type="pres">
      <dgm:prSet presAssocID="{22C872F4-941A-499E-97CA-DFEBDA89E7E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D9D91028-BC71-4C6E-8FA1-242547B93646}" type="pres">
      <dgm:prSet presAssocID="{E4FE2CFB-40A0-464F-82B3-3090D1FFBAC2}" presName="node" presStyleLbl="node1" presStyleIdx="2" presStyleCnt="3" custScaleX="107682" custScaleY="184229" custRadScaleRad="104859" custRadScaleInc="55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30E7A-EDC4-431D-BDFD-87F795BE5710}" type="pres">
      <dgm:prSet presAssocID="{65247DCA-77D4-4DAB-A128-C172B8C394D9}" presName="sibTrans" presStyleLbl="sibTrans2D1" presStyleIdx="2" presStyleCnt="3" custScaleX="234731"/>
      <dgm:spPr/>
      <dgm:t>
        <a:bodyPr/>
        <a:lstStyle/>
        <a:p>
          <a:endParaRPr lang="en-US"/>
        </a:p>
      </dgm:t>
    </dgm:pt>
    <dgm:pt modelId="{AF5BFE40-D498-422B-A1AB-2DEBE715B30E}" type="pres">
      <dgm:prSet presAssocID="{65247DCA-77D4-4DAB-A128-C172B8C394D9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FB7B843-C300-44BF-89B8-14401E6955BC}" type="presOf" srcId="{4A90D138-8EAB-41C2-9D9F-59D8D544488F}" destId="{181EB2DA-EC39-45E3-8ED2-74D54FB7575A}" srcOrd="0" destOrd="0" presId="urn:microsoft.com/office/officeart/2005/8/layout/cycle7"/>
    <dgm:cxn modelId="{6E506CB0-0B35-46D1-986E-5E1E14E4DB99}" type="presOf" srcId="{65247DCA-77D4-4DAB-A128-C172B8C394D9}" destId="{AF5BFE40-D498-422B-A1AB-2DEBE715B30E}" srcOrd="1" destOrd="0" presId="urn:microsoft.com/office/officeart/2005/8/layout/cycle7"/>
    <dgm:cxn modelId="{1B908E24-6AF4-4C1C-9E16-1916F02F8C18}" type="presOf" srcId="{E4FE2CFB-40A0-464F-82B3-3090D1FFBAC2}" destId="{D9D91028-BC71-4C6E-8FA1-242547B93646}" srcOrd="0" destOrd="0" presId="urn:microsoft.com/office/officeart/2005/8/layout/cycle7"/>
    <dgm:cxn modelId="{20DB627F-8AC1-4CF9-807C-E29CC86D8F06}" type="presOf" srcId="{A5094E0F-5F48-44A4-8CC8-2E833F930606}" destId="{8FA4CA1D-8E94-4C18-9387-5D7783595D17}" srcOrd="1" destOrd="0" presId="urn:microsoft.com/office/officeart/2005/8/layout/cycle7"/>
    <dgm:cxn modelId="{DAFB5EE2-BFA7-4A66-8321-008CE1E703B0}" type="presOf" srcId="{9433CC02-9457-42F5-9F3A-13FC1BDE23FA}" destId="{3D0CCA5D-DD49-4E0A-9B1A-3F975DF1487A}" srcOrd="0" destOrd="0" presId="urn:microsoft.com/office/officeart/2005/8/layout/cycle7"/>
    <dgm:cxn modelId="{FDC46A96-6329-478B-BCE7-7C1F23E93678}" type="presOf" srcId="{22C872F4-941A-499E-97CA-DFEBDA89E7E1}" destId="{1A4A5D5D-F9EF-4252-9796-E37D87206877}" srcOrd="1" destOrd="0" presId="urn:microsoft.com/office/officeart/2005/8/layout/cycle7"/>
    <dgm:cxn modelId="{568484A0-E020-4D22-9353-2AB5D61674F0}" type="presOf" srcId="{65247DCA-77D4-4DAB-A128-C172B8C394D9}" destId="{97330E7A-EDC4-431D-BDFD-87F795BE5710}" srcOrd="0" destOrd="0" presId="urn:microsoft.com/office/officeart/2005/8/layout/cycle7"/>
    <dgm:cxn modelId="{98039B65-7A9C-4BBA-9CE7-13E9FFB7E1C3}" type="presOf" srcId="{22C872F4-941A-499E-97CA-DFEBDA89E7E1}" destId="{988E1FA5-88BA-4A30-9EF9-66AC42FEC29F}" srcOrd="0" destOrd="0" presId="urn:microsoft.com/office/officeart/2005/8/layout/cycle7"/>
    <dgm:cxn modelId="{03123DCF-8566-44CE-A52B-BDF9AB5AAC6E}" type="presOf" srcId="{83E381BD-8A66-4DA0-A036-E92738380E1F}" destId="{5FAF6C2E-B494-4BCF-90B8-B77B896EF0FE}" srcOrd="0" destOrd="0" presId="urn:microsoft.com/office/officeart/2005/8/layout/cycle7"/>
    <dgm:cxn modelId="{E818AF33-07BB-436D-A1B0-7D9730892A5B}" srcId="{83E381BD-8A66-4DA0-A036-E92738380E1F}" destId="{4A90D138-8EAB-41C2-9D9F-59D8D544488F}" srcOrd="1" destOrd="0" parTransId="{7FE79B1D-9868-4520-B947-0C213736A1C2}" sibTransId="{22C872F4-941A-499E-97CA-DFEBDA89E7E1}"/>
    <dgm:cxn modelId="{EEE3E905-A4B7-410D-A46A-4AC060A6C31A}" srcId="{83E381BD-8A66-4DA0-A036-E92738380E1F}" destId="{9433CC02-9457-42F5-9F3A-13FC1BDE23FA}" srcOrd="0" destOrd="0" parTransId="{CB032832-29E1-440C-9632-526B49444B65}" sibTransId="{A5094E0F-5F48-44A4-8CC8-2E833F930606}"/>
    <dgm:cxn modelId="{5EE502DB-6C1D-4AE0-BC70-179D9D23F717}" type="presOf" srcId="{A5094E0F-5F48-44A4-8CC8-2E833F930606}" destId="{63D9549F-17AD-4300-9258-B0C2B25805E6}" srcOrd="0" destOrd="0" presId="urn:microsoft.com/office/officeart/2005/8/layout/cycle7"/>
    <dgm:cxn modelId="{7A77579B-99F0-4ADE-8FC4-E6E51A4785F2}" srcId="{83E381BD-8A66-4DA0-A036-E92738380E1F}" destId="{E4FE2CFB-40A0-464F-82B3-3090D1FFBAC2}" srcOrd="2" destOrd="0" parTransId="{12005917-3C4F-41B2-A4BE-27FD68962163}" sibTransId="{65247DCA-77D4-4DAB-A128-C172B8C394D9}"/>
    <dgm:cxn modelId="{0FB0A593-73CD-44DB-AFA8-0EEAF75C6237}" type="presParOf" srcId="{5FAF6C2E-B494-4BCF-90B8-B77B896EF0FE}" destId="{3D0CCA5D-DD49-4E0A-9B1A-3F975DF1487A}" srcOrd="0" destOrd="0" presId="urn:microsoft.com/office/officeart/2005/8/layout/cycle7"/>
    <dgm:cxn modelId="{357121FD-4D46-41AF-8171-F49DB8042233}" type="presParOf" srcId="{5FAF6C2E-B494-4BCF-90B8-B77B896EF0FE}" destId="{63D9549F-17AD-4300-9258-B0C2B25805E6}" srcOrd="1" destOrd="0" presId="urn:microsoft.com/office/officeart/2005/8/layout/cycle7"/>
    <dgm:cxn modelId="{4FB29D3A-E0D3-4603-BB62-A752F1E9A841}" type="presParOf" srcId="{63D9549F-17AD-4300-9258-B0C2B25805E6}" destId="{8FA4CA1D-8E94-4C18-9387-5D7783595D17}" srcOrd="0" destOrd="0" presId="urn:microsoft.com/office/officeart/2005/8/layout/cycle7"/>
    <dgm:cxn modelId="{F39D5556-5C87-4F83-80A6-1825804AAC06}" type="presParOf" srcId="{5FAF6C2E-B494-4BCF-90B8-B77B896EF0FE}" destId="{181EB2DA-EC39-45E3-8ED2-74D54FB7575A}" srcOrd="2" destOrd="0" presId="urn:microsoft.com/office/officeart/2005/8/layout/cycle7"/>
    <dgm:cxn modelId="{62C6CF57-B059-4DC2-9724-86E05C4CB259}" type="presParOf" srcId="{5FAF6C2E-B494-4BCF-90B8-B77B896EF0FE}" destId="{988E1FA5-88BA-4A30-9EF9-66AC42FEC29F}" srcOrd="3" destOrd="0" presId="urn:microsoft.com/office/officeart/2005/8/layout/cycle7"/>
    <dgm:cxn modelId="{20D741C0-00D1-4E34-87BC-40CC3BA5B22B}" type="presParOf" srcId="{988E1FA5-88BA-4A30-9EF9-66AC42FEC29F}" destId="{1A4A5D5D-F9EF-4252-9796-E37D87206877}" srcOrd="0" destOrd="0" presId="urn:microsoft.com/office/officeart/2005/8/layout/cycle7"/>
    <dgm:cxn modelId="{1C44106F-C8CA-4538-8016-6D4CF66349CA}" type="presParOf" srcId="{5FAF6C2E-B494-4BCF-90B8-B77B896EF0FE}" destId="{D9D91028-BC71-4C6E-8FA1-242547B93646}" srcOrd="4" destOrd="0" presId="urn:microsoft.com/office/officeart/2005/8/layout/cycle7"/>
    <dgm:cxn modelId="{F7AF0383-CAEA-43CF-A48D-A553572837FF}" type="presParOf" srcId="{5FAF6C2E-B494-4BCF-90B8-B77B896EF0FE}" destId="{97330E7A-EDC4-431D-BDFD-87F795BE5710}" srcOrd="5" destOrd="0" presId="urn:microsoft.com/office/officeart/2005/8/layout/cycle7"/>
    <dgm:cxn modelId="{CE97305F-14E0-4CD4-8B1E-4F7601822F22}" type="presParOf" srcId="{97330E7A-EDC4-431D-BDFD-87F795BE5710}" destId="{AF5BFE40-D498-422B-A1AB-2DEBE715B30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565817-4A91-4268-B6B8-829BEA8075A1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CD620-253F-47C1-AA78-880F5A00B037}">
      <dgm:prSet phldrT="[Text]" custT="1"/>
      <dgm:spPr/>
      <dgm:t>
        <a:bodyPr/>
        <a:lstStyle/>
        <a:p>
          <a:r>
            <a:rPr lang="en-US" sz="1800" b="1" dirty="0" smtClean="0"/>
            <a:t>education.</a:t>
          </a:r>
        </a:p>
        <a:p>
          <a:r>
            <a:rPr lang="en-US" sz="1800" b="1" dirty="0" smtClean="0"/>
            <a:t>alaska.gov</a:t>
          </a:r>
          <a:endParaRPr lang="en-US" sz="1800" b="1" dirty="0"/>
        </a:p>
      </dgm:t>
    </dgm:pt>
    <dgm:pt modelId="{795628D0-C03F-4FAA-B786-8EEAE11511C5}" type="parTrans" cxnId="{394E1459-ADC7-4387-9176-400E0507D2ED}">
      <dgm:prSet/>
      <dgm:spPr/>
      <dgm:t>
        <a:bodyPr/>
        <a:lstStyle/>
        <a:p>
          <a:endParaRPr lang="en-US"/>
        </a:p>
      </dgm:t>
    </dgm:pt>
    <dgm:pt modelId="{7EE73A86-51FB-4D39-97D0-63DCC8785FD3}" type="sibTrans" cxnId="{394E1459-ADC7-4387-9176-400E0507D2ED}">
      <dgm:prSet/>
      <dgm:spPr/>
      <dgm:t>
        <a:bodyPr/>
        <a:lstStyle/>
        <a:p>
          <a:endParaRPr lang="en-US"/>
        </a:p>
      </dgm:t>
    </dgm:pt>
    <dgm:pt modelId="{26562660-E92C-49A9-B70B-3950C606421D}">
      <dgm:prSet phldrT="[Text]" custT="1"/>
      <dgm:spPr/>
      <dgm:t>
        <a:bodyPr/>
        <a:lstStyle/>
        <a:p>
          <a:r>
            <a:rPr lang="en-US" sz="1800" b="1" dirty="0" smtClean="0"/>
            <a:t>ESSA Red Star</a:t>
          </a:r>
          <a:endParaRPr lang="en-US" sz="1800" b="1" dirty="0"/>
        </a:p>
      </dgm:t>
    </dgm:pt>
    <dgm:pt modelId="{0BD2E926-9B66-4F6A-BEB0-00E2FF648F2D}" type="parTrans" cxnId="{785A2D1A-59C9-47B0-8D8E-F63C317A136C}">
      <dgm:prSet/>
      <dgm:spPr/>
      <dgm:t>
        <a:bodyPr/>
        <a:lstStyle/>
        <a:p>
          <a:endParaRPr lang="en-US"/>
        </a:p>
      </dgm:t>
    </dgm:pt>
    <dgm:pt modelId="{A46296F0-6149-4AEE-9B8D-59293E56CA93}" type="sibTrans" cxnId="{785A2D1A-59C9-47B0-8D8E-F63C317A136C}">
      <dgm:prSet/>
      <dgm:spPr/>
      <dgm:t>
        <a:bodyPr/>
        <a:lstStyle/>
        <a:p>
          <a:endParaRPr lang="en-US"/>
        </a:p>
      </dgm:t>
    </dgm:pt>
    <dgm:pt modelId="{E85B3093-3297-4920-91C2-32F8D99EC6FB}">
      <dgm:prSet phldrT="[Text]" custT="1"/>
      <dgm:spPr/>
      <dgm:t>
        <a:bodyPr/>
        <a:lstStyle/>
        <a:p>
          <a:r>
            <a:rPr lang="en-US" sz="1800" b="1" dirty="0" smtClean="0"/>
            <a:t>Draft State Plan</a:t>
          </a:r>
          <a:endParaRPr lang="en-US" sz="1800" b="1" dirty="0"/>
        </a:p>
      </dgm:t>
    </dgm:pt>
    <dgm:pt modelId="{2E1AAF56-26E7-4A09-8812-47ED5ABEC823}" type="parTrans" cxnId="{DEC7E519-232D-4F1D-9D8D-D6B890818041}">
      <dgm:prSet/>
      <dgm:spPr/>
      <dgm:t>
        <a:bodyPr/>
        <a:lstStyle/>
        <a:p>
          <a:endParaRPr lang="en-US"/>
        </a:p>
      </dgm:t>
    </dgm:pt>
    <dgm:pt modelId="{DA3EEF77-6FE3-40D9-B242-439FB7E3F20B}" type="sibTrans" cxnId="{DEC7E519-232D-4F1D-9D8D-D6B890818041}">
      <dgm:prSet/>
      <dgm:spPr/>
      <dgm:t>
        <a:bodyPr/>
        <a:lstStyle/>
        <a:p>
          <a:endParaRPr lang="en-US"/>
        </a:p>
      </dgm:t>
    </dgm:pt>
    <dgm:pt modelId="{DA5AD333-B7A9-49AA-9FEC-ED975B844AFE}" type="pres">
      <dgm:prSet presAssocID="{D8565817-4A91-4268-B6B8-829BEA8075A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D0410F-CDA0-4CA1-B25C-D8885492BFE1}" type="pres">
      <dgm:prSet presAssocID="{5D1CD620-253F-47C1-AA78-880F5A00B037}" presName="Accent1" presStyleCnt="0"/>
      <dgm:spPr/>
      <dgm:t>
        <a:bodyPr/>
        <a:lstStyle/>
        <a:p>
          <a:endParaRPr lang="en-US"/>
        </a:p>
      </dgm:t>
    </dgm:pt>
    <dgm:pt modelId="{4D2BFFB8-48F9-4F67-B418-423D5705AB6A}" type="pres">
      <dgm:prSet presAssocID="{5D1CD620-253F-47C1-AA78-880F5A00B037}" presName="Accent" presStyleLbl="node1" presStyleIdx="0" presStyleCnt="3"/>
      <dgm:spPr/>
      <dgm:t>
        <a:bodyPr/>
        <a:lstStyle/>
        <a:p>
          <a:endParaRPr lang="en-US"/>
        </a:p>
      </dgm:t>
    </dgm:pt>
    <dgm:pt modelId="{EEC462E9-F5BB-42B9-9FFA-64F48F860DDD}" type="pres">
      <dgm:prSet presAssocID="{5D1CD620-253F-47C1-AA78-880F5A00B03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26A76-16AC-4C74-9D00-78D70C80E65C}" type="pres">
      <dgm:prSet presAssocID="{26562660-E92C-49A9-B70B-3950C606421D}" presName="Accent2" presStyleCnt="0"/>
      <dgm:spPr/>
      <dgm:t>
        <a:bodyPr/>
        <a:lstStyle/>
        <a:p>
          <a:endParaRPr lang="en-US"/>
        </a:p>
      </dgm:t>
    </dgm:pt>
    <dgm:pt modelId="{2EC68EC1-080E-44FA-BA88-9D16C2070367}" type="pres">
      <dgm:prSet presAssocID="{26562660-E92C-49A9-B70B-3950C606421D}" presName="Accent" presStyleLbl="node1" presStyleIdx="1" presStyleCnt="3"/>
      <dgm:spPr/>
      <dgm:t>
        <a:bodyPr/>
        <a:lstStyle/>
        <a:p>
          <a:endParaRPr lang="en-US"/>
        </a:p>
      </dgm:t>
    </dgm:pt>
    <dgm:pt modelId="{D6B43C48-3E84-4397-B656-68030962917F}" type="pres">
      <dgm:prSet presAssocID="{26562660-E92C-49A9-B70B-3950C606421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8928ED-5615-46B9-AEC0-DAA2EC29CB4A}" type="pres">
      <dgm:prSet presAssocID="{E85B3093-3297-4920-91C2-32F8D99EC6FB}" presName="Accent3" presStyleCnt="0"/>
      <dgm:spPr/>
      <dgm:t>
        <a:bodyPr/>
        <a:lstStyle/>
        <a:p>
          <a:endParaRPr lang="en-US"/>
        </a:p>
      </dgm:t>
    </dgm:pt>
    <dgm:pt modelId="{7628A87D-3E7B-4BCB-B0E1-76D39D3A2D84}" type="pres">
      <dgm:prSet presAssocID="{E85B3093-3297-4920-91C2-32F8D99EC6FB}" presName="Accent" presStyleLbl="node1" presStyleIdx="2" presStyleCnt="3"/>
      <dgm:spPr/>
      <dgm:t>
        <a:bodyPr/>
        <a:lstStyle/>
        <a:p>
          <a:endParaRPr lang="en-US"/>
        </a:p>
      </dgm:t>
    </dgm:pt>
    <dgm:pt modelId="{26FFE346-F65B-4242-BA06-5F3DDF95B412}" type="pres">
      <dgm:prSet presAssocID="{E85B3093-3297-4920-91C2-32F8D99EC6F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C7E519-232D-4F1D-9D8D-D6B890818041}" srcId="{D8565817-4A91-4268-B6B8-829BEA8075A1}" destId="{E85B3093-3297-4920-91C2-32F8D99EC6FB}" srcOrd="2" destOrd="0" parTransId="{2E1AAF56-26E7-4A09-8812-47ED5ABEC823}" sibTransId="{DA3EEF77-6FE3-40D9-B242-439FB7E3F20B}"/>
    <dgm:cxn modelId="{394E1459-ADC7-4387-9176-400E0507D2ED}" srcId="{D8565817-4A91-4268-B6B8-829BEA8075A1}" destId="{5D1CD620-253F-47C1-AA78-880F5A00B037}" srcOrd="0" destOrd="0" parTransId="{795628D0-C03F-4FAA-B786-8EEAE11511C5}" sibTransId="{7EE73A86-51FB-4D39-97D0-63DCC8785FD3}"/>
    <dgm:cxn modelId="{E51E97F5-FADD-49BA-9B39-4DEC1C0E8C03}" type="presOf" srcId="{D8565817-4A91-4268-B6B8-829BEA8075A1}" destId="{DA5AD333-B7A9-49AA-9FEC-ED975B844AFE}" srcOrd="0" destOrd="0" presId="urn:microsoft.com/office/officeart/2009/layout/CircleArrowProcess"/>
    <dgm:cxn modelId="{D022BC1A-8537-4243-B6B7-394FDA959C63}" type="presOf" srcId="{26562660-E92C-49A9-B70B-3950C606421D}" destId="{D6B43C48-3E84-4397-B656-68030962917F}" srcOrd="0" destOrd="0" presId="urn:microsoft.com/office/officeart/2009/layout/CircleArrowProcess"/>
    <dgm:cxn modelId="{785A2D1A-59C9-47B0-8D8E-F63C317A136C}" srcId="{D8565817-4A91-4268-B6B8-829BEA8075A1}" destId="{26562660-E92C-49A9-B70B-3950C606421D}" srcOrd="1" destOrd="0" parTransId="{0BD2E926-9B66-4F6A-BEB0-00E2FF648F2D}" sibTransId="{A46296F0-6149-4AEE-9B8D-59293E56CA93}"/>
    <dgm:cxn modelId="{4C8D6782-6085-4DD3-9CA5-0568F26D26E2}" type="presOf" srcId="{E85B3093-3297-4920-91C2-32F8D99EC6FB}" destId="{26FFE346-F65B-4242-BA06-5F3DDF95B412}" srcOrd="0" destOrd="0" presId="urn:microsoft.com/office/officeart/2009/layout/CircleArrowProcess"/>
    <dgm:cxn modelId="{F328E991-5200-4E92-836D-4AF29B2F7F43}" type="presOf" srcId="{5D1CD620-253F-47C1-AA78-880F5A00B037}" destId="{EEC462E9-F5BB-42B9-9FFA-64F48F860DDD}" srcOrd="0" destOrd="0" presId="urn:microsoft.com/office/officeart/2009/layout/CircleArrowProcess"/>
    <dgm:cxn modelId="{9AF1819C-AA1D-48EF-BB59-850C296A6055}" type="presParOf" srcId="{DA5AD333-B7A9-49AA-9FEC-ED975B844AFE}" destId="{7BD0410F-CDA0-4CA1-B25C-D8885492BFE1}" srcOrd="0" destOrd="0" presId="urn:microsoft.com/office/officeart/2009/layout/CircleArrowProcess"/>
    <dgm:cxn modelId="{6C6488B5-BA5E-43CA-A25C-D6437E9E1D69}" type="presParOf" srcId="{7BD0410F-CDA0-4CA1-B25C-D8885492BFE1}" destId="{4D2BFFB8-48F9-4F67-B418-423D5705AB6A}" srcOrd="0" destOrd="0" presId="urn:microsoft.com/office/officeart/2009/layout/CircleArrowProcess"/>
    <dgm:cxn modelId="{260203C7-4CD5-41BD-89AB-1B9F7A9AD79B}" type="presParOf" srcId="{DA5AD333-B7A9-49AA-9FEC-ED975B844AFE}" destId="{EEC462E9-F5BB-42B9-9FFA-64F48F860DDD}" srcOrd="1" destOrd="0" presId="urn:microsoft.com/office/officeart/2009/layout/CircleArrowProcess"/>
    <dgm:cxn modelId="{D5488816-6A0B-4B0E-9BCC-1BBF7536D172}" type="presParOf" srcId="{DA5AD333-B7A9-49AA-9FEC-ED975B844AFE}" destId="{DC826A76-16AC-4C74-9D00-78D70C80E65C}" srcOrd="2" destOrd="0" presId="urn:microsoft.com/office/officeart/2009/layout/CircleArrowProcess"/>
    <dgm:cxn modelId="{D534F427-42F1-4CAA-AB61-12A89B39C31D}" type="presParOf" srcId="{DC826A76-16AC-4C74-9D00-78D70C80E65C}" destId="{2EC68EC1-080E-44FA-BA88-9D16C2070367}" srcOrd="0" destOrd="0" presId="urn:microsoft.com/office/officeart/2009/layout/CircleArrowProcess"/>
    <dgm:cxn modelId="{41A405EA-F26C-4885-AB7E-28ED99315807}" type="presParOf" srcId="{DA5AD333-B7A9-49AA-9FEC-ED975B844AFE}" destId="{D6B43C48-3E84-4397-B656-68030962917F}" srcOrd="3" destOrd="0" presId="urn:microsoft.com/office/officeart/2009/layout/CircleArrowProcess"/>
    <dgm:cxn modelId="{DBAEA0D6-17BD-4109-A932-B993FBC475D2}" type="presParOf" srcId="{DA5AD333-B7A9-49AA-9FEC-ED975B844AFE}" destId="{C98928ED-5615-46B9-AEC0-DAA2EC29CB4A}" srcOrd="4" destOrd="0" presId="urn:microsoft.com/office/officeart/2009/layout/CircleArrowProcess"/>
    <dgm:cxn modelId="{8EF2EF9E-2E1E-4709-8F7B-3B20A4442A5E}" type="presParOf" srcId="{C98928ED-5615-46B9-AEC0-DAA2EC29CB4A}" destId="{7628A87D-3E7B-4BCB-B0E1-76D39D3A2D84}" srcOrd="0" destOrd="0" presId="urn:microsoft.com/office/officeart/2009/layout/CircleArrowProcess"/>
    <dgm:cxn modelId="{2E4428B4-D838-4BEA-9429-FE1617554D1A}" type="presParOf" srcId="{DA5AD333-B7A9-49AA-9FEC-ED975B844AFE}" destId="{26FFE346-F65B-4242-BA06-5F3DDF95B41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DBE2C-DD27-49BE-A0DE-9C141D57F6AF}">
      <dsp:nvSpPr>
        <dsp:cNvPr id="0" name=""/>
        <dsp:cNvSpPr/>
      </dsp:nvSpPr>
      <dsp:spPr>
        <a:xfrm>
          <a:off x="-3531063" y="-542762"/>
          <a:ext cx="4209724" cy="4209724"/>
        </a:xfrm>
        <a:prstGeom prst="blockArc">
          <a:avLst>
            <a:gd name="adj1" fmla="val 18900000"/>
            <a:gd name="adj2" fmla="val 2700000"/>
            <a:gd name="adj3" fmla="val 513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33589-CE26-4210-9E75-BC33CF05B523}">
      <dsp:nvSpPr>
        <dsp:cNvPr id="0" name=""/>
        <dsp:cNvSpPr/>
      </dsp:nvSpPr>
      <dsp:spPr>
        <a:xfrm>
          <a:off x="436409" y="312420"/>
          <a:ext cx="5009647" cy="624840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96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Help Alaska educators grow professionally</a:t>
          </a:r>
          <a:endParaRPr lang="en-US" sz="2000" kern="1200" dirty="0"/>
        </a:p>
      </dsp:txBody>
      <dsp:txXfrm>
        <a:off x="436409" y="312420"/>
        <a:ext cx="5009647" cy="624840"/>
      </dsp:txXfrm>
    </dsp:sp>
    <dsp:sp modelId="{C10D1C52-14C3-491D-95E3-9B9EB9F3D62D}">
      <dsp:nvSpPr>
        <dsp:cNvPr id="0" name=""/>
        <dsp:cNvSpPr/>
      </dsp:nvSpPr>
      <dsp:spPr>
        <a:xfrm>
          <a:off x="45884" y="234314"/>
          <a:ext cx="781050" cy="78105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25CBC2E-DF30-44A7-BD9F-2446CB055DD6}">
      <dsp:nvSpPr>
        <dsp:cNvPr id="0" name=""/>
        <dsp:cNvSpPr/>
      </dsp:nvSpPr>
      <dsp:spPr>
        <a:xfrm>
          <a:off x="663538" y="1249680"/>
          <a:ext cx="4782517" cy="624840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96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Improve the effectiveness of instruction</a:t>
          </a:r>
          <a:endParaRPr lang="en-US" sz="2000" kern="1200" dirty="0"/>
        </a:p>
      </dsp:txBody>
      <dsp:txXfrm>
        <a:off x="663538" y="1249680"/>
        <a:ext cx="4782517" cy="624840"/>
      </dsp:txXfrm>
    </dsp:sp>
    <dsp:sp modelId="{4A99BE45-105A-4B4B-9CA5-C7AF70211D57}">
      <dsp:nvSpPr>
        <dsp:cNvPr id="0" name=""/>
        <dsp:cNvSpPr/>
      </dsp:nvSpPr>
      <dsp:spPr>
        <a:xfrm>
          <a:off x="273013" y="1171575"/>
          <a:ext cx="781050" cy="78105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DADF450-4A34-491C-A1C3-3E58AE107C50}">
      <dsp:nvSpPr>
        <dsp:cNvPr id="0" name=""/>
        <dsp:cNvSpPr/>
      </dsp:nvSpPr>
      <dsp:spPr>
        <a:xfrm>
          <a:off x="436409" y="2186939"/>
          <a:ext cx="5009647" cy="624840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96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Inform future employment of the educator</a:t>
          </a:r>
          <a:endParaRPr lang="en-US" sz="2000" kern="1200" dirty="0"/>
        </a:p>
      </dsp:txBody>
      <dsp:txXfrm>
        <a:off x="436409" y="2186939"/>
        <a:ext cx="5009647" cy="624840"/>
      </dsp:txXfrm>
    </dsp:sp>
    <dsp:sp modelId="{D328BB86-9815-44B7-8DE1-04A09276C7E4}">
      <dsp:nvSpPr>
        <dsp:cNvPr id="0" name=""/>
        <dsp:cNvSpPr/>
      </dsp:nvSpPr>
      <dsp:spPr>
        <a:xfrm>
          <a:off x="45884" y="2108835"/>
          <a:ext cx="781050" cy="78105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44F9B-F74A-4043-B931-DD57FC144328}">
      <dsp:nvSpPr>
        <dsp:cNvPr id="0" name=""/>
        <dsp:cNvSpPr/>
      </dsp:nvSpPr>
      <dsp:spPr>
        <a:xfrm>
          <a:off x="584271" y="154882"/>
          <a:ext cx="8656930" cy="126077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0149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Phase 1: Awareness</a:t>
          </a:r>
          <a:endParaRPr lang="en-US" sz="2400" kern="1200" dirty="0"/>
        </a:p>
      </dsp:txBody>
      <dsp:txXfrm>
        <a:off x="584271" y="470077"/>
        <a:ext cx="8341736" cy="630389"/>
      </dsp:txXfrm>
    </dsp:sp>
    <dsp:sp modelId="{A3BBADC0-D91D-487B-9E99-8165DA5F9CD6}">
      <dsp:nvSpPr>
        <dsp:cNvPr id="0" name=""/>
        <dsp:cNvSpPr/>
      </dsp:nvSpPr>
      <dsp:spPr>
        <a:xfrm>
          <a:off x="600285" y="1082728"/>
          <a:ext cx="2692438" cy="16293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Share the Alaska Equity Plan with stakeholders to allow further engagement and improvement.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600285" y="1082728"/>
        <a:ext cx="2692438" cy="1629382"/>
      </dsp:txXfrm>
    </dsp:sp>
    <dsp:sp modelId="{44E1C2A8-3B65-4866-92DB-7B0F93ACECA6}">
      <dsp:nvSpPr>
        <dsp:cNvPr id="0" name=""/>
        <dsp:cNvSpPr/>
      </dsp:nvSpPr>
      <dsp:spPr>
        <a:xfrm>
          <a:off x="3295536" y="575142"/>
          <a:ext cx="5990596" cy="126077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0149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Phase 2: Support</a:t>
          </a:r>
          <a:endParaRPr lang="en-US" sz="2400" kern="1200" dirty="0"/>
        </a:p>
      </dsp:txBody>
      <dsp:txXfrm>
        <a:off x="3295536" y="890337"/>
        <a:ext cx="5675402" cy="630389"/>
      </dsp:txXfrm>
    </dsp:sp>
    <dsp:sp modelId="{A99357D9-1E16-46C6-A2BB-E7548DFE433E}">
      <dsp:nvSpPr>
        <dsp:cNvPr id="0" name=""/>
        <dsp:cNvSpPr/>
      </dsp:nvSpPr>
      <dsp:spPr>
        <a:xfrm>
          <a:off x="3308561" y="1491232"/>
          <a:ext cx="2755683" cy="15539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Support the twelve identified districts with challenges in equitable access to effective teachers</a:t>
          </a:r>
          <a:r>
            <a:rPr lang="en-US" sz="1200" kern="1200" dirty="0" smtClean="0"/>
            <a:t>. </a:t>
          </a:r>
          <a:endParaRPr lang="en-US" sz="1200" kern="1200" dirty="0"/>
        </a:p>
      </dsp:txBody>
      <dsp:txXfrm>
        <a:off x="3308561" y="1491232"/>
        <a:ext cx="2755683" cy="1553946"/>
      </dsp:txXfrm>
    </dsp:sp>
    <dsp:sp modelId="{3A2EAD57-8B80-42F1-9B00-50D483FFFC9D}">
      <dsp:nvSpPr>
        <dsp:cNvPr id="0" name=""/>
        <dsp:cNvSpPr/>
      </dsp:nvSpPr>
      <dsp:spPr>
        <a:xfrm>
          <a:off x="5961870" y="995402"/>
          <a:ext cx="3324261" cy="126077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0149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Phase 3: Review</a:t>
          </a:r>
          <a:endParaRPr lang="en-US" sz="2400" kern="1200" dirty="0"/>
        </a:p>
      </dsp:txBody>
      <dsp:txXfrm>
        <a:off x="5961870" y="1310597"/>
        <a:ext cx="3009067" cy="630389"/>
      </dsp:txXfrm>
    </dsp:sp>
    <dsp:sp modelId="{7D1C003E-CF92-4F85-AA82-921FE10CE470}">
      <dsp:nvSpPr>
        <dsp:cNvPr id="0" name=""/>
        <dsp:cNvSpPr/>
      </dsp:nvSpPr>
      <dsp:spPr>
        <a:xfrm>
          <a:off x="6063898" y="1945675"/>
          <a:ext cx="2594103" cy="1812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Analyze the implementation of the Alaska Equity Plan and make improvements as needed.</a:t>
          </a:r>
          <a:endParaRPr lang="en-US" sz="1400" kern="1200" dirty="0"/>
        </a:p>
      </dsp:txBody>
      <dsp:txXfrm>
        <a:off x="6063898" y="1945675"/>
        <a:ext cx="2594103" cy="18125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655C6-2CD7-4675-B8FE-CCEC5EC41FA9}">
      <dsp:nvSpPr>
        <dsp:cNvPr id="0" name=""/>
        <dsp:cNvSpPr/>
      </dsp:nvSpPr>
      <dsp:spPr>
        <a:xfrm>
          <a:off x="0" y="237929"/>
          <a:ext cx="1766247" cy="4692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IF</a:t>
          </a:r>
        </a:p>
      </dsp:txBody>
      <dsp:txXfrm>
        <a:off x="13744" y="251673"/>
        <a:ext cx="1738759" cy="441779"/>
      </dsp:txXfrm>
    </dsp:sp>
    <dsp:sp modelId="{2686EB17-C2CB-48AE-B354-D39CD0B1A1C1}">
      <dsp:nvSpPr>
        <dsp:cNvPr id="0" name=""/>
        <dsp:cNvSpPr/>
      </dsp:nvSpPr>
      <dsp:spPr>
        <a:xfrm>
          <a:off x="176624" y="707197"/>
          <a:ext cx="178267" cy="770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0739"/>
              </a:lnTo>
              <a:lnTo>
                <a:pt x="178267" y="7707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A1948-BD12-450D-A6B8-E228679157A7}">
      <dsp:nvSpPr>
        <dsp:cNvPr id="0" name=""/>
        <dsp:cNvSpPr/>
      </dsp:nvSpPr>
      <dsp:spPr>
        <a:xfrm>
          <a:off x="354892" y="964110"/>
          <a:ext cx="1644244" cy="1027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Alaska</a:t>
          </a:r>
        </a:p>
      </dsp:txBody>
      <dsp:txXfrm>
        <a:off x="384991" y="994209"/>
        <a:ext cx="1584046" cy="967454"/>
      </dsp:txXfrm>
    </dsp:sp>
    <dsp:sp modelId="{D282ACB2-0DF4-4D64-A28D-2BD32A5F1992}">
      <dsp:nvSpPr>
        <dsp:cNvPr id="0" name=""/>
        <dsp:cNvSpPr/>
      </dsp:nvSpPr>
      <dsp:spPr>
        <a:xfrm>
          <a:off x="176624" y="707197"/>
          <a:ext cx="178267" cy="2262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2634"/>
              </a:lnTo>
              <a:lnTo>
                <a:pt x="178267" y="22626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A91E1-72F9-4E80-80BB-2913DDE6FB27}">
      <dsp:nvSpPr>
        <dsp:cNvPr id="0" name=""/>
        <dsp:cNvSpPr/>
      </dsp:nvSpPr>
      <dsp:spPr>
        <a:xfrm>
          <a:off x="354892" y="2306563"/>
          <a:ext cx="1644244" cy="13265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Comprehensive approach to continuous improvement</a:t>
          </a:r>
        </a:p>
      </dsp:txBody>
      <dsp:txXfrm>
        <a:off x="393745" y="2345416"/>
        <a:ext cx="1566538" cy="1248829"/>
      </dsp:txXfrm>
    </dsp:sp>
    <dsp:sp modelId="{D1C9246E-CF15-4761-B868-09C8508F0F5B}">
      <dsp:nvSpPr>
        <dsp:cNvPr id="0" name=""/>
        <dsp:cNvSpPr/>
      </dsp:nvSpPr>
      <dsp:spPr>
        <a:xfrm>
          <a:off x="2096492" y="717072"/>
          <a:ext cx="1655959" cy="532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THEN</a:t>
          </a:r>
        </a:p>
      </dsp:txBody>
      <dsp:txXfrm>
        <a:off x="2112093" y="732673"/>
        <a:ext cx="1624757" cy="501450"/>
      </dsp:txXfrm>
    </dsp:sp>
    <dsp:sp modelId="{33565416-1F76-4D72-83E1-C50378918FD2}">
      <dsp:nvSpPr>
        <dsp:cNvPr id="0" name=""/>
        <dsp:cNvSpPr/>
      </dsp:nvSpPr>
      <dsp:spPr>
        <a:xfrm>
          <a:off x="2262088" y="1249725"/>
          <a:ext cx="177154" cy="828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627"/>
              </a:lnTo>
              <a:lnTo>
                <a:pt x="177154" y="8286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36951-74A4-4F25-B76C-B519988F382E}">
      <dsp:nvSpPr>
        <dsp:cNvPr id="0" name=""/>
        <dsp:cNvSpPr/>
      </dsp:nvSpPr>
      <dsp:spPr>
        <a:xfrm>
          <a:off x="2439243" y="1564526"/>
          <a:ext cx="1644244" cy="1027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Districts</a:t>
          </a:r>
        </a:p>
      </dsp:txBody>
      <dsp:txXfrm>
        <a:off x="2469342" y="1594625"/>
        <a:ext cx="1584046" cy="967454"/>
      </dsp:txXfrm>
    </dsp:sp>
    <dsp:sp modelId="{6D6CE714-8D9C-43A9-BF9A-BE974D03CB45}">
      <dsp:nvSpPr>
        <dsp:cNvPr id="0" name=""/>
        <dsp:cNvSpPr/>
      </dsp:nvSpPr>
      <dsp:spPr>
        <a:xfrm>
          <a:off x="2262088" y="1249725"/>
          <a:ext cx="176464" cy="2252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2460"/>
              </a:lnTo>
              <a:lnTo>
                <a:pt x="176464" y="22524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E1E1-7A5E-4BCC-B9B0-8E73CFB38883}">
      <dsp:nvSpPr>
        <dsp:cNvPr id="0" name=""/>
        <dsp:cNvSpPr/>
      </dsp:nvSpPr>
      <dsp:spPr>
        <a:xfrm>
          <a:off x="2438552" y="2988359"/>
          <a:ext cx="1644244" cy="1027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Recruit, retain, and develop excellent teachers</a:t>
          </a:r>
        </a:p>
      </dsp:txBody>
      <dsp:txXfrm>
        <a:off x="2468651" y="3018458"/>
        <a:ext cx="1584046" cy="967454"/>
      </dsp:txXfrm>
    </dsp:sp>
    <dsp:sp modelId="{237E394F-AE3E-41AF-BCFF-8CCBD774FADE}">
      <dsp:nvSpPr>
        <dsp:cNvPr id="0" name=""/>
        <dsp:cNvSpPr/>
      </dsp:nvSpPr>
      <dsp:spPr>
        <a:xfrm>
          <a:off x="4267983" y="1191437"/>
          <a:ext cx="1636372" cy="5366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THEN</a:t>
          </a:r>
        </a:p>
      </dsp:txBody>
      <dsp:txXfrm>
        <a:off x="4283701" y="1207155"/>
        <a:ext cx="1604936" cy="505224"/>
      </dsp:txXfrm>
    </dsp:sp>
    <dsp:sp modelId="{91A2D1C7-5BE9-4249-A35E-EFBAF5A3A57B}">
      <dsp:nvSpPr>
        <dsp:cNvPr id="0" name=""/>
        <dsp:cNvSpPr/>
      </dsp:nvSpPr>
      <dsp:spPr>
        <a:xfrm>
          <a:off x="4431621" y="1728098"/>
          <a:ext cx="175200" cy="817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045"/>
              </a:lnTo>
              <a:lnTo>
                <a:pt x="175200" y="8170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286F5-B550-45BA-B8F0-566343E6A42C}">
      <dsp:nvSpPr>
        <dsp:cNvPr id="0" name=""/>
        <dsp:cNvSpPr/>
      </dsp:nvSpPr>
      <dsp:spPr>
        <a:xfrm>
          <a:off x="4606821" y="2031317"/>
          <a:ext cx="1644244" cy="1027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Schools</a:t>
          </a:r>
        </a:p>
      </dsp:txBody>
      <dsp:txXfrm>
        <a:off x="4636920" y="2061416"/>
        <a:ext cx="1584046" cy="967454"/>
      </dsp:txXfrm>
    </dsp:sp>
    <dsp:sp modelId="{F33E3944-C848-4FB0-8E79-3BC45BC9AE3F}">
      <dsp:nvSpPr>
        <dsp:cNvPr id="0" name=""/>
        <dsp:cNvSpPr/>
      </dsp:nvSpPr>
      <dsp:spPr>
        <a:xfrm>
          <a:off x="4431621" y="1728098"/>
          <a:ext cx="210798" cy="2174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4245"/>
              </a:lnTo>
              <a:lnTo>
                <a:pt x="210798" y="21742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9316B-78D8-4457-9B24-4976DF138DBA}">
      <dsp:nvSpPr>
        <dsp:cNvPr id="0" name=""/>
        <dsp:cNvSpPr/>
      </dsp:nvSpPr>
      <dsp:spPr>
        <a:xfrm>
          <a:off x="4642419" y="3388517"/>
          <a:ext cx="1644244" cy="1027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Equitable access to excellent teaching</a:t>
          </a:r>
        </a:p>
      </dsp:txBody>
      <dsp:txXfrm>
        <a:off x="4672518" y="3418616"/>
        <a:ext cx="1584046" cy="967454"/>
      </dsp:txXfrm>
    </dsp:sp>
    <dsp:sp modelId="{C697B107-9532-4759-A1EE-824A1897ADA2}">
      <dsp:nvSpPr>
        <dsp:cNvPr id="0" name=""/>
        <dsp:cNvSpPr/>
      </dsp:nvSpPr>
      <dsp:spPr>
        <a:xfrm>
          <a:off x="6481559" y="1751168"/>
          <a:ext cx="1430780" cy="533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THEN</a:t>
          </a:r>
        </a:p>
      </dsp:txBody>
      <dsp:txXfrm>
        <a:off x="6497174" y="1766783"/>
        <a:ext cx="1399550" cy="501916"/>
      </dsp:txXfrm>
    </dsp:sp>
    <dsp:sp modelId="{AA62AC86-6EDD-47D8-86F0-56DF75824F4B}">
      <dsp:nvSpPr>
        <dsp:cNvPr id="0" name=""/>
        <dsp:cNvSpPr/>
      </dsp:nvSpPr>
      <dsp:spPr>
        <a:xfrm>
          <a:off x="6624637" y="2284315"/>
          <a:ext cx="275542" cy="748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8506"/>
              </a:lnTo>
              <a:lnTo>
                <a:pt x="275542" y="7485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0E6ED-BBBE-40B8-9A6A-F53A91358CF5}">
      <dsp:nvSpPr>
        <dsp:cNvPr id="0" name=""/>
        <dsp:cNvSpPr/>
      </dsp:nvSpPr>
      <dsp:spPr>
        <a:xfrm>
          <a:off x="6900180" y="2595149"/>
          <a:ext cx="1400550" cy="875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Students</a:t>
          </a:r>
        </a:p>
      </dsp:txBody>
      <dsp:txXfrm>
        <a:off x="6925818" y="2620787"/>
        <a:ext cx="1349274" cy="824068"/>
      </dsp:txXfrm>
    </dsp:sp>
    <dsp:sp modelId="{02457298-A258-4F94-9757-B1F33E1C1A80}">
      <dsp:nvSpPr>
        <dsp:cNvPr id="0" name=""/>
        <dsp:cNvSpPr/>
      </dsp:nvSpPr>
      <dsp:spPr>
        <a:xfrm>
          <a:off x="6624637" y="2284315"/>
          <a:ext cx="244400" cy="199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2412"/>
              </a:lnTo>
              <a:lnTo>
                <a:pt x="244400" y="1992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9D061-68C4-406E-835F-0B440281767F}">
      <dsp:nvSpPr>
        <dsp:cNvPr id="0" name=""/>
        <dsp:cNvSpPr/>
      </dsp:nvSpPr>
      <dsp:spPr>
        <a:xfrm>
          <a:off x="6869038" y="3822084"/>
          <a:ext cx="1454860" cy="9092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Higher levels of college- and career readiness for all students</a:t>
          </a:r>
        </a:p>
      </dsp:txBody>
      <dsp:txXfrm>
        <a:off x="6895670" y="3848716"/>
        <a:ext cx="1401596" cy="8560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4D632-250A-45C2-BFEE-3D9D8849B60C}">
      <dsp:nvSpPr>
        <dsp:cNvPr id="0" name=""/>
        <dsp:cNvSpPr/>
      </dsp:nvSpPr>
      <dsp:spPr>
        <a:xfrm>
          <a:off x="1267509" y="53054"/>
          <a:ext cx="3588140" cy="2758835"/>
        </a:xfrm>
        <a:prstGeom prst="ellipse">
          <a:avLst/>
        </a:prstGeom>
        <a:solidFill>
          <a:srgbClr val="E4CDEB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Awareness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Public Reporting of Disproportionate Access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Ongoing Data Collection and Analysis</a:t>
          </a:r>
        </a:p>
      </dsp:txBody>
      <dsp:txXfrm>
        <a:off x="1681526" y="424436"/>
        <a:ext cx="2760108" cy="875399"/>
      </dsp:txXfrm>
    </dsp:sp>
    <dsp:sp modelId="{62ED447F-AFD4-453B-B12A-93FE8F113084}">
      <dsp:nvSpPr>
        <dsp:cNvPr id="0" name=""/>
        <dsp:cNvSpPr/>
      </dsp:nvSpPr>
      <dsp:spPr>
        <a:xfrm>
          <a:off x="2529449" y="1396269"/>
          <a:ext cx="3504768" cy="275883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Recruitment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Identification and mitigation of certification barriers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Examination of recruitment and hiring existing efforts for efficacy</a:t>
          </a:r>
        </a:p>
      </dsp:txBody>
      <dsp:txXfrm>
        <a:off x="4416633" y="1714596"/>
        <a:ext cx="1347988" cy="2122180"/>
      </dsp:txXfrm>
    </dsp:sp>
    <dsp:sp modelId="{A6FF9BFE-FCFC-417F-AE3C-000B8A90576D}">
      <dsp:nvSpPr>
        <dsp:cNvPr id="0" name=""/>
        <dsp:cNvSpPr/>
      </dsp:nvSpPr>
      <dsp:spPr>
        <a:xfrm>
          <a:off x="1575368" y="2546614"/>
          <a:ext cx="3025559" cy="2758835"/>
        </a:xfrm>
        <a:prstGeom prst="ellipse">
          <a:avLst/>
        </a:prstGeom>
        <a:solidFill>
          <a:srgbClr val="FFCCFF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Support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/>
            <a:t>Continued coordination with </a:t>
          </a:r>
          <a:br>
            <a:rPr lang="en-US" sz="1000" b="0" kern="1200" dirty="0"/>
          </a:br>
          <a:r>
            <a:rPr lang="en-US" sz="1000" b="0" kern="1200" dirty="0"/>
            <a:t>ASMP and SSOS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/>
            <a:t>Oversight of districts' EES systems</a:t>
          </a:r>
        </a:p>
      </dsp:txBody>
      <dsp:txXfrm>
        <a:off x="1924471" y="4058668"/>
        <a:ext cx="2327353" cy="875399"/>
      </dsp:txXfrm>
    </dsp:sp>
    <dsp:sp modelId="{C9F0B2E8-F581-426E-9D63-EDC151536B16}">
      <dsp:nvSpPr>
        <dsp:cNvPr id="0" name=""/>
        <dsp:cNvSpPr/>
      </dsp:nvSpPr>
      <dsp:spPr>
        <a:xfrm>
          <a:off x="138725" y="1405511"/>
          <a:ext cx="3559090" cy="27588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Preparation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Support of Alaska's </a:t>
          </a:r>
          <a:br>
            <a:rPr lang="en-US" sz="1000" kern="1200" dirty="0"/>
          </a:br>
          <a:r>
            <a:rPr lang="en-US" sz="1000" kern="1200" dirty="0"/>
            <a:t>FEA, PITAS, and ANSEP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Collaboration with </a:t>
          </a:r>
          <a:br>
            <a:rPr lang="en-US" sz="1000" kern="1200" dirty="0"/>
          </a:br>
          <a:r>
            <a:rPr lang="en-US" sz="1000" kern="1200" dirty="0"/>
            <a:t>Alaska Universities and Colleges</a:t>
          </a:r>
        </a:p>
      </dsp:txBody>
      <dsp:txXfrm>
        <a:off x="412501" y="1723838"/>
        <a:ext cx="1368880" cy="21221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CCA5D-DD49-4E0A-9B1A-3F975DF1487A}">
      <dsp:nvSpPr>
        <dsp:cNvPr id="0" name=""/>
        <dsp:cNvSpPr/>
      </dsp:nvSpPr>
      <dsp:spPr>
        <a:xfrm>
          <a:off x="3074158" y="100799"/>
          <a:ext cx="2061259" cy="15423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ASSESS NEEDS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-Analysis of student performance data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-Needs assessment by school team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-Indicators of effective practice</a:t>
          </a:r>
        </a:p>
      </dsp:txBody>
      <dsp:txXfrm>
        <a:off x="3119332" y="145973"/>
        <a:ext cx="1970911" cy="1452000"/>
      </dsp:txXfrm>
    </dsp:sp>
    <dsp:sp modelId="{63D9549F-17AD-4300-9258-B0C2B25805E6}">
      <dsp:nvSpPr>
        <dsp:cNvPr id="0" name=""/>
        <dsp:cNvSpPr/>
      </dsp:nvSpPr>
      <dsp:spPr>
        <a:xfrm rot="5065300">
          <a:off x="3887368" y="1609372"/>
          <a:ext cx="578581" cy="3316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986865" y="1675703"/>
        <a:ext cx="379587" cy="198995"/>
      </dsp:txXfrm>
    </dsp:sp>
    <dsp:sp modelId="{181EB2DA-EC39-45E3-8ED2-74D54FB7575A}">
      <dsp:nvSpPr>
        <dsp:cNvPr id="0" name=""/>
        <dsp:cNvSpPr/>
      </dsp:nvSpPr>
      <dsp:spPr>
        <a:xfrm>
          <a:off x="3213908" y="2017265"/>
          <a:ext cx="2165702" cy="1640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PLAN &amp; ACT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-Identify and implement SMART goals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-Routine progress checks of improvement goals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-District and state level engagement and support</a:t>
          </a:r>
        </a:p>
      </dsp:txBody>
      <dsp:txXfrm>
        <a:off x="3261957" y="2065314"/>
        <a:ext cx="2069604" cy="1544401"/>
      </dsp:txXfrm>
    </dsp:sp>
    <dsp:sp modelId="{988E1FA5-88BA-4A30-9EF9-66AC42FEC29F}">
      <dsp:nvSpPr>
        <dsp:cNvPr id="0" name=""/>
        <dsp:cNvSpPr/>
      </dsp:nvSpPr>
      <dsp:spPr>
        <a:xfrm rot="11610035">
          <a:off x="2424593" y="2301574"/>
          <a:ext cx="661210" cy="3316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524090" y="2367905"/>
        <a:ext cx="462216" cy="198995"/>
      </dsp:txXfrm>
    </dsp:sp>
    <dsp:sp modelId="{D9D91028-BC71-4C6E-8FA1-242547B93646}">
      <dsp:nvSpPr>
        <dsp:cNvPr id="0" name=""/>
        <dsp:cNvSpPr/>
      </dsp:nvSpPr>
      <dsp:spPr>
        <a:xfrm>
          <a:off x="255716" y="1239417"/>
          <a:ext cx="2040772" cy="1745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Evaluate Impact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-Formative assessments and progress monitoring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-Analysis of intervention effectiveness and impact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-District and state jointly ensure plan implementation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06847" y="1290548"/>
        <a:ext cx="1938510" cy="1643477"/>
      </dsp:txXfrm>
    </dsp:sp>
    <dsp:sp modelId="{97330E7A-EDC4-431D-BDFD-87F795BE5710}">
      <dsp:nvSpPr>
        <dsp:cNvPr id="0" name=""/>
        <dsp:cNvSpPr/>
      </dsp:nvSpPr>
      <dsp:spPr>
        <a:xfrm rot="20179419">
          <a:off x="2332383" y="1328547"/>
          <a:ext cx="705878" cy="3316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431880" y="1394878"/>
        <a:ext cx="506884" cy="1989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BFFB8-48F9-4F67-B418-423D5705AB6A}">
      <dsp:nvSpPr>
        <dsp:cNvPr id="0" name=""/>
        <dsp:cNvSpPr/>
      </dsp:nvSpPr>
      <dsp:spPr>
        <a:xfrm>
          <a:off x="1553253" y="0"/>
          <a:ext cx="2337844" cy="233820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462E9-F5BB-42B9-9FFA-64F48F860DDD}">
      <dsp:nvSpPr>
        <dsp:cNvPr id="0" name=""/>
        <dsp:cNvSpPr/>
      </dsp:nvSpPr>
      <dsp:spPr>
        <a:xfrm>
          <a:off x="2069994" y="844161"/>
          <a:ext cx="1299095" cy="649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education.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alaska.gov</a:t>
          </a:r>
          <a:endParaRPr lang="en-US" sz="1800" b="1" kern="1200" dirty="0"/>
        </a:p>
      </dsp:txBody>
      <dsp:txXfrm>
        <a:off x="2069994" y="844161"/>
        <a:ext cx="1299095" cy="649392"/>
      </dsp:txXfrm>
    </dsp:sp>
    <dsp:sp modelId="{2EC68EC1-080E-44FA-BA88-9D16C2070367}">
      <dsp:nvSpPr>
        <dsp:cNvPr id="0" name=""/>
        <dsp:cNvSpPr/>
      </dsp:nvSpPr>
      <dsp:spPr>
        <a:xfrm>
          <a:off x="903925" y="1343469"/>
          <a:ext cx="2337844" cy="233820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43C48-3E84-4397-B656-68030962917F}">
      <dsp:nvSpPr>
        <dsp:cNvPr id="0" name=""/>
        <dsp:cNvSpPr/>
      </dsp:nvSpPr>
      <dsp:spPr>
        <a:xfrm>
          <a:off x="1423300" y="2195402"/>
          <a:ext cx="1299095" cy="649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ESSA Red Star</a:t>
          </a:r>
          <a:endParaRPr lang="en-US" sz="1800" b="1" kern="1200" dirty="0"/>
        </a:p>
      </dsp:txBody>
      <dsp:txXfrm>
        <a:off x="1423300" y="2195402"/>
        <a:ext cx="1299095" cy="649392"/>
      </dsp:txXfrm>
    </dsp:sp>
    <dsp:sp modelId="{7628A87D-3E7B-4BCB-B0E1-76D39D3A2D84}">
      <dsp:nvSpPr>
        <dsp:cNvPr id="0" name=""/>
        <dsp:cNvSpPr/>
      </dsp:nvSpPr>
      <dsp:spPr>
        <a:xfrm>
          <a:off x="1719646" y="2847708"/>
          <a:ext cx="2008571" cy="20093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FE346-F65B-4242-BA06-5F3DDF95B412}">
      <dsp:nvSpPr>
        <dsp:cNvPr id="0" name=""/>
        <dsp:cNvSpPr/>
      </dsp:nvSpPr>
      <dsp:spPr>
        <a:xfrm>
          <a:off x="2073067" y="3548586"/>
          <a:ext cx="1299095" cy="649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Draft State Plan</a:t>
          </a:r>
          <a:endParaRPr lang="en-US" sz="1800" b="1" kern="1200" dirty="0"/>
        </a:p>
      </dsp:txBody>
      <dsp:txXfrm>
        <a:off x="2073067" y="3548586"/>
        <a:ext cx="1299095" cy="649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A8A0C-D7D0-4BA1-B91B-4D80A4A32D6F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4469D-AC42-424D-888B-00CD4B260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1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Good afternoon, thank you for taking the time to join us</a:t>
            </a:r>
            <a:r>
              <a:rPr lang="en-US" baseline="0" dirty="0" smtClean="0"/>
              <a:t> today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My name is Erin Hardin and I’m with the Department of Education &amp; Early Development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purpose of today’s webinar is to highlight key topics in the state’s draft plan, specifically key changes between the first and second draft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state plan is designed to support improvements in Alaska’s education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Focused on the State Board’s mission of “an excellent education for every student every day”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Based on over a year’s worth of stakeholder engagement and public comments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Will continue to evolve and improve over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469D-AC42-424D-888B-00CD4B2608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33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30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10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95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0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07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41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41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86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35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0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For</a:t>
            </a:r>
            <a:r>
              <a:rPr lang="en-US" baseline="0" dirty="0" smtClean="0"/>
              <a:t> today’s webinar we will be focusing on the three topics listed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 will take questions at the end of all</a:t>
            </a:r>
            <a:r>
              <a:rPr lang="en-US" baseline="0" dirty="0" smtClean="0"/>
              <a:t> three presentations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don’t want you to forget your questions – feel free to write your questions in the chat box as we go along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will provide short breaks between each section for you to collect your thoughts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469D-AC42-424D-888B-00CD4B2608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4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29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75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22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939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525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600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362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398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754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74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447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166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836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751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463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Please take a moment to reflect on the presentation you just heard and collect your thoughts and questions.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Write any questions in the chat box or on a notepad at this time</a:t>
            </a:r>
            <a:r>
              <a:rPr lang="en-US" baseline="0" dirty="0" smtClean="0"/>
              <a:t>. </a:t>
            </a:r>
            <a:endParaRPr lang="en-US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We will begin the next section of the presentation in one minute.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469D-AC42-424D-888B-00CD4B2608F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788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349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932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125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935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09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352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361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69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smtClean="0"/>
              <a:t>(you have 18 minutes – be sure</a:t>
            </a:r>
            <a:r>
              <a:rPr lang="en-US" i="0" baseline="0" dirty="0" smtClean="0"/>
              <a:t> to time out each part of this section of your presentation)</a:t>
            </a:r>
            <a:endParaRPr lang="en-US" i="0" dirty="0" smtClean="0"/>
          </a:p>
          <a:p>
            <a:r>
              <a:rPr lang="en-US" i="0" dirty="0" smtClean="0"/>
              <a:t>Summarize DEED’s proposal.</a:t>
            </a:r>
          </a:p>
          <a:p>
            <a:r>
              <a:rPr lang="en-US" i="0" dirty="0" smtClean="0"/>
              <a:t>Stating</a:t>
            </a:r>
            <a:r>
              <a:rPr lang="en-US" i="0" baseline="0" dirty="0" smtClean="0"/>
              <a:t> the proposal up front is more likely to engage participants.</a:t>
            </a:r>
          </a:p>
          <a:p>
            <a:r>
              <a:rPr lang="en-US" i="0" baseline="0" dirty="0" smtClean="0"/>
              <a:t>Studies suggest that when we build backwards from what they expect, participants tend to stick with you. Going the other way is what is often done…therefore they often check-out until the end.</a:t>
            </a:r>
          </a:p>
          <a:p>
            <a:endParaRPr lang="en-US" i="0" baseline="0" dirty="0" smtClean="0"/>
          </a:p>
          <a:p>
            <a:pPr defTabSz="931774">
              <a:defRPr/>
            </a:pPr>
            <a:r>
              <a:rPr lang="en-US" i="0" baseline="0" dirty="0" smtClean="0"/>
              <a:t>For example, “After great deliberation, reviewing stakeholder input, and studying what other states have done… DEED is proposing the following… As we move through this presentation, I/we will provide detail about how we came to this.”</a:t>
            </a:r>
            <a:endParaRPr lang="en-US" i="1" dirty="0" smtClean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117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Please take a moment to reflect on the presentation you just heard and collect your thoughts and questions.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Write any questions in the chat box or on a notepad at this time</a:t>
            </a:r>
            <a:r>
              <a:rPr lang="en-US" baseline="0" dirty="0" smtClean="0"/>
              <a:t>. </a:t>
            </a:r>
            <a:endParaRPr lang="en-US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We will begin the next section of the presentation in one minute.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469D-AC42-424D-888B-00CD4B2608F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212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893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919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554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341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417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91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799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535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440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901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7413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2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8570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4959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9382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6459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5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3642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750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8877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5515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Please take a moment to reflect on the presentation you just heard and collect your thoughts and questions.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Write any questions in the chat box or on a notepad at this time</a:t>
            </a:r>
            <a:r>
              <a:rPr lang="en-US" baseline="0" dirty="0" smtClean="0"/>
              <a:t>. </a:t>
            </a:r>
            <a:endParaRPr lang="en-US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We will begin the next section of the presentation in one minute.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469D-AC42-424D-888B-00CD4B2608F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7495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Visit the DEED website at education.alaska.gov,</a:t>
            </a:r>
            <a:r>
              <a:rPr lang="en-US" baseline="0" dirty="0" smtClean="0"/>
              <a:t> click on the Red Star, and select the Draft State Plan tab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Here you will find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draft of the state plan, a 10 page executive summary that includes a list of key changes from the first draft, and the Survey Monkey feedback form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4469D-AC42-424D-888B-00CD4B2608FE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69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0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02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F8D3-96F5-446B-8B03-F929335A61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8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1390A-8F5E-40B0-A7BD-ECD812E757F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25A93BE-79C7-4713-AA4B-E17D4E3CD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9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1390A-8F5E-40B0-A7BD-ECD812E757F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25A93BE-79C7-4713-AA4B-E17D4E3CD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5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1390A-8F5E-40B0-A7BD-ECD812E757F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25A93BE-79C7-4713-AA4B-E17D4E3CD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7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1390A-8F5E-40B0-A7BD-ECD812E757F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25A93BE-79C7-4713-AA4B-E17D4E3CDD1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406913"/>
            <a:ext cx="9144000" cy="0"/>
          </a:xfrm>
          <a:prstGeom prst="line">
            <a:avLst/>
          </a:prstGeom>
          <a:ln w="7620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43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1390A-8F5E-40B0-A7BD-ECD812E757F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25A93BE-79C7-4713-AA4B-E17D4E3CD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6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1390A-8F5E-40B0-A7BD-ECD812E757F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25A93BE-79C7-4713-AA4B-E17D4E3CDD1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406913"/>
            <a:ext cx="9144000" cy="0"/>
          </a:xfrm>
          <a:prstGeom prst="line">
            <a:avLst/>
          </a:prstGeom>
          <a:ln w="7620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6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1390A-8F5E-40B0-A7BD-ECD812E757F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25A93BE-79C7-4713-AA4B-E17D4E3CDD1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406913"/>
            <a:ext cx="9144000" cy="0"/>
          </a:xfrm>
          <a:prstGeom prst="line">
            <a:avLst/>
          </a:prstGeom>
          <a:ln w="7620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20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1390A-8F5E-40B0-A7BD-ECD812E757F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25A93BE-79C7-4713-AA4B-E17D4E3CD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0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1390A-8F5E-40B0-A7BD-ECD812E757F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25A93BE-79C7-4713-AA4B-E17D4E3CD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0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1390A-8F5E-40B0-A7BD-ECD812E757F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25A93BE-79C7-4713-AA4B-E17D4E3CD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6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01390A-8F5E-40B0-A7BD-ECD812E757F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25A93BE-79C7-4713-AA4B-E17D4E3CD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5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8" y="6176963"/>
            <a:ext cx="611285" cy="5719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06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861" y="4089728"/>
            <a:ext cx="7467600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cs typeface="Times New Roman"/>
              </a:rPr>
              <a:t>Alaska</a:t>
            </a:r>
            <a:r>
              <a:rPr lang="en-US" sz="3600" b="1" i="1" dirty="0" smtClean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cs typeface="Times New Roman"/>
              </a:rPr>
              <a:t>ESSA State Plan 2</a:t>
            </a:r>
            <a:r>
              <a:rPr lang="en-US" sz="3600" b="1" baseline="30000" dirty="0" smtClean="0">
                <a:solidFill>
                  <a:srgbClr val="000000"/>
                </a:solidFill>
                <a:cs typeface="Times New Roman"/>
              </a:rPr>
              <a:t>nd</a:t>
            </a:r>
            <a:r>
              <a:rPr lang="en-US" sz="3600" b="1" dirty="0" smtClean="0">
                <a:solidFill>
                  <a:srgbClr val="000000"/>
                </a:solidFill>
                <a:cs typeface="Times New Roman"/>
              </a:rPr>
              <a:t> Draft</a:t>
            </a:r>
            <a:br>
              <a:rPr lang="en-US" sz="3600" b="1" dirty="0" smtClean="0">
                <a:solidFill>
                  <a:srgbClr val="000000"/>
                </a:solidFill>
                <a:cs typeface="Times New Roman"/>
              </a:rPr>
            </a:br>
            <a:r>
              <a:rPr lang="en-US" sz="2700" b="1" i="1" dirty="0" smtClean="0">
                <a:solidFill>
                  <a:srgbClr val="C00000"/>
                </a:solidFill>
                <a:cs typeface="Times New Roman"/>
              </a:rPr>
              <a:t>Key Topics and Changes from 1</a:t>
            </a:r>
            <a:r>
              <a:rPr lang="en-US" sz="2700" b="1" i="1" baseline="30000" dirty="0" smtClean="0">
                <a:solidFill>
                  <a:srgbClr val="C00000"/>
                </a:solidFill>
                <a:cs typeface="Times New Roman"/>
              </a:rPr>
              <a:t>st</a:t>
            </a:r>
            <a:r>
              <a:rPr lang="en-US" sz="2700" b="1" i="1" dirty="0" smtClean="0">
                <a:solidFill>
                  <a:srgbClr val="C00000"/>
                </a:solidFill>
                <a:cs typeface="Times New Roman"/>
              </a:rPr>
              <a:t> Draft</a:t>
            </a:r>
            <a:r>
              <a:rPr lang="en-US" sz="2700" b="1" i="1" dirty="0" smtClean="0">
                <a:solidFill>
                  <a:srgbClr val="000000"/>
                </a:solidFill>
                <a:cs typeface="Times New Roman"/>
              </a:rPr>
              <a:t/>
            </a:r>
            <a:br>
              <a:rPr lang="en-US" sz="2700" b="1" i="1" dirty="0" smtClean="0">
                <a:solidFill>
                  <a:srgbClr val="000000"/>
                </a:solidFill>
                <a:cs typeface="Times New Roman"/>
              </a:rPr>
            </a:br>
            <a:r>
              <a:rPr lang="en-US" sz="2700" b="1" dirty="0" smtClean="0">
                <a:solidFill>
                  <a:srgbClr val="000000"/>
                </a:solidFill>
                <a:cs typeface="Times New Roman"/>
              </a:rPr>
              <a:t/>
            </a:r>
            <a:br>
              <a:rPr lang="en-US" sz="2700" b="1" dirty="0" smtClean="0">
                <a:solidFill>
                  <a:srgbClr val="000000"/>
                </a:solidFill>
                <a:cs typeface="Times New Roman"/>
              </a:rPr>
            </a:br>
            <a:r>
              <a:rPr lang="en-US" sz="2200" b="1" dirty="0" smtClean="0">
                <a:solidFill>
                  <a:srgbClr val="000000"/>
                </a:solidFill>
                <a:cs typeface="Times New Roman"/>
              </a:rPr>
              <a:t>July 18, 2017</a:t>
            </a:r>
            <a:r>
              <a:rPr lang="en-US" sz="2200" b="1" dirty="0">
                <a:solidFill>
                  <a:srgbClr val="000000"/>
                </a:solidFill>
                <a:cs typeface="Times New Roman"/>
              </a:rPr>
              <a:t/>
            </a:r>
            <a:br>
              <a:rPr lang="en-US" sz="2200" b="1" dirty="0">
                <a:solidFill>
                  <a:srgbClr val="000000"/>
                </a:solidFill>
                <a:cs typeface="Times New Roman"/>
              </a:rPr>
            </a:br>
            <a:endParaRPr lang="en-US" sz="2200" b="1" dirty="0"/>
          </a:p>
        </p:txBody>
      </p:sp>
      <p:pic>
        <p:nvPicPr>
          <p:cNvPr id="6" name="Picture 5" descr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893" y="1606378"/>
            <a:ext cx="2009536" cy="18802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54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ded Corner 10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 38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2440" y="227094"/>
            <a:ext cx="7886700" cy="1325563"/>
          </a:xfrm>
        </p:spPr>
        <p:txBody>
          <a:bodyPr/>
          <a:lstStyle/>
          <a:p>
            <a:pPr algn="l"/>
            <a:r>
              <a:rPr lang="en-US" dirty="0" smtClean="0"/>
              <a:t>Level of Support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3300905"/>
            <a:ext cx="7543800" cy="1042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 professional growth plan (district support)</a:t>
            </a:r>
          </a:p>
          <a:p>
            <a:pPr lvl="1"/>
            <a:r>
              <a:rPr lang="en-US" sz="2400" dirty="0" smtClean="0"/>
              <a:t>Basic on two or more Alaska Teacher Standards</a:t>
            </a: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472440" y="1630375"/>
            <a:ext cx="5566613" cy="143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An improvement plan</a:t>
            </a:r>
          </a:p>
          <a:p>
            <a:pPr lvl="1"/>
            <a:r>
              <a:rPr lang="en-US" sz="2400" dirty="0" smtClean="0"/>
              <a:t>Unsatisfactory on one or more of the Alaska Teacher Standards</a:t>
            </a:r>
            <a:endParaRPr lang="en-US" sz="2000" dirty="0" smtClean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671456" y="4724400"/>
            <a:ext cx="6567544" cy="1042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O</a:t>
            </a:r>
            <a:r>
              <a:rPr lang="en-US" sz="2400" dirty="0" smtClean="0"/>
              <a:t>nly refers to those plans that are the results of the district’s educator evaluation and support system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(e.g. not support for changing of grades levels)</a:t>
            </a:r>
          </a:p>
        </p:txBody>
      </p:sp>
      <p:pic>
        <p:nvPicPr>
          <p:cNvPr id="13" name="Picture 2" descr="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81" y="1667991"/>
            <a:ext cx="1905000" cy="136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4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95955"/>
            <a:ext cx="7886700" cy="1325563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Purposes of Alaska’s Educator </a:t>
            </a:r>
            <a:br>
              <a:rPr lang="en-US" sz="3200" dirty="0" smtClean="0"/>
            </a:br>
            <a:r>
              <a:rPr lang="en-US" sz="3200" dirty="0" smtClean="0"/>
              <a:t>Evaluation and Support System</a:t>
            </a:r>
            <a:endParaRPr lang="en-US" sz="3200" dirty="0"/>
          </a:p>
        </p:txBody>
      </p:sp>
      <p:graphicFrame>
        <p:nvGraphicFramePr>
          <p:cNvPr id="10" name="Diagram 9" descr="Purpose of AK's Educator Evaluation &amp; Support System:&#10;1) Help Alaska educators grow professionally&#10;2) improve the effectiveness of instruction&#10;3) inform future employment of the educator"/>
          <p:cNvGraphicFramePr/>
          <p:nvPr>
            <p:extLst>
              <p:ext uri="{D42A27DB-BD31-4B8C-83A1-F6EECF244321}">
                <p14:modId xmlns:p14="http://schemas.microsoft.com/office/powerpoint/2010/main" val="3124829843"/>
              </p:ext>
            </p:extLst>
          </p:nvPr>
        </p:nvGraphicFramePr>
        <p:xfrm>
          <a:off x="1371600" y="1780613"/>
          <a:ext cx="54864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133600" y="5163909"/>
            <a:ext cx="472440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All districts are encouraged to use plans of professional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growth</a:t>
            </a:r>
            <a:endParaRPr lang="en-US" sz="2400" dirty="0">
              <a:solidFill>
                <a:srgbClr val="1F4D78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9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DEED’s </a:t>
            </a:r>
            <a:r>
              <a:rPr lang="en-US" dirty="0" smtClean="0"/>
              <a:t>Proposal </a:t>
            </a:r>
            <a:r>
              <a:rPr lang="en-US" dirty="0" smtClean="0">
                <a:solidFill>
                  <a:schemeClr val="bg1"/>
                </a:solidFill>
              </a:rPr>
              <a:t>- 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 smtClean="0"/>
              <a:t>DEED </a:t>
            </a:r>
            <a:r>
              <a:rPr lang="en-US" b="1" dirty="0"/>
              <a:t>is proposing the </a:t>
            </a:r>
            <a:r>
              <a:rPr lang="en-US" b="1" dirty="0" smtClean="0"/>
              <a:t>following:</a:t>
            </a:r>
          </a:p>
          <a:p>
            <a:pPr algn="l"/>
            <a:endParaRPr lang="en-US" b="1" dirty="0" smtClean="0"/>
          </a:p>
          <a:p>
            <a:r>
              <a:rPr lang="en-US" dirty="0" smtClean="0"/>
              <a:t>Alaska Measures</a:t>
            </a:r>
            <a:endParaRPr lang="en-US" dirty="0"/>
          </a:p>
          <a:p>
            <a:r>
              <a:rPr lang="en-US" dirty="0" smtClean="0"/>
              <a:t>Public Reporting</a:t>
            </a:r>
          </a:p>
          <a:p>
            <a:r>
              <a:rPr lang="en-US" dirty="0" smtClean="0"/>
              <a:t>Approach to Address Disproportionality</a:t>
            </a:r>
          </a:p>
          <a:p>
            <a:pPr algn="l">
              <a:buClr>
                <a:schemeClr val="tx2"/>
              </a:buClr>
            </a:pPr>
            <a:endParaRPr lang="en-US" dirty="0" smtClean="0"/>
          </a:p>
        </p:txBody>
      </p:sp>
      <p:pic>
        <p:nvPicPr>
          <p:cNvPr id="7" name="Picture 6" descr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6239" y="1898174"/>
            <a:ext cx="175260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6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 38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Alaska Measures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9851" y="1752601"/>
            <a:ext cx="8078823" cy="3962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Percentage of teachers categorized as inexperienced, out-of-field and ineffective in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800" dirty="0" smtClean="0"/>
              <a:t>Title I, Part A and non-Title I, Part A schools</a:t>
            </a:r>
          </a:p>
          <a:p>
            <a:endParaRPr lang="en-US" sz="2800" dirty="0" smtClean="0"/>
          </a:p>
          <a:p>
            <a:r>
              <a:rPr lang="en-US" sz="2800" dirty="0" smtClean="0"/>
              <a:t>High minority (top quartile) and low-minority (bottom quartile) schools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6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 39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Public Reporting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9851" y="1752601"/>
            <a:ext cx="8078823" cy="3962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On the State Report Card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800" dirty="0" smtClean="0"/>
              <a:t>Professional qualifications of educators </a:t>
            </a:r>
            <a:br>
              <a:rPr lang="en-US" sz="2800" dirty="0" smtClean="0"/>
            </a:br>
            <a:r>
              <a:rPr lang="en-US" sz="2800" dirty="0" smtClean="0"/>
              <a:t>using the </a:t>
            </a:r>
            <a:r>
              <a:rPr lang="en-US" sz="2800" dirty="0"/>
              <a:t>n</a:t>
            </a:r>
            <a:r>
              <a:rPr lang="en-US" sz="2800" dirty="0" smtClean="0"/>
              <a:t>umber </a:t>
            </a:r>
            <a:r>
              <a:rPr lang="en-US" sz="2800" dirty="0"/>
              <a:t>and percentage of:</a:t>
            </a:r>
          </a:p>
          <a:p>
            <a:pPr lvl="1"/>
            <a:r>
              <a:rPr lang="en-US" sz="2400" dirty="0" smtClean="0"/>
              <a:t>Inexperienced teachers, principals, </a:t>
            </a:r>
            <a:br>
              <a:rPr lang="en-US" sz="2400" dirty="0" smtClean="0"/>
            </a:br>
            <a:r>
              <a:rPr lang="en-US" sz="2400" dirty="0" smtClean="0"/>
              <a:t>and other school leaders</a:t>
            </a:r>
          </a:p>
          <a:p>
            <a:pPr lvl="1"/>
            <a:r>
              <a:rPr lang="en-US" sz="2400" dirty="0" smtClean="0"/>
              <a:t>Out-of-field teachers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Pages 42-45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Address Disproportionality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9851" y="1752601"/>
            <a:ext cx="8078823" cy="3962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Equitable Access to Excellent Educators Plan for </a:t>
            </a:r>
            <a:r>
              <a:rPr lang="en-US" i="1" dirty="0" smtClean="0"/>
              <a:t>Alaska – </a:t>
            </a:r>
            <a:r>
              <a:rPr lang="en-US" dirty="0" smtClean="0"/>
              <a:t>Alaska Equity Plan (2015)</a:t>
            </a:r>
          </a:p>
          <a:p>
            <a:pPr lvl="1"/>
            <a:r>
              <a:rPr lang="en-US" dirty="0" smtClean="0"/>
              <a:t>Multi-Phase Approach</a:t>
            </a:r>
          </a:p>
          <a:p>
            <a:pPr lvl="1"/>
            <a:r>
              <a:rPr lang="en-US" dirty="0" smtClean="0"/>
              <a:t>Initial </a:t>
            </a:r>
            <a:r>
              <a:rPr lang="en-US" dirty="0"/>
              <a:t>Root Cause Analysis</a:t>
            </a:r>
          </a:p>
          <a:p>
            <a:pPr lvl="1"/>
            <a:r>
              <a:rPr lang="en-US" dirty="0"/>
              <a:t>Strategies to Address and Eliminate Gaps</a:t>
            </a:r>
          </a:p>
          <a:p>
            <a:pPr lvl="1"/>
            <a:r>
              <a:rPr lang="en-US" dirty="0"/>
              <a:t>Key Strategies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3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ded Corner 8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 42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Multi-Phase </a:t>
            </a:r>
            <a:r>
              <a:rPr lang="en-US" dirty="0"/>
              <a:t>A</a:t>
            </a:r>
            <a:r>
              <a:rPr lang="en-US" dirty="0" smtClean="0"/>
              <a:t>pproach</a:t>
            </a:r>
            <a:endParaRPr lang="en-US" dirty="0"/>
          </a:p>
        </p:txBody>
      </p:sp>
      <p:graphicFrame>
        <p:nvGraphicFramePr>
          <p:cNvPr id="7" name="Diagram 6" descr="Phase 1: Awareness. &#10;Share the Alaska Equity Plan with stakeholders to allow further engagement and improvement.&#10;Phase 2: Support.&#10;Support the twelve identified districts with challenges in equitable access to effective teachers. &#10;Phase 3: Review.&#10;Analyze the implementation of the Alaska Equity Plan and make improvements as needed.&#10;"/>
          <p:cNvGraphicFramePr/>
          <p:nvPr>
            <p:extLst>
              <p:ext uri="{D42A27DB-BD31-4B8C-83A1-F6EECF244321}">
                <p14:modId xmlns:p14="http://schemas.microsoft.com/office/powerpoint/2010/main" val="4110550613"/>
              </p:ext>
            </p:extLst>
          </p:nvPr>
        </p:nvGraphicFramePr>
        <p:xfrm>
          <a:off x="-345688" y="1690688"/>
          <a:ext cx="9902282" cy="4225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71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ded Corner 8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 43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Initial Root Cause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4556"/>
            <a:ext cx="3810000" cy="424160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Through the analysis of data, information gathered at meetings, conversations with stakeholders, and various research studies . . .</a:t>
            </a:r>
            <a:endParaRPr lang="en-US" dirty="0"/>
          </a:p>
        </p:txBody>
      </p:sp>
      <p:pic>
        <p:nvPicPr>
          <p:cNvPr id="8" name="Content Placeholder 7" descr="Root causes of a lack of excellent educators in Alaska:&#10;1) Insufficient supply&#10;2) difficulty retaining&#10;3) rural challenges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0" t="-18668" r="-3481" b="-17290"/>
          <a:stretch>
            <a:fillRect/>
          </a:stretch>
        </p:blipFill>
        <p:spPr bwMode="auto">
          <a:xfrm>
            <a:off x="3591119" y="1068577"/>
            <a:ext cx="5050893" cy="50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70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 44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Theory of Action</a:t>
            </a:r>
            <a:endParaRPr lang="en-US" dirty="0"/>
          </a:p>
        </p:txBody>
      </p:sp>
      <p:graphicFrame>
        <p:nvGraphicFramePr>
          <p:cNvPr id="9" name="Diagram 8" descr="IF: Alaska, Comprehensive approach to continuous improvement,&#10;THEN: Districts recruit, retain, &amp; develop excellent teachers,&#10;THEN: Schools, equitable access to excellent teaching,&#10;THEN: Students, higher levels of collage &amp; career readiness for all students."/>
          <p:cNvGraphicFramePr/>
          <p:nvPr>
            <p:extLst>
              <p:ext uri="{D42A27DB-BD31-4B8C-83A1-F6EECF244321}">
                <p14:modId xmlns:p14="http://schemas.microsoft.com/office/powerpoint/2010/main" val="3723138710"/>
              </p:ext>
            </p:extLst>
          </p:nvPr>
        </p:nvGraphicFramePr>
        <p:xfrm>
          <a:off x="375325" y="1690688"/>
          <a:ext cx="8393350" cy="4855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2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 45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Key Strategies</a:t>
            </a:r>
            <a:endParaRPr lang="en-US" dirty="0"/>
          </a:p>
        </p:txBody>
      </p:sp>
      <p:graphicFrame>
        <p:nvGraphicFramePr>
          <p:cNvPr id="6" name="Diagram 5" descr="1) Awareness: Public Reporting of Disproportionate Access&#10;Ongoing Data Collection and Analysis.&#10;2) Preparation: Support of Alaska's &#10;FEA, PITAS, and ANSEP. Collaboration with Alaska Universities and Colleges.&#10;3) Recruitment: Identification and mitigation of certification barriers. &#10;Examination of recruitment and hiring existing efforts for efficacy.&#10;4) Support: Continued coordination with &#10;ASMP and SSOS. Oversight of districts' EES systems.&#10;&#10;&#10;"/>
          <p:cNvGraphicFramePr/>
          <p:nvPr>
            <p:extLst>
              <p:ext uri="{D42A27DB-BD31-4B8C-83A1-F6EECF244321}">
                <p14:modId xmlns:p14="http://schemas.microsoft.com/office/powerpoint/2010/main" val="4183695030"/>
              </p:ext>
            </p:extLst>
          </p:nvPr>
        </p:nvGraphicFramePr>
        <p:xfrm>
          <a:off x="1445941" y="1460811"/>
          <a:ext cx="6096000" cy="5305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517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90688"/>
            <a:ext cx="8598583" cy="43614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Teacher Quality </a:t>
            </a:r>
            <a:r>
              <a:rPr lang="en-US" sz="2400" i="1" dirty="0" smtClean="0"/>
              <a:t>(15 minutes)</a:t>
            </a:r>
          </a:p>
          <a:p>
            <a:pPr lvl="1"/>
            <a:r>
              <a:rPr lang="en-US" i="1" dirty="0" smtClean="0"/>
              <a:t>Cecilia Miller</a:t>
            </a:r>
          </a:p>
          <a:p>
            <a:r>
              <a:rPr lang="en-US" sz="2400" dirty="0" smtClean="0"/>
              <a:t>School Support and Improvement </a:t>
            </a:r>
            <a:r>
              <a:rPr lang="en-US" sz="2400" i="1" dirty="0" smtClean="0"/>
              <a:t>(15 minutes)</a:t>
            </a:r>
          </a:p>
          <a:p>
            <a:pPr lvl="1"/>
            <a:r>
              <a:rPr lang="en-US" i="1" dirty="0" smtClean="0"/>
              <a:t>Brad Billings</a:t>
            </a:r>
          </a:p>
          <a:p>
            <a:r>
              <a:rPr lang="en-US" sz="2400" dirty="0" smtClean="0"/>
              <a:t>Statewide Accountability </a:t>
            </a:r>
            <a:r>
              <a:rPr lang="en-US" sz="2400" i="1" dirty="0" smtClean="0"/>
              <a:t>(15 minutes)</a:t>
            </a:r>
          </a:p>
          <a:p>
            <a:pPr lvl="1"/>
            <a:r>
              <a:rPr lang="en-US" i="1" dirty="0" smtClean="0"/>
              <a:t>Margaret MacKinnon</a:t>
            </a:r>
          </a:p>
          <a:p>
            <a:r>
              <a:rPr lang="en-US" sz="2400" dirty="0" smtClean="0"/>
              <a:t>Q&amp;A </a:t>
            </a:r>
            <a:r>
              <a:rPr lang="en-US" sz="2400" i="1" dirty="0" smtClean="0"/>
              <a:t>(30 minutes)</a:t>
            </a:r>
            <a:endParaRPr lang="en-US" sz="2400" i="1" dirty="0"/>
          </a:p>
        </p:txBody>
      </p:sp>
      <p:pic>
        <p:nvPicPr>
          <p:cNvPr id="5" name="Picture 4" descr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2991">
            <a:off x="6697285" y="3731524"/>
            <a:ext cx="1870068" cy="1571300"/>
          </a:xfrm>
          <a:prstGeom prst="rect">
            <a:avLst/>
          </a:prstGeom>
        </p:spPr>
      </p:pic>
      <p:pic>
        <p:nvPicPr>
          <p:cNvPr id="6" name="Picture 5" descr="&quot;&quo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804" y="4912241"/>
            <a:ext cx="2475292" cy="1785127"/>
          </a:xfrm>
          <a:prstGeom prst="rect">
            <a:avLst/>
          </a:prstGeom>
        </p:spPr>
      </p:pic>
      <p:pic>
        <p:nvPicPr>
          <p:cNvPr id="7" name="Picture 6" descr="&quot;&quo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866" y="5243877"/>
            <a:ext cx="856793" cy="80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37014"/>
            <a:ext cx="6858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Title II, Part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143000" y="3858516"/>
            <a:ext cx="6858000" cy="16557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 smtClean="0"/>
              <a:t>Supporting Effective Instruction</a:t>
            </a:r>
            <a:br>
              <a:rPr lang="en-US" sz="4000" dirty="0" smtClean="0"/>
            </a:br>
            <a:endParaRPr lang="en-US" sz="4000" dirty="0" smtClean="0"/>
          </a:p>
        </p:txBody>
      </p:sp>
      <p:cxnSp>
        <p:nvCxnSpPr>
          <p:cNvPr id="5" name="Straight Connector 4" descr="&quot;&quot;"/>
          <p:cNvCxnSpPr/>
          <p:nvPr/>
        </p:nvCxnSpPr>
        <p:spPr>
          <a:xfrm>
            <a:off x="0" y="3624614"/>
            <a:ext cx="9144000" cy="0"/>
          </a:xfrm>
          <a:prstGeom prst="line">
            <a:avLst/>
          </a:prstGeom>
          <a:ln w="7620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038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/>
              <a:t>ESSA Application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D.1 &amp; 2 Use of </a:t>
            </a:r>
            <a:r>
              <a:rPr lang="en-US" dirty="0" smtClean="0">
                <a:solidFill>
                  <a:srgbClr val="000000"/>
                </a:solidFill>
              </a:rPr>
              <a:t>Funds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D.3 Certification and Licensing</a:t>
            </a:r>
          </a:p>
          <a:p>
            <a:r>
              <a:rPr lang="en-US" dirty="0">
                <a:solidFill>
                  <a:srgbClr val="000000"/>
                </a:solidFill>
              </a:rPr>
              <a:t>D.4 Improving Skills of Educators</a:t>
            </a:r>
          </a:p>
          <a:p>
            <a:r>
              <a:rPr lang="en-US" dirty="0">
                <a:solidFill>
                  <a:srgbClr val="000000"/>
                </a:solidFill>
              </a:rPr>
              <a:t>D.5 Data and Consultation</a:t>
            </a:r>
          </a:p>
          <a:p>
            <a:r>
              <a:rPr lang="en-US" dirty="0">
                <a:solidFill>
                  <a:srgbClr val="000000"/>
                </a:solidFill>
              </a:rPr>
              <a:t>D.6 Teacher Preparation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 56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DEED’s </a:t>
            </a:r>
            <a:r>
              <a:rPr lang="en-US" dirty="0" smtClean="0"/>
              <a:t>Proposal </a:t>
            </a:r>
            <a:r>
              <a:rPr lang="en-US" sz="1400" dirty="0" smtClean="0">
                <a:solidFill>
                  <a:schemeClr val="bg1"/>
                </a:solidFill>
              </a:rPr>
              <a:t>- growth &amp; development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Educator Growth and Development Systems</a:t>
            </a:r>
            <a:endParaRPr lang="en-US" dirty="0"/>
          </a:p>
        </p:txBody>
      </p:sp>
      <p:pic>
        <p:nvPicPr>
          <p:cNvPr id="4" name="Picture 3" descr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3239844"/>
            <a:ext cx="3655807" cy="274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Pages 56-58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/>
              <a:t>ESSA Application </a:t>
            </a:r>
            <a:r>
              <a:rPr lang="en-US" dirty="0" smtClean="0"/>
              <a:t>Item </a:t>
            </a:r>
            <a:r>
              <a:rPr lang="en-US" sz="1600" dirty="0" smtClean="0">
                <a:solidFill>
                  <a:schemeClr val="bg1"/>
                </a:solidFill>
              </a:rPr>
              <a:t>– title II part A, D.1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Title II, Part A, Section D.1 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Use of Funds – State-level activities</a:t>
            </a:r>
          </a:p>
          <a:p>
            <a:r>
              <a:rPr lang="en-US" dirty="0">
                <a:solidFill>
                  <a:srgbClr val="000000"/>
                </a:solidFill>
              </a:rPr>
              <a:t>To improve student </a:t>
            </a:r>
            <a:r>
              <a:rPr lang="en-US" dirty="0" smtClean="0">
                <a:solidFill>
                  <a:srgbClr val="000000"/>
                </a:solidFill>
              </a:rPr>
              <a:t>achievement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2400"/>
            <a:ext cx="3766861" cy="21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DEED’s </a:t>
            </a:r>
            <a:r>
              <a:rPr lang="en-US" dirty="0" smtClean="0"/>
              <a:t>Proposal </a:t>
            </a:r>
            <a:r>
              <a:rPr lang="en-US" sz="1100" dirty="0" smtClean="0">
                <a:solidFill>
                  <a:schemeClr val="bg1"/>
                </a:solidFill>
              </a:rPr>
              <a:t>– development, recognition, technical assistance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Educator qualifications and developing excellent educators</a:t>
            </a:r>
          </a:p>
          <a:p>
            <a:endParaRPr lang="en-US" dirty="0"/>
          </a:p>
          <a:p>
            <a:r>
              <a:rPr lang="en-US" dirty="0" smtClean="0"/>
              <a:t>Recognition </a:t>
            </a:r>
            <a:r>
              <a:rPr lang="en-US" dirty="0"/>
              <a:t>of excellent </a:t>
            </a:r>
            <a:r>
              <a:rPr lang="en-US" dirty="0" smtClean="0"/>
              <a:t>teachers</a:t>
            </a:r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echnical assistance to districts </a:t>
            </a:r>
            <a:br>
              <a:rPr lang="en-US" dirty="0" smtClean="0"/>
            </a:br>
            <a:r>
              <a:rPr lang="en-US" dirty="0" smtClean="0"/>
              <a:t>for Title II, Part A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DEED’s </a:t>
            </a:r>
            <a:r>
              <a:rPr lang="en-US" dirty="0" smtClean="0"/>
              <a:t>Proposal </a:t>
            </a:r>
            <a:r>
              <a:rPr lang="en-US" sz="1400" dirty="0" smtClean="0">
                <a:solidFill>
                  <a:schemeClr val="bg1"/>
                </a:solidFill>
              </a:rPr>
              <a:t>– online PD, guidance, PD definitions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cohesive professional development network</a:t>
            </a:r>
          </a:p>
          <a:p>
            <a:endParaRPr lang="en-US" dirty="0" smtClean="0"/>
          </a:p>
          <a:p>
            <a:r>
              <a:rPr lang="en-US" dirty="0" smtClean="0"/>
              <a:t>Guidance in Educator Evaluation &amp; Support systems</a:t>
            </a:r>
          </a:p>
          <a:p>
            <a:endParaRPr lang="en-US" dirty="0" smtClean="0"/>
          </a:p>
          <a:p>
            <a:r>
              <a:rPr lang="en-US" dirty="0" smtClean="0"/>
              <a:t>Professional Development definition knowledge and usage</a:t>
            </a:r>
          </a:p>
        </p:txBody>
      </p:sp>
    </p:spTree>
    <p:extLst>
      <p:ext uri="{BB962C8B-B14F-4D97-AF65-F5344CB8AC3E}">
        <p14:creationId xmlns:p14="http://schemas.microsoft.com/office/powerpoint/2010/main" val="411414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 56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DEED’s </a:t>
            </a:r>
            <a:r>
              <a:rPr lang="en-US" dirty="0" smtClean="0"/>
              <a:t>Proposal </a:t>
            </a:r>
            <a:r>
              <a:rPr lang="en-US" sz="1000" dirty="0" smtClean="0">
                <a:solidFill>
                  <a:schemeClr val="bg1"/>
                </a:solidFill>
              </a:rPr>
              <a:t>– digital teaching initiative, micro credentials, standards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Digital Teaching Initiative</a:t>
            </a:r>
          </a:p>
          <a:p>
            <a:pPr lvl="1"/>
            <a:r>
              <a:rPr lang="en-US" dirty="0" smtClean="0"/>
              <a:t>Personalized learning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Micro credentials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Standards</a:t>
            </a:r>
          </a:p>
          <a:p>
            <a:pPr lvl="1"/>
            <a:r>
              <a:rPr lang="en-US" dirty="0"/>
              <a:t>Professional </a:t>
            </a:r>
            <a:r>
              <a:rPr lang="en-US" dirty="0" smtClean="0"/>
              <a:t>Learning</a:t>
            </a:r>
            <a:endParaRPr lang="en-US" dirty="0"/>
          </a:p>
          <a:p>
            <a:pPr lvl="1"/>
            <a:r>
              <a:rPr lang="en-US" dirty="0" smtClean="0"/>
              <a:t>AASL Library Standards</a:t>
            </a:r>
          </a:p>
          <a:p>
            <a:pPr lvl="1"/>
            <a:r>
              <a:rPr lang="en-US" dirty="0" smtClean="0"/>
              <a:t>ISTE Standards for Educators</a:t>
            </a:r>
            <a:endParaRPr lang="en-US" dirty="0"/>
          </a:p>
        </p:txBody>
      </p:sp>
      <p:pic>
        <p:nvPicPr>
          <p:cNvPr id="4" name="Picture 3" descr="&quot;&quot;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t="-6000" r="32540" b="6000"/>
          <a:stretch/>
        </p:blipFill>
        <p:spPr>
          <a:xfrm>
            <a:off x="5105400" y="3048000"/>
            <a:ext cx="310896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 57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DEED’s </a:t>
            </a:r>
            <a:r>
              <a:rPr lang="en-US" dirty="0" smtClean="0"/>
              <a:t>Proposal </a:t>
            </a:r>
            <a:r>
              <a:rPr lang="en-US" sz="2000" dirty="0" smtClean="0">
                <a:solidFill>
                  <a:schemeClr val="bg1"/>
                </a:solidFill>
              </a:rPr>
              <a:t>– considered activities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Activities under consideration:</a:t>
            </a:r>
          </a:p>
          <a:p>
            <a:endParaRPr lang="en-US" dirty="0" smtClean="0"/>
          </a:p>
          <a:p>
            <a:r>
              <a:rPr lang="en-US" dirty="0" smtClean="0"/>
              <a:t>Induction initiative</a:t>
            </a:r>
          </a:p>
          <a:p>
            <a:r>
              <a:rPr lang="en-US" dirty="0" smtClean="0"/>
              <a:t>Teacher leader </a:t>
            </a:r>
            <a:r>
              <a:rPr lang="en-US" dirty="0"/>
              <a:t>p</a:t>
            </a:r>
            <a:r>
              <a:rPr lang="en-US" dirty="0" smtClean="0"/>
              <a:t>rogram</a:t>
            </a:r>
          </a:p>
          <a:p>
            <a:r>
              <a:rPr lang="en-US" dirty="0" smtClean="0"/>
              <a:t>Principal/School leader </a:t>
            </a:r>
            <a:r>
              <a:rPr lang="en-US" dirty="0"/>
              <a:t>s</a:t>
            </a:r>
            <a:r>
              <a:rPr lang="en-US" dirty="0" smtClean="0"/>
              <a:t>upport</a:t>
            </a:r>
          </a:p>
          <a:p>
            <a:r>
              <a:rPr lang="en-US" dirty="0" smtClean="0"/>
              <a:t>Teacher/Leader academies</a:t>
            </a:r>
          </a:p>
        </p:txBody>
      </p:sp>
    </p:spTree>
    <p:extLst>
      <p:ext uri="{BB962C8B-B14F-4D97-AF65-F5344CB8AC3E}">
        <p14:creationId xmlns:p14="http://schemas.microsoft.com/office/powerpoint/2010/main" val="395281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DEED’s Plans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Alaska’s Education Challenge</a:t>
            </a:r>
          </a:p>
          <a:p>
            <a:pPr lvl="1"/>
            <a:r>
              <a:rPr lang="en-US" dirty="0" smtClean="0"/>
              <a:t>Ensure Excellent Educators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High-quality, cohesive professional development initiatives </a:t>
            </a:r>
          </a:p>
        </p:txBody>
      </p:sp>
      <p:pic>
        <p:nvPicPr>
          <p:cNvPr id="4" name="Picture 3" descr="&quot;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854" y="2663282"/>
            <a:ext cx="4900613" cy="172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 59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/>
              <a:t>ESSA Application </a:t>
            </a:r>
            <a:r>
              <a:rPr lang="en-US" dirty="0" smtClean="0"/>
              <a:t>Item – </a:t>
            </a:r>
            <a:r>
              <a:rPr lang="en-US" sz="2000" dirty="0" smtClean="0">
                <a:solidFill>
                  <a:schemeClr val="bg1"/>
                </a:solidFill>
              </a:rPr>
              <a:t>II-A, D.2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Title II, Part A, Section D.2 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Use of Funds – State-level activities</a:t>
            </a:r>
          </a:p>
          <a:p>
            <a:r>
              <a:rPr lang="en-US" dirty="0">
                <a:solidFill>
                  <a:srgbClr val="000000"/>
                </a:solidFill>
              </a:rPr>
              <a:t>To improve equitable access to effective </a:t>
            </a:r>
            <a:r>
              <a:rPr lang="en-US" dirty="0" smtClean="0">
                <a:solidFill>
                  <a:srgbClr val="000000"/>
                </a:solidFill>
              </a:rPr>
              <a:t>teachers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4114800"/>
            <a:ext cx="3766861" cy="21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6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30427"/>
            <a:ext cx="7467600" cy="1470025"/>
          </a:xfrm>
        </p:spPr>
        <p:txBody>
          <a:bodyPr/>
          <a:lstStyle/>
          <a:p>
            <a:r>
              <a:rPr lang="en-US" dirty="0" smtClean="0"/>
              <a:t>Teacher Quality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/>
          <a:p>
            <a:r>
              <a:rPr lang="en-US" dirty="0" smtClean="0"/>
              <a:t>Cecilia Miller</a:t>
            </a:r>
          </a:p>
          <a:p>
            <a:r>
              <a:rPr lang="en-US" dirty="0" smtClean="0"/>
              <a:t>Education Specialist</a:t>
            </a:r>
            <a:endParaRPr lang="en-US" dirty="0"/>
          </a:p>
        </p:txBody>
      </p:sp>
      <p:cxnSp>
        <p:nvCxnSpPr>
          <p:cNvPr id="5" name="Straight Connector 4" descr="&quot;&quot;"/>
          <p:cNvCxnSpPr/>
          <p:nvPr/>
        </p:nvCxnSpPr>
        <p:spPr>
          <a:xfrm>
            <a:off x="0" y="3624614"/>
            <a:ext cx="9144000" cy="0"/>
          </a:xfrm>
          <a:prstGeom prst="line">
            <a:avLst/>
          </a:prstGeom>
          <a:ln w="7620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ded Corner 7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 59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Districts receiving the most disproportionate rates of technical assistance are:&#10;North Slope, Northwest Arctic, Yukon Flats, Yukon-Koyukuk, Bering Strait, Iditarod Area, Kuspuk, Lower Yukon, Kashunamiut, Lower Kuskokwim, Yupiit, &amp; Southwest Region."/>
          <p:cNvPicPr/>
          <p:nvPr/>
        </p:nvPicPr>
        <p:blipFill>
          <a:blip r:embed="rId3"/>
          <a:stretch>
            <a:fillRect/>
          </a:stretch>
        </p:blipFill>
        <p:spPr>
          <a:xfrm>
            <a:off x="2196790" y="2520175"/>
            <a:ext cx="6794909" cy="4040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DEED’s </a:t>
            </a:r>
            <a:r>
              <a:rPr lang="en-US" dirty="0" smtClean="0"/>
              <a:t>Plans </a:t>
            </a:r>
            <a:r>
              <a:rPr lang="en-US" sz="2800" dirty="0" smtClean="0">
                <a:solidFill>
                  <a:schemeClr val="bg1"/>
                </a:solidFill>
              </a:rPr>
              <a:t>– technical assistance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Technical assistance </a:t>
            </a:r>
          </a:p>
          <a:p>
            <a:pPr lvl="1"/>
            <a:r>
              <a:rPr lang="en-US" dirty="0" smtClean="0"/>
              <a:t>All districts</a:t>
            </a:r>
          </a:p>
          <a:p>
            <a:pPr lvl="1"/>
            <a:r>
              <a:rPr lang="en-US" dirty="0" smtClean="0"/>
              <a:t>Most disproportionate rates</a:t>
            </a:r>
          </a:p>
        </p:txBody>
      </p:sp>
    </p:spTree>
    <p:extLst>
      <p:ext uri="{BB962C8B-B14F-4D97-AF65-F5344CB8AC3E}">
        <p14:creationId xmlns:p14="http://schemas.microsoft.com/office/powerpoint/2010/main" val="4733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 60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/>
              <a:t>ESSA Application </a:t>
            </a:r>
            <a:r>
              <a:rPr lang="en-US" dirty="0" smtClean="0"/>
              <a:t>Item </a:t>
            </a:r>
            <a:r>
              <a:rPr lang="en-US" sz="2400" dirty="0" smtClean="0">
                <a:solidFill>
                  <a:schemeClr val="bg1"/>
                </a:solidFill>
              </a:rPr>
              <a:t>– II-A, D.3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Title II, Part A, Section D.3 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System of Certification and Licensing</a:t>
            </a:r>
          </a:p>
          <a:p>
            <a:r>
              <a:rPr lang="en-US" dirty="0">
                <a:solidFill>
                  <a:srgbClr val="000000"/>
                </a:solidFill>
              </a:rPr>
              <a:t>Teachers, principals, or other school leaders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ded Corner 7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 60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DEED’s </a:t>
            </a:r>
            <a:r>
              <a:rPr lang="en-US" dirty="0" smtClean="0"/>
              <a:t>Proposal </a:t>
            </a:r>
            <a:r>
              <a:rPr lang="en-US" sz="1600" dirty="0" smtClean="0">
                <a:solidFill>
                  <a:schemeClr val="bg1"/>
                </a:solidFill>
              </a:rPr>
              <a:t>– reduce barriers to certification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and future efforts to reduce barriers to certification</a:t>
            </a:r>
          </a:p>
          <a:p>
            <a:r>
              <a:rPr lang="en-US" dirty="0" smtClean="0"/>
              <a:t>Alternate routes to certification</a:t>
            </a:r>
          </a:p>
        </p:txBody>
      </p:sp>
      <p:pic>
        <p:nvPicPr>
          <p:cNvPr id="6" name="Picture 5" descr="&quot;&quot;&#10;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9" b="23965"/>
          <a:stretch/>
        </p:blipFill>
        <p:spPr>
          <a:xfrm>
            <a:off x="2452687" y="3627864"/>
            <a:ext cx="4238625" cy="217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 61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/>
              <a:t>ESSA Application </a:t>
            </a:r>
            <a:r>
              <a:rPr lang="en-US" dirty="0" smtClean="0"/>
              <a:t>Item </a:t>
            </a:r>
            <a:r>
              <a:rPr lang="en-US" sz="2400" dirty="0" smtClean="0">
                <a:solidFill>
                  <a:schemeClr val="bg1"/>
                </a:solidFill>
              </a:rPr>
              <a:t>– II-A, D.4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Title II, Part A, Section D.4 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Improving Skills of Educators</a:t>
            </a:r>
          </a:p>
          <a:p>
            <a:r>
              <a:rPr lang="en-US" dirty="0">
                <a:solidFill>
                  <a:srgbClr val="000000"/>
                </a:solidFill>
              </a:rPr>
              <a:t>For students with specific learning needs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 61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DEED’s </a:t>
            </a:r>
            <a:r>
              <a:rPr lang="en-US" dirty="0" smtClean="0"/>
              <a:t>Proposal </a:t>
            </a:r>
            <a:r>
              <a:rPr lang="en-US" sz="1800" dirty="0" smtClean="0">
                <a:solidFill>
                  <a:schemeClr val="bg1"/>
                </a:solidFill>
              </a:rPr>
              <a:t>– district practices sharing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Documenting district’s practices and sharing those that are relevant</a:t>
            </a:r>
          </a:p>
          <a:p>
            <a:endParaRPr lang="en-US" dirty="0"/>
          </a:p>
          <a:p>
            <a:r>
              <a:rPr lang="en-US" dirty="0" smtClean="0"/>
              <a:t>Outlines available offerings that can help teachers serve diverse groups of students</a:t>
            </a:r>
          </a:p>
        </p:txBody>
      </p:sp>
    </p:spTree>
    <p:extLst>
      <p:ext uri="{BB962C8B-B14F-4D97-AF65-F5344CB8AC3E}">
        <p14:creationId xmlns:p14="http://schemas.microsoft.com/office/powerpoint/2010/main" val="3868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 62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/>
              <a:t>ESSA Application </a:t>
            </a:r>
            <a:r>
              <a:rPr lang="en-US" dirty="0" smtClean="0"/>
              <a:t>Item </a:t>
            </a:r>
            <a:r>
              <a:rPr lang="en-US" sz="2400" dirty="0" smtClean="0">
                <a:solidFill>
                  <a:schemeClr val="bg1"/>
                </a:solidFill>
              </a:rPr>
              <a:t>– II-A, D.5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Title II, Part A, Section D.5 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Data and Consultation </a:t>
            </a:r>
          </a:p>
          <a:p>
            <a:r>
              <a:rPr lang="en-US" dirty="0">
                <a:solidFill>
                  <a:srgbClr val="000000"/>
                </a:solidFill>
              </a:rPr>
              <a:t>To update and approve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ded Corner 7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 62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DEED’s Proposals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Commissioner’s</a:t>
            </a:r>
          </a:p>
          <a:p>
            <a:pPr lvl="1"/>
            <a:r>
              <a:rPr lang="en-US" dirty="0" smtClean="0"/>
              <a:t>Teacher Advisory Committee</a:t>
            </a:r>
          </a:p>
          <a:p>
            <a:pPr lvl="1"/>
            <a:r>
              <a:rPr lang="en-US" dirty="0" smtClean="0"/>
              <a:t>Education Leadership Council</a:t>
            </a:r>
          </a:p>
          <a:p>
            <a:endParaRPr lang="en-US" dirty="0"/>
          </a:p>
          <a:p>
            <a:r>
              <a:rPr lang="en-US" dirty="0" smtClean="0"/>
              <a:t>Advisory committees</a:t>
            </a:r>
          </a:p>
          <a:p>
            <a:pPr lvl="1"/>
            <a:r>
              <a:rPr lang="en-US" dirty="0" smtClean="0"/>
              <a:t>Educator Quality</a:t>
            </a:r>
          </a:p>
          <a:p>
            <a:pPr lvl="1"/>
            <a:r>
              <a:rPr lang="en-US" dirty="0" smtClean="0"/>
              <a:t>Educator Evaluation &amp; Support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Organizations and partners </a:t>
            </a:r>
          </a:p>
          <a:p>
            <a:pPr lvl="1"/>
            <a:r>
              <a:rPr lang="en-US" dirty="0" smtClean="0"/>
              <a:t>Expertise in cohesive </a:t>
            </a:r>
            <a:r>
              <a:rPr lang="en-US" dirty="0"/>
              <a:t>p</a:t>
            </a:r>
            <a:r>
              <a:rPr lang="en-US" dirty="0" smtClean="0"/>
              <a:t>rofessional </a:t>
            </a:r>
            <a:r>
              <a:rPr lang="en-US" dirty="0"/>
              <a:t>d</a:t>
            </a:r>
            <a:r>
              <a:rPr lang="en-US" dirty="0" smtClean="0"/>
              <a:t>evelopment and learning</a:t>
            </a:r>
          </a:p>
        </p:txBody>
      </p:sp>
      <p:pic>
        <p:nvPicPr>
          <p:cNvPr id="4" name="Picture 3" descr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19400"/>
            <a:ext cx="3221395" cy="126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 63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/>
              <a:t>ESSA Application </a:t>
            </a:r>
            <a:r>
              <a:rPr lang="en-US" dirty="0" smtClean="0"/>
              <a:t>Item </a:t>
            </a:r>
            <a:r>
              <a:rPr lang="en-US" sz="2000" dirty="0" smtClean="0">
                <a:solidFill>
                  <a:schemeClr val="bg1"/>
                </a:solidFill>
              </a:rPr>
              <a:t>– II-A, D.6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Title II, Part A, Section D.6 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Teacher Preparation</a:t>
            </a:r>
          </a:p>
          <a:p>
            <a:r>
              <a:rPr lang="en-US" dirty="0">
                <a:solidFill>
                  <a:srgbClr val="000000"/>
                </a:solidFill>
              </a:rPr>
              <a:t>Improve and strengthen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 63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DEED’s </a:t>
            </a:r>
            <a:r>
              <a:rPr lang="en-US" dirty="0" smtClean="0"/>
              <a:t>Proposal </a:t>
            </a:r>
            <a:r>
              <a:rPr lang="en-US" sz="1600" dirty="0" smtClean="0">
                <a:solidFill>
                  <a:schemeClr val="bg1"/>
                </a:solidFill>
              </a:rPr>
              <a:t>– UAA teacher prep; internships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UA teacher preparation</a:t>
            </a:r>
          </a:p>
          <a:p>
            <a:pPr lvl="1"/>
            <a:r>
              <a:rPr lang="en-US" dirty="0" smtClean="0"/>
              <a:t>CAEP Accreditation</a:t>
            </a:r>
          </a:p>
          <a:p>
            <a:pPr lvl="1"/>
            <a:r>
              <a:rPr lang="en-US" dirty="0" smtClean="0"/>
              <a:t>Merging programs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Internship component</a:t>
            </a:r>
          </a:p>
          <a:p>
            <a:pPr lvl="1"/>
            <a:r>
              <a:rPr lang="en-US" dirty="0" smtClean="0"/>
              <a:t>Updated minimum hours</a:t>
            </a:r>
          </a:p>
          <a:p>
            <a:pPr lvl="1"/>
            <a:r>
              <a:rPr lang="en-US" dirty="0" smtClean="0"/>
              <a:t>Remote, rural internships</a:t>
            </a:r>
          </a:p>
        </p:txBody>
      </p:sp>
    </p:spTree>
    <p:extLst>
      <p:ext uri="{BB962C8B-B14F-4D97-AF65-F5344CB8AC3E}">
        <p14:creationId xmlns:p14="http://schemas.microsoft.com/office/powerpoint/2010/main" val="13158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</a:t>
            </a:r>
            <a:r>
              <a:rPr lang="en-US" dirty="0" smtClean="0"/>
              <a:t>… </a:t>
            </a:r>
            <a:r>
              <a:rPr lang="en-US" dirty="0" smtClean="0">
                <a:solidFill>
                  <a:schemeClr val="bg1"/>
                </a:solidFill>
              </a:rPr>
              <a:t>break #1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Time for a brea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90" y="2004547"/>
            <a:ext cx="5207620" cy="31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8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chalkboard with the text &quot;The Influence of a good teacher can never be ERASED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49" y="0"/>
            <a:ext cx="6841864" cy="6841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151765"/>
            <a:ext cx="7886700" cy="274955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 influence of a good teacher can never be erased.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6093" y="1624168"/>
            <a:ext cx="6858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School Support and Improvement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6093" y="4237657"/>
            <a:ext cx="6858000" cy="1655762"/>
          </a:xfrm>
        </p:spPr>
        <p:txBody>
          <a:bodyPr/>
          <a:lstStyle/>
          <a:p>
            <a:r>
              <a:rPr lang="en-US" dirty="0" smtClean="0"/>
              <a:t>Brad Billings</a:t>
            </a:r>
          </a:p>
          <a:p>
            <a:r>
              <a:rPr lang="en-US" dirty="0" smtClean="0"/>
              <a:t>Education Administrator</a:t>
            </a:r>
            <a:endParaRPr lang="en-US" dirty="0"/>
          </a:p>
        </p:txBody>
      </p:sp>
      <p:cxnSp>
        <p:nvCxnSpPr>
          <p:cNvPr id="5" name="Straight Connector 4" descr="&quot;&quot;"/>
          <p:cNvCxnSpPr/>
          <p:nvPr/>
        </p:nvCxnSpPr>
        <p:spPr>
          <a:xfrm>
            <a:off x="0" y="4045221"/>
            <a:ext cx="9144000" cy="0"/>
          </a:xfrm>
          <a:prstGeom prst="line">
            <a:avLst/>
          </a:prstGeom>
          <a:ln w="7620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38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Pages 32-36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99" y="327986"/>
            <a:ext cx="7886700" cy="1325563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ESSA Application </a:t>
            </a:r>
            <a:r>
              <a:rPr lang="en-US" dirty="0" smtClean="0"/>
              <a:t>Sections </a:t>
            </a:r>
            <a:r>
              <a:rPr lang="en-US" sz="1000" dirty="0" smtClean="0">
                <a:solidFill>
                  <a:schemeClr val="bg1"/>
                </a:solidFill>
              </a:rPr>
              <a:t>– A.4.viii.c, d, 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A.4.viii.c	More Rigorous Interventions</a:t>
            </a:r>
          </a:p>
          <a:p>
            <a:pPr algn="l"/>
            <a:r>
              <a:rPr lang="en-US" dirty="0" smtClean="0"/>
              <a:t>A.4.viii.d	Resource Allocation Review</a:t>
            </a:r>
          </a:p>
          <a:p>
            <a:pPr algn="l"/>
            <a:r>
              <a:rPr lang="en-US" dirty="0" smtClean="0"/>
              <a:t>A.4.viii.e	Technical Assistance</a:t>
            </a:r>
            <a:endParaRPr lang="en-US" dirty="0"/>
          </a:p>
          <a:p>
            <a:pPr marL="457200" indent="-457200" algn="l">
              <a:buFont typeface="Wingdings 3" panose="05040102010807070707" pitchFamily="18" charset="2"/>
              <a:buChar char=""/>
            </a:pPr>
            <a:endParaRPr lang="en-US" dirty="0"/>
          </a:p>
          <a:p>
            <a:pPr marL="457200" indent="-457200" algn="l">
              <a:buFont typeface="Wingdings 3" panose="05040102010807070707" pitchFamily="18" charset="2"/>
              <a:buChar char=""/>
            </a:pPr>
            <a:endParaRPr lang="en-US" dirty="0"/>
          </a:p>
        </p:txBody>
      </p:sp>
      <p:pic>
        <p:nvPicPr>
          <p:cNvPr id="8" name="Picture 7" descr="&quot;&quot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r="4360" b="6011"/>
          <a:stretch/>
        </p:blipFill>
        <p:spPr>
          <a:xfrm>
            <a:off x="5181600" y="3495340"/>
            <a:ext cx="3684965" cy="31439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33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Two Pronged Feedback…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828800"/>
            <a:ext cx="7315200" cy="3916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 system that supports school specific and locally responsive </a:t>
            </a:r>
            <a:r>
              <a:rPr lang="en-US" dirty="0"/>
              <a:t>i</a:t>
            </a:r>
            <a:r>
              <a:rPr lang="en-US" dirty="0" smtClean="0"/>
              <a:t>mprovement and support processes… </a:t>
            </a:r>
            <a:endParaRPr lang="en-US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balanced with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dirty="0" smtClean="0"/>
              <a:t>Differentiated oversight and                 distributed responsibility.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9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Pages 34-36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Technical Assistance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of school improvement planning process/tool</a:t>
            </a:r>
          </a:p>
          <a:p>
            <a:r>
              <a:rPr lang="en-US" dirty="0" smtClean="0"/>
              <a:t>Continued partnering to provide conference based instructional and leadership training</a:t>
            </a:r>
          </a:p>
          <a:p>
            <a:r>
              <a:rPr lang="en-US" dirty="0" smtClean="0"/>
              <a:t>One-on-one technical assistance through Title Programs application process and routine monitoring</a:t>
            </a:r>
          </a:p>
          <a:p>
            <a:r>
              <a:rPr lang="en-US" dirty="0" smtClean="0"/>
              <a:t>DEED website with resources and tools linked to State Content Standards, evidence-based interventions, etc. </a:t>
            </a:r>
          </a:p>
          <a:p>
            <a:pPr marL="914400" lvl="1" indent="-457200" algn="l">
              <a:buClr>
                <a:schemeClr val="tx2"/>
              </a:buClr>
              <a:buFont typeface="Wingdings 3" panose="05040102010807070707" pitchFamily="18" charset="2"/>
              <a:buChar char=""/>
            </a:pPr>
            <a:endParaRPr lang="en-US" dirty="0" smtClean="0"/>
          </a:p>
          <a:p>
            <a:pPr marL="457200" indent="-457200" algn="l">
              <a:buFont typeface="Wingdings 3" panose="05040102010807070707" pitchFamily="18" charset="2"/>
              <a:buChar char="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Pages 34-36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Technical </a:t>
            </a:r>
            <a:r>
              <a:rPr lang="en-US" dirty="0" smtClean="0"/>
              <a:t>Assistance </a:t>
            </a:r>
            <a:r>
              <a:rPr lang="en-US" sz="1800" dirty="0" smtClean="0">
                <a:solidFill>
                  <a:schemeClr val="bg1"/>
                </a:solidFill>
              </a:rPr>
              <a:t>– draft 2 additions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700" dirty="0" smtClean="0">
                <a:solidFill>
                  <a:srgbClr val="FF0000"/>
                </a:solidFill>
              </a:rPr>
              <a:t>Draft #2 additions</a:t>
            </a:r>
            <a:r>
              <a:rPr lang="en-US" sz="27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2700" dirty="0" smtClean="0"/>
              <a:t>More specific language identifying Title </a:t>
            </a:r>
            <a:r>
              <a:rPr lang="en-US" sz="2700" dirty="0"/>
              <a:t>P</a:t>
            </a:r>
            <a:r>
              <a:rPr lang="en-US" sz="2700" dirty="0" smtClean="0"/>
              <a:t>rogram support and training </a:t>
            </a:r>
          </a:p>
          <a:p>
            <a:r>
              <a:rPr lang="en-US" sz="2700" dirty="0" smtClean="0"/>
              <a:t>Greater </a:t>
            </a:r>
            <a:r>
              <a:rPr lang="en-US" sz="2700" dirty="0"/>
              <a:t>emphasis on </a:t>
            </a:r>
            <a:r>
              <a:rPr lang="en-US" sz="2700" dirty="0" smtClean="0"/>
              <a:t>effective </a:t>
            </a:r>
            <a:r>
              <a:rPr lang="en-US" sz="2700" dirty="0"/>
              <a:t>coordination of support across diverse programs and </a:t>
            </a:r>
            <a:r>
              <a:rPr lang="en-US" sz="2700" dirty="0" smtClean="0"/>
              <a:t>resources</a:t>
            </a:r>
          </a:p>
          <a:p>
            <a:r>
              <a:rPr lang="en-US" sz="2700" dirty="0" smtClean="0"/>
              <a:t>Increased oversight and support role for districts </a:t>
            </a:r>
            <a:endParaRPr lang="en-US" sz="2700" dirty="0"/>
          </a:p>
          <a:p>
            <a:pPr marL="914400" lvl="1" indent="-457200" algn="l">
              <a:buClr>
                <a:schemeClr val="tx2"/>
              </a:buClr>
              <a:buFont typeface="Wingdings 3" panose="05040102010807070707" pitchFamily="18" charset="2"/>
              <a:buChar char=""/>
            </a:pPr>
            <a:endParaRPr lang="en-US" dirty="0" smtClean="0"/>
          </a:p>
          <a:p>
            <a:pPr marL="457200" indent="-457200" algn="l">
              <a:buFont typeface="Wingdings 3" panose="05040102010807070707" pitchFamily="18" charset="2"/>
              <a:buChar char="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 34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Resource Allocation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Annual application processes that scrutinize spending on school improvement process/plan</a:t>
            </a:r>
          </a:p>
          <a:p>
            <a:r>
              <a:rPr lang="en-US" sz="2900" dirty="0"/>
              <a:t>R</a:t>
            </a:r>
            <a:r>
              <a:rPr lang="en-US" sz="2900" dirty="0" smtClean="0"/>
              <a:t>eview of school/district use of school improvement funds (1003a) for identified needs</a:t>
            </a:r>
          </a:p>
          <a:p>
            <a:r>
              <a:rPr lang="en-US" sz="2900" dirty="0" smtClean="0">
                <a:solidFill>
                  <a:srgbClr val="FF0000"/>
                </a:solidFill>
              </a:rPr>
              <a:t>Draft #2</a:t>
            </a:r>
            <a:r>
              <a:rPr lang="en-US" sz="2900" dirty="0" smtClean="0"/>
              <a:t> – DEED review across programs beyond school improvement funds </a:t>
            </a:r>
            <a:r>
              <a:rPr lang="en-US" sz="2900" dirty="0"/>
              <a:t>for schools struggling to make progress</a:t>
            </a:r>
            <a:r>
              <a:rPr lang="en-US" sz="2900" dirty="0" smtClean="0"/>
              <a:t> </a:t>
            </a:r>
          </a:p>
          <a:p>
            <a:pPr marL="914400" lvl="1" indent="-457200" algn="l">
              <a:buClr>
                <a:schemeClr val="tx2"/>
              </a:buClr>
              <a:buFont typeface="Wingdings 3" panose="05040102010807070707" pitchFamily="18" charset="2"/>
              <a:buChar char=""/>
            </a:pPr>
            <a:endParaRPr lang="en-US" dirty="0" smtClean="0"/>
          </a:p>
          <a:p>
            <a:pPr marL="457200" indent="-457200" algn="l">
              <a:buFont typeface="Wingdings 3" panose="05040102010807070707" pitchFamily="18" charset="2"/>
              <a:buChar char="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Pages 32-34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More Rigorous Interventions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Formation of </a:t>
            </a:r>
            <a:r>
              <a:rPr lang="en-US" i="1" dirty="0" smtClean="0"/>
              <a:t>strategic planning and support teams </a:t>
            </a:r>
            <a:r>
              <a:rPr lang="en-US" dirty="0" smtClean="0"/>
              <a:t>with directive authority, including stakeholders beyond DEED</a:t>
            </a:r>
          </a:p>
          <a:p>
            <a:r>
              <a:rPr lang="en-US" dirty="0" smtClean="0"/>
              <a:t>External school improvement coach</a:t>
            </a:r>
          </a:p>
          <a:p>
            <a:r>
              <a:rPr lang="en-US" dirty="0" smtClean="0"/>
              <a:t>Focused training and technical assistance in areas of local need</a:t>
            </a:r>
          </a:p>
          <a:p>
            <a:r>
              <a:rPr lang="en-US" dirty="0" smtClean="0"/>
              <a:t>Periodic reporting/“check-in” events</a:t>
            </a:r>
          </a:p>
          <a:p>
            <a:r>
              <a:rPr lang="en-US" dirty="0" smtClean="0"/>
              <a:t>State governance of school and/or districts</a:t>
            </a:r>
          </a:p>
          <a:p>
            <a:r>
              <a:rPr lang="en-US" dirty="0" smtClean="0"/>
              <a:t>District and state level directives on school improvement efforts and use of resources</a:t>
            </a:r>
          </a:p>
          <a:p>
            <a:pPr marL="457200" indent="-457200" algn="l">
              <a:buClr>
                <a:schemeClr val="tx2"/>
              </a:buClr>
              <a:buFont typeface="Wingdings 3" panose="05040102010807070707" pitchFamily="18" charset="2"/>
              <a:buChar char=""/>
            </a:pPr>
            <a:endParaRPr lang="en-US" dirty="0" smtClean="0"/>
          </a:p>
          <a:p>
            <a:pPr marL="914400" lvl="1" indent="-457200" algn="l">
              <a:buClr>
                <a:schemeClr val="tx2"/>
              </a:buClr>
              <a:buFont typeface="Wingdings 3" panose="05040102010807070707" pitchFamily="18" charset="2"/>
              <a:buChar char=""/>
            </a:pPr>
            <a:endParaRPr lang="en-US" dirty="0" smtClean="0"/>
          </a:p>
          <a:p>
            <a:pPr marL="457200" indent="-457200" algn="l">
              <a:buFont typeface="Wingdings 3" panose="05040102010807070707" pitchFamily="18" charset="2"/>
              <a:buChar char="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Pages 32-34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More Rigorous </a:t>
            </a:r>
            <a:r>
              <a:rPr lang="en-US" dirty="0" smtClean="0"/>
              <a:t>Interventions </a:t>
            </a:r>
            <a:r>
              <a:rPr lang="en-US" sz="500" dirty="0" smtClean="0">
                <a:solidFill>
                  <a:schemeClr val="bg1"/>
                </a:solidFill>
              </a:rPr>
              <a:t>– draft 2 additions</a:t>
            </a: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2917438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700" dirty="0">
                <a:solidFill>
                  <a:srgbClr val="FF0000"/>
                </a:solidFill>
              </a:rPr>
              <a:t>Draft #2 </a:t>
            </a:r>
            <a:r>
              <a:rPr lang="en-US" sz="2700" dirty="0" smtClean="0">
                <a:solidFill>
                  <a:srgbClr val="FF0000"/>
                </a:solidFill>
              </a:rPr>
              <a:t>additions:</a:t>
            </a:r>
            <a:endParaRPr lang="en-US" sz="2700" dirty="0" smtClean="0"/>
          </a:p>
          <a:p>
            <a:r>
              <a:rPr lang="en-US" sz="2700" dirty="0" smtClean="0"/>
              <a:t>Rigorous and routine communication and engagement of DEED with district and school staff </a:t>
            </a:r>
          </a:p>
          <a:p>
            <a:r>
              <a:rPr lang="en-US" sz="2700" dirty="0" smtClean="0"/>
              <a:t>Continuous Improvement Planning Cycle</a:t>
            </a:r>
            <a:endParaRPr lang="en-US" sz="2700" dirty="0"/>
          </a:p>
        </p:txBody>
      </p:sp>
      <p:graphicFrame>
        <p:nvGraphicFramePr>
          <p:cNvPr id="6" name="Diagram 5" descr="Continuous Improvement Planning Cycle:&#10;Continuous Process.&#10;1) Assess Needs: &#10;-Analysis of student performance data&#10;-Needs assessment by school team&#10;-Indicators of effective practice&#10;2) Plan &amp; Act:&#10;-Identify and implement SMART goals&#10;-Routine progress checks of improvement goals&#10;-District and state level engagement and support&#10;3) Evaluate Impact:&#10;-Formative assessments and progress monitoring&#10;-Analysis of intervention effectiveness and impact&#10;-District and state jointly ensure plan implementation&#10;&#10;&#10;&#10;"/>
          <p:cNvGraphicFramePr/>
          <p:nvPr>
            <p:extLst>
              <p:ext uri="{D42A27DB-BD31-4B8C-83A1-F6EECF244321}">
                <p14:modId xmlns:p14="http://schemas.microsoft.com/office/powerpoint/2010/main" val="2321555815"/>
              </p:ext>
            </p:extLst>
          </p:nvPr>
        </p:nvGraphicFramePr>
        <p:xfrm>
          <a:off x="3401122" y="2172494"/>
          <a:ext cx="6394295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49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Two Pronged Feedback</a:t>
            </a:r>
            <a:r>
              <a:rPr lang="en-US" dirty="0" smtClean="0"/>
              <a:t>… </a:t>
            </a:r>
            <a:r>
              <a:rPr lang="en-US" sz="2400" dirty="0" smtClean="0">
                <a:solidFill>
                  <a:schemeClr val="bg1"/>
                </a:solidFill>
              </a:rPr>
              <a:t>- review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828800"/>
            <a:ext cx="7315200" cy="3916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 system that supports school specific and locally responsive </a:t>
            </a:r>
            <a:r>
              <a:rPr lang="en-US" dirty="0"/>
              <a:t>i</a:t>
            </a:r>
            <a:r>
              <a:rPr lang="en-US" dirty="0" smtClean="0"/>
              <a:t>mprovement and support processes… </a:t>
            </a:r>
            <a:endParaRPr lang="en-US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balanced with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dirty="0" smtClean="0"/>
              <a:t>Differentiated oversight and                 distributed responsibility.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</a:t>
            </a:r>
            <a:r>
              <a:rPr lang="en-US" dirty="0" smtClean="0"/>
              <a:t>… </a:t>
            </a:r>
            <a:r>
              <a:rPr lang="en-US" dirty="0" smtClean="0">
                <a:solidFill>
                  <a:schemeClr val="bg1"/>
                </a:solidFill>
              </a:rPr>
              <a:t>break #2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Time for a brea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90" y="2004547"/>
            <a:ext cx="5207620" cy="31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/>
              <a:t>ESSA Application Item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>
                <a:solidFill>
                  <a:srgbClr val="000000"/>
                </a:solidFill>
              </a:rPr>
              <a:t>Title I, Part A, Section 5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Disproportionate Rates of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Access to Educators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/>
          </a:p>
        </p:txBody>
      </p:sp>
      <p:pic>
        <p:nvPicPr>
          <p:cNvPr id="4" name="Picture 3" descr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99" y="4038600"/>
            <a:ext cx="2505075" cy="1828800"/>
          </a:xfrm>
          <a:prstGeom prst="rect">
            <a:avLst/>
          </a:prstGeom>
        </p:spPr>
      </p:pic>
      <p:sp>
        <p:nvSpPr>
          <p:cNvPr id="7" name="Folded Corner 6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Pages 24-28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8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151" y="1267329"/>
            <a:ext cx="6858000" cy="2387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Title I, Part A Section 4</a:t>
            </a:r>
            <a:br>
              <a:rPr lang="en-US" sz="4800" dirty="0" smtClean="0"/>
            </a:br>
            <a:r>
              <a:rPr lang="en-US" sz="3600" dirty="0" smtClean="0"/>
              <a:t>Statewide Accountability System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151" y="4036936"/>
            <a:ext cx="6858000" cy="1655762"/>
          </a:xfrm>
        </p:spPr>
        <p:txBody>
          <a:bodyPr/>
          <a:lstStyle/>
          <a:p>
            <a:r>
              <a:rPr lang="en-US" dirty="0" smtClean="0"/>
              <a:t>Margaret MacKinnon</a:t>
            </a:r>
          </a:p>
          <a:p>
            <a:r>
              <a:rPr lang="en-US" dirty="0" smtClean="0"/>
              <a:t>Federal Programs Coordinator</a:t>
            </a:r>
            <a:endParaRPr lang="en-US" dirty="0"/>
          </a:p>
        </p:txBody>
      </p:sp>
      <p:cxnSp>
        <p:nvCxnSpPr>
          <p:cNvPr id="5" name="Straight Connector 4" descr="&quot;&quot;"/>
          <p:cNvCxnSpPr/>
          <p:nvPr/>
        </p:nvCxnSpPr>
        <p:spPr>
          <a:xfrm>
            <a:off x="0" y="3769579"/>
            <a:ext cx="9144000" cy="0"/>
          </a:xfrm>
          <a:prstGeom prst="line">
            <a:avLst/>
          </a:prstGeom>
          <a:ln w="7620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7631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8445"/>
            <a:ext cx="7886700" cy="1325563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ESSA Application </a:t>
            </a:r>
            <a:r>
              <a:rPr lang="en-US" dirty="0" smtClean="0"/>
              <a:t>Sections </a:t>
            </a:r>
            <a:r>
              <a:rPr lang="en-US" sz="900" dirty="0" smtClean="0">
                <a:solidFill>
                  <a:schemeClr val="bg1"/>
                </a:solidFill>
              </a:rPr>
              <a:t>– A.4.ii, iii, iv, v, vi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A.4.ii.	Minimum </a:t>
            </a:r>
            <a:r>
              <a:rPr lang="en-US" i="1" dirty="0" smtClean="0"/>
              <a:t>N</a:t>
            </a:r>
            <a:r>
              <a:rPr lang="en-US" dirty="0" smtClean="0"/>
              <a:t>-size</a:t>
            </a:r>
          </a:p>
          <a:p>
            <a:r>
              <a:rPr lang="en-US" dirty="0" smtClean="0"/>
              <a:t>A.4.iii.	Long-term goals</a:t>
            </a:r>
          </a:p>
          <a:p>
            <a:r>
              <a:rPr lang="en-US" dirty="0" smtClean="0"/>
              <a:t>A.4.iv.	Indicators</a:t>
            </a:r>
          </a:p>
          <a:p>
            <a:r>
              <a:rPr lang="en-US" dirty="0" smtClean="0"/>
              <a:t>A.4.v.	Annual Meaningful Differentiation</a:t>
            </a:r>
          </a:p>
          <a:p>
            <a:r>
              <a:rPr lang="en-US" dirty="0" smtClean="0"/>
              <a:t>A.4.vi.	Identification of Schools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Pages 9-10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/>
              <a:t>ESSA Application </a:t>
            </a:r>
            <a:r>
              <a:rPr lang="en-US" dirty="0" smtClean="0"/>
              <a:t>Item </a:t>
            </a:r>
            <a:r>
              <a:rPr lang="en-US" sz="2400" dirty="0" smtClean="0">
                <a:solidFill>
                  <a:schemeClr val="bg1"/>
                </a:solidFill>
              </a:rPr>
              <a:t>– II-A, 4.ii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Title I, Part A, Section 4.ii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Minimum </a:t>
            </a:r>
            <a:r>
              <a:rPr lang="en-US" i="1" dirty="0" smtClean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-size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/>
          </a:p>
        </p:txBody>
      </p:sp>
      <p:pic>
        <p:nvPicPr>
          <p:cNvPr id="3" name="Picture 2" descr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124200"/>
            <a:ext cx="3352800" cy="246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6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ded Corner 7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 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DEED’s </a:t>
            </a:r>
            <a:r>
              <a:rPr lang="en-US" dirty="0" smtClean="0"/>
              <a:t>Proposal </a:t>
            </a:r>
            <a:r>
              <a:rPr lang="en-US" sz="2400" dirty="0" smtClean="0">
                <a:solidFill>
                  <a:schemeClr val="bg1"/>
                </a:solidFill>
              </a:rPr>
              <a:t>– minimum n-size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438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b="1" dirty="0" smtClean="0"/>
              <a:t>Minimum </a:t>
            </a:r>
            <a:r>
              <a:rPr lang="en-US" sz="3800" b="1" i="1" dirty="0" smtClean="0"/>
              <a:t>N</a:t>
            </a:r>
            <a:r>
              <a:rPr lang="en-US" sz="3800" b="1" dirty="0" smtClean="0"/>
              <a:t>-size: 10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3800" b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 smtClean="0"/>
              <a:t>10 students - minimum number of students needed to be included in accountability system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800" dirty="0" smtClean="0"/>
              <a:t>For a subgroup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800" dirty="0" smtClean="0"/>
              <a:t>For the all students group in the school</a:t>
            </a:r>
          </a:p>
          <a:p>
            <a:pPr marL="457200" lvl="1">
              <a:lnSpc>
                <a:spcPct val="120000"/>
              </a:lnSpc>
              <a:spcBef>
                <a:spcPts val="0"/>
              </a:spcBef>
              <a:buNone/>
            </a:pPr>
            <a:endParaRPr lang="en-US" sz="3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 smtClean="0"/>
              <a:t>Balance for including highest number of subgroups and schools while minimizing effect of performance of one student on a smaller </a:t>
            </a:r>
            <a:r>
              <a:rPr lang="en-US" sz="3800" i="1" dirty="0" smtClean="0"/>
              <a:t>N</a:t>
            </a:r>
            <a:r>
              <a:rPr lang="en-US" sz="3800" dirty="0" smtClean="0"/>
              <a:t>-size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3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 smtClean="0">
                <a:solidFill>
                  <a:srgbClr val="FF0000"/>
                </a:solidFill>
              </a:rPr>
              <a:t>Change from 1</a:t>
            </a:r>
            <a:r>
              <a:rPr lang="en-US" sz="3800" baseline="30000" dirty="0" smtClean="0">
                <a:solidFill>
                  <a:srgbClr val="FF0000"/>
                </a:solidFill>
              </a:rPr>
              <a:t>st</a:t>
            </a:r>
            <a:r>
              <a:rPr lang="en-US" sz="3800" dirty="0" smtClean="0">
                <a:solidFill>
                  <a:srgbClr val="FF0000"/>
                </a:solidFill>
              </a:rPr>
              <a:t> draft – </a:t>
            </a:r>
            <a:r>
              <a:rPr lang="en-US" sz="3800" dirty="0" smtClean="0"/>
              <a:t>specific minimum </a:t>
            </a:r>
            <a:r>
              <a:rPr lang="en-US" sz="3800" i="1" dirty="0" smtClean="0"/>
              <a:t>N</a:t>
            </a:r>
            <a:r>
              <a:rPr lang="en-US" sz="3800" dirty="0" smtClean="0"/>
              <a:t>-size was not proposed </a:t>
            </a:r>
          </a:p>
          <a:p>
            <a:pPr marL="914400" lvl="1" algn="l">
              <a:buClr>
                <a:schemeClr val="tx2"/>
              </a:buClr>
              <a:buFont typeface="Wingdings 3" panose="05040102010807070707" pitchFamily="18" charset="2"/>
              <a:buChar char=""/>
            </a:pPr>
            <a:endParaRPr lang="en-US" dirty="0" smtClean="0"/>
          </a:p>
          <a:p>
            <a:pPr marL="457200" algn="l">
              <a:buFont typeface="Wingdings 3" panose="05040102010807070707" pitchFamily="18" charset="2"/>
              <a:buChar char="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97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ded Corner 7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Pages 10-16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/>
              <a:t>ESSA Application </a:t>
            </a:r>
            <a:r>
              <a:rPr lang="en-US" dirty="0" smtClean="0"/>
              <a:t>Item </a:t>
            </a:r>
            <a:r>
              <a:rPr lang="en-US" sz="2400" dirty="0" smtClean="0">
                <a:solidFill>
                  <a:schemeClr val="bg1"/>
                </a:solidFill>
              </a:rPr>
              <a:t>– II-A, 4.iii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Title I, Part A, Section 4.iii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Establishment of Long-Term Goals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 descr="&quot;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966484"/>
            <a:ext cx="4048885" cy="303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/>
              <a:t>Long-Term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rgbClr val="000000"/>
                </a:solidFill>
              </a:rPr>
              <a:t>Long-term goals required </a:t>
            </a:r>
            <a:r>
              <a:rPr lang="en-US" sz="3000" dirty="0" smtClean="0">
                <a:solidFill>
                  <a:srgbClr val="000000"/>
                </a:solidFill>
              </a:rPr>
              <a:t>for: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000" dirty="0" smtClean="0">
                <a:solidFill>
                  <a:srgbClr val="000000"/>
                </a:solidFill>
              </a:rPr>
              <a:t>academic </a:t>
            </a:r>
            <a:r>
              <a:rPr lang="en-US" sz="3000" dirty="0">
                <a:solidFill>
                  <a:srgbClr val="000000"/>
                </a:solidFill>
              </a:rPr>
              <a:t>achievement in ELA and </a:t>
            </a:r>
            <a:r>
              <a:rPr lang="en-US" sz="3000" dirty="0" smtClean="0">
                <a:solidFill>
                  <a:srgbClr val="000000"/>
                </a:solidFill>
              </a:rPr>
              <a:t>Math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000" dirty="0" smtClean="0">
                <a:solidFill>
                  <a:srgbClr val="000000"/>
                </a:solidFill>
              </a:rPr>
              <a:t>graduation </a:t>
            </a:r>
            <a:r>
              <a:rPr lang="en-US" sz="3000" dirty="0">
                <a:solidFill>
                  <a:srgbClr val="000000"/>
                </a:solidFill>
              </a:rPr>
              <a:t>rate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rgbClr val="000000"/>
                </a:solidFill>
              </a:rPr>
              <a:t>English learners in learning English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rgbClr val="000000"/>
                </a:solidFill>
              </a:rPr>
              <a:t>Use same time period for all students and all subgroups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rgbClr val="000000"/>
                </a:solidFill>
              </a:rPr>
              <a:t>Measures of interim progress must take into account need to close achievement gaps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ded Corner 7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 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DEED’s </a:t>
            </a:r>
            <a:r>
              <a:rPr lang="en-US" dirty="0" smtClean="0"/>
              <a:t>Proposal </a:t>
            </a:r>
            <a:r>
              <a:rPr lang="en-US" sz="1800" dirty="0" smtClean="0">
                <a:solidFill>
                  <a:schemeClr val="bg1"/>
                </a:solidFill>
              </a:rPr>
              <a:t>– long term goals changes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b="1" dirty="0" smtClean="0"/>
              <a:t>Long-term goals: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Changes from 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draft - </a:t>
            </a:r>
          </a:p>
          <a:p>
            <a:pPr lvl="1"/>
            <a:r>
              <a:rPr lang="en-US" dirty="0" smtClean="0"/>
              <a:t>Academic achievement - reduce by half percentage of students not-proficient over 10 years</a:t>
            </a:r>
          </a:p>
          <a:p>
            <a:pPr lvl="1"/>
            <a:r>
              <a:rPr lang="en-US" dirty="0" smtClean="0"/>
              <a:t>Changed from 75% goal in 1</a:t>
            </a:r>
            <a:r>
              <a:rPr lang="en-US" baseline="30000" dirty="0" smtClean="0"/>
              <a:t>st</a:t>
            </a:r>
            <a:r>
              <a:rPr lang="en-US" dirty="0" smtClean="0"/>
              <a:t> draft</a:t>
            </a:r>
          </a:p>
          <a:p>
            <a:pPr marL="457200" lvl="1" indent="0" algn="l">
              <a:buClr>
                <a:schemeClr val="tx2"/>
              </a:buClr>
              <a:buNone/>
            </a:pPr>
            <a:endParaRPr lang="en-US" dirty="0" smtClean="0"/>
          </a:p>
          <a:p>
            <a:pPr marL="457200" indent="-457200" algn="l">
              <a:buFont typeface="Wingdings 3" panose="05040102010807070707" pitchFamily="18" charset="2"/>
              <a:buChar char="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16115" y="4128239"/>
            <a:ext cx="5353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changes from 1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draft: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Graduation rate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goals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90%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(4-year)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93%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(5-year)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English learners – 80% of ELs make progress in learning English</a:t>
            </a:r>
          </a:p>
        </p:txBody>
      </p:sp>
      <p:pic>
        <p:nvPicPr>
          <p:cNvPr id="6" name="Picture 5" descr="&quot;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31" y="4529254"/>
            <a:ext cx="2685925" cy="150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ded Corner 7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Pages 16-25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/>
              <a:t>ESSA Application </a:t>
            </a:r>
            <a:r>
              <a:rPr lang="en-US" dirty="0" smtClean="0"/>
              <a:t>Item </a:t>
            </a:r>
            <a:r>
              <a:rPr lang="en-US" sz="2400" dirty="0" smtClean="0">
                <a:solidFill>
                  <a:schemeClr val="bg1"/>
                </a:solidFill>
              </a:rPr>
              <a:t>– II-A 4.iv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Title I, Part A, Section 4.iv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Indicators in  Accountability System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/>
          </a:p>
        </p:txBody>
      </p:sp>
      <p:pic>
        <p:nvPicPr>
          <p:cNvPr id="7" name="Picture 6" descr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332440"/>
            <a:ext cx="3429000" cy="256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/>
              <a:t>Indicators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Academic achievement in ELA and Math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Other academic indicator (for non-high schools)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Graduation rate indicator (for high schools)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Progress in learning English for English learners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School quality or student success (SQSS) indicator(s)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4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ded Corner 7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Pages 17 &amp; 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DEED’s </a:t>
            </a:r>
            <a:r>
              <a:rPr lang="en-US" dirty="0" smtClean="0"/>
              <a:t>Proposal </a:t>
            </a:r>
            <a:r>
              <a:rPr lang="en-US" sz="1800" dirty="0" smtClean="0">
                <a:solidFill>
                  <a:schemeClr val="bg1"/>
                </a:solidFill>
              </a:rPr>
              <a:t>– achievement &amp; grad. rate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000" b="1" dirty="0" smtClean="0"/>
              <a:t>Academic Achievement &amp; Graduation Rate:</a:t>
            </a:r>
            <a:endParaRPr lang="en-US" b="1" dirty="0" smtClean="0"/>
          </a:p>
          <a:p>
            <a:pPr algn="l"/>
            <a:r>
              <a:rPr lang="en-US" dirty="0" smtClean="0"/>
              <a:t>Academic achievement in ELA &amp; Math</a:t>
            </a:r>
          </a:p>
          <a:p>
            <a:pPr lvl="1" algn="l"/>
            <a:r>
              <a:rPr lang="en-US" dirty="0" smtClean="0"/>
              <a:t>For all schools</a:t>
            </a:r>
          </a:p>
          <a:p>
            <a:pPr lvl="1" algn="l"/>
            <a:r>
              <a:rPr lang="en-US" dirty="0" smtClean="0"/>
              <a:t>Points weighted equally in ELA and Math</a:t>
            </a:r>
          </a:p>
          <a:p>
            <a:pPr lvl="1" algn="l"/>
            <a:r>
              <a:rPr lang="en-US" dirty="0" smtClean="0"/>
              <a:t>5 levels based on PEAKS </a:t>
            </a:r>
          </a:p>
          <a:p>
            <a:pPr algn="l"/>
            <a:r>
              <a:rPr lang="en-US" dirty="0" smtClean="0"/>
              <a:t>Graduation rate</a:t>
            </a:r>
          </a:p>
          <a:p>
            <a:pPr lvl="1" algn="l"/>
            <a:r>
              <a:rPr lang="en-US" dirty="0" smtClean="0"/>
              <a:t>For schools with grade 12</a:t>
            </a:r>
          </a:p>
          <a:p>
            <a:pPr lvl="1" algn="l"/>
            <a:r>
              <a:rPr lang="en-US" dirty="0" smtClean="0"/>
              <a:t>Both 4-year and 5-year rate, </a:t>
            </a:r>
            <a:br>
              <a:rPr lang="en-US" dirty="0" smtClean="0"/>
            </a:br>
            <a:r>
              <a:rPr lang="en-US" dirty="0" smtClean="0"/>
              <a:t>points weighted higher for 4-year rate</a:t>
            </a:r>
          </a:p>
          <a:p>
            <a:pPr marL="914400" lvl="1" indent="-457200" algn="l">
              <a:buClr>
                <a:schemeClr val="tx2"/>
              </a:buClr>
              <a:buFont typeface="Wingdings 3" panose="05040102010807070707" pitchFamily="18" charset="2"/>
              <a:buChar char=""/>
            </a:pPr>
            <a:endParaRPr lang="en-US" dirty="0"/>
          </a:p>
        </p:txBody>
      </p:sp>
      <p:pic>
        <p:nvPicPr>
          <p:cNvPr id="6" name="Picture 5" descr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87" y="4213302"/>
            <a:ext cx="1905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DEED’s Proposal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 smtClean="0"/>
              <a:t>DEED </a:t>
            </a:r>
            <a:r>
              <a:rPr lang="en-US" b="1" dirty="0"/>
              <a:t>is proposing the following </a:t>
            </a:r>
            <a:r>
              <a:rPr lang="en-US" b="1" dirty="0" smtClean="0"/>
              <a:t>educator </a:t>
            </a:r>
            <a:r>
              <a:rPr lang="en-US" b="1" dirty="0"/>
              <a:t>quality </a:t>
            </a:r>
            <a:r>
              <a:rPr lang="en-US" b="1" dirty="0" smtClean="0"/>
              <a:t>definitions:</a:t>
            </a:r>
          </a:p>
          <a:p>
            <a:pPr algn="l"/>
            <a:endParaRPr lang="en-US" b="1" dirty="0" smtClean="0"/>
          </a:p>
          <a:p>
            <a:r>
              <a:rPr lang="en-US" dirty="0" smtClean="0"/>
              <a:t>Inexperienced Teacher</a:t>
            </a:r>
          </a:p>
          <a:p>
            <a:r>
              <a:rPr lang="en-US" dirty="0" smtClean="0"/>
              <a:t>Out-of-Field Teacher</a:t>
            </a:r>
          </a:p>
          <a:p>
            <a:r>
              <a:rPr lang="en-US" dirty="0" smtClean="0"/>
              <a:t>Ineffective Teacher</a:t>
            </a:r>
            <a:endParaRPr lang="en-US" dirty="0"/>
          </a:p>
          <a:p>
            <a:pPr marL="457200" indent="-457200" algn="l">
              <a:buFont typeface="Wingdings 3" panose="05040102010807070707" pitchFamily="18" charset="2"/>
              <a:buChar char=""/>
            </a:pPr>
            <a:endParaRPr lang="en-US" dirty="0"/>
          </a:p>
        </p:txBody>
      </p:sp>
      <p:pic>
        <p:nvPicPr>
          <p:cNvPr id="7" name="Picture 6" descr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3219" y="3276600"/>
            <a:ext cx="2332055" cy="27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ded Corner 7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Pages 17 &amp; 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DEED’s </a:t>
            </a:r>
            <a:r>
              <a:rPr lang="en-US" dirty="0" smtClean="0"/>
              <a:t>Proposal </a:t>
            </a:r>
            <a:r>
              <a:rPr lang="en-US" sz="2000" dirty="0" smtClean="0">
                <a:solidFill>
                  <a:schemeClr val="bg1"/>
                </a:solidFill>
              </a:rPr>
              <a:t>– subgroup progress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Inclusion of subgroup progress:</a:t>
            </a:r>
          </a:p>
          <a:p>
            <a:r>
              <a:rPr lang="en-US" sz="2800" dirty="0" smtClean="0"/>
              <a:t>Add additional points for subgroup progress in meeting measures of interim progress or long-term goals</a:t>
            </a:r>
          </a:p>
          <a:p>
            <a:pPr lvl="1"/>
            <a:r>
              <a:rPr lang="en-US" sz="2400" dirty="0" smtClean="0"/>
              <a:t>For academic achievement &amp; graduation rate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Change from 1</a:t>
            </a:r>
            <a:r>
              <a:rPr lang="en-US" sz="2800" baseline="30000" dirty="0" smtClean="0">
                <a:solidFill>
                  <a:srgbClr val="FF0000"/>
                </a:solidFill>
              </a:rPr>
              <a:t>st</a:t>
            </a:r>
            <a:r>
              <a:rPr lang="en-US" sz="2800" dirty="0" smtClean="0">
                <a:solidFill>
                  <a:srgbClr val="FF0000"/>
                </a:solidFill>
              </a:rPr>
              <a:t> draft –</a:t>
            </a:r>
            <a:r>
              <a:rPr lang="en-US" sz="2800" dirty="0" smtClean="0"/>
              <a:t> removed subgroup progress as a separate indicator</a:t>
            </a:r>
          </a:p>
          <a:p>
            <a:pPr marL="914400" lvl="1" indent="-457200" algn="l">
              <a:buClr>
                <a:schemeClr val="tx2"/>
              </a:buClr>
              <a:buFont typeface="Wingdings 3" panose="05040102010807070707" pitchFamily="18" charset="2"/>
              <a:buChar char="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ded Corner 7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Pages 18-20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DEED’s </a:t>
            </a:r>
            <a:r>
              <a:rPr lang="en-US" dirty="0" smtClean="0"/>
              <a:t>Proposal </a:t>
            </a:r>
            <a:r>
              <a:rPr lang="en-US" sz="1400" dirty="0" smtClean="0">
                <a:solidFill>
                  <a:schemeClr val="bg1"/>
                </a:solidFill>
              </a:rPr>
              <a:t>– growth for other academic indicator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87" y="4113028"/>
            <a:ext cx="3121152" cy="255117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Growth for Other Academic Indicator:</a:t>
            </a:r>
          </a:p>
          <a:p>
            <a:r>
              <a:rPr lang="en-US" sz="2400" dirty="0" smtClean="0"/>
              <a:t>Measure growth on ELA &amp; Math on PEAKS assessments</a:t>
            </a:r>
          </a:p>
          <a:p>
            <a:pPr lvl="1"/>
            <a:r>
              <a:rPr lang="en-US" dirty="0" smtClean="0"/>
              <a:t>Use for schools with students in grades 4-8</a:t>
            </a:r>
          </a:p>
          <a:p>
            <a:pPr lvl="1"/>
            <a:r>
              <a:rPr lang="en-US" dirty="0" smtClean="0"/>
              <a:t>Earn points based on student movement within achievement levels using value table (as used previously in AK for ASPI)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Change from 1</a:t>
            </a:r>
            <a:r>
              <a:rPr lang="en-US" sz="2400" baseline="30000" dirty="0" smtClean="0">
                <a:solidFill>
                  <a:srgbClr val="FF0000"/>
                </a:solidFill>
              </a:rPr>
              <a:t>st</a:t>
            </a:r>
            <a:r>
              <a:rPr lang="en-US" sz="2400" dirty="0" smtClean="0">
                <a:solidFill>
                  <a:srgbClr val="FF0000"/>
                </a:solidFill>
              </a:rPr>
              <a:t> draft – </a:t>
            </a:r>
            <a:r>
              <a:rPr lang="en-US" sz="2400" dirty="0" smtClean="0"/>
              <a:t>measure </a:t>
            </a:r>
            <a:br>
              <a:rPr lang="en-US" sz="2400" dirty="0" smtClean="0"/>
            </a:br>
            <a:r>
              <a:rPr lang="en-US" sz="2400" dirty="0" smtClean="0"/>
              <a:t>growth on PEAKS rather than </a:t>
            </a:r>
            <a:br>
              <a:rPr lang="en-US" sz="2400" dirty="0" smtClean="0"/>
            </a:br>
            <a:r>
              <a:rPr lang="en-US" sz="2400" dirty="0" smtClean="0"/>
              <a:t>district-selected </a:t>
            </a:r>
            <a:br>
              <a:rPr lang="en-US" sz="2400" dirty="0" smtClean="0"/>
            </a:br>
            <a:r>
              <a:rPr lang="en-US" sz="2400" dirty="0" smtClean="0"/>
              <a:t>interim assessments</a:t>
            </a:r>
          </a:p>
          <a:p>
            <a:pPr marL="914400" lvl="1" indent="-457200" algn="l">
              <a:buClr>
                <a:schemeClr val="tx2"/>
              </a:buClr>
              <a:buFont typeface="Wingdings 3" panose="05040102010807070707" pitchFamily="18" charset="2"/>
              <a:buChar char="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38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ded Corner 7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Pages 23-24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DEED’s </a:t>
            </a:r>
            <a:r>
              <a:rPr lang="en-US" dirty="0" smtClean="0"/>
              <a:t>Proposal </a:t>
            </a:r>
            <a:r>
              <a:rPr lang="en-US" sz="1600" dirty="0" smtClean="0">
                <a:solidFill>
                  <a:schemeClr val="bg1"/>
                </a:solidFill>
              </a:rPr>
              <a:t>– school quality of student success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dirty="0" smtClean="0"/>
              <a:t>School Quality or Student Success (SQSS):</a:t>
            </a:r>
          </a:p>
          <a:p>
            <a:r>
              <a:rPr lang="en-US" dirty="0"/>
              <a:t>Total weight of all </a:t>
            </a:r>
            <a:r>
              <a:rPr lang="en-US" dirty="0" smtClean="0"/>
              <a:t>SQSS </a:t>
            </a:r>
            <a:r>
              <a:rPr lang="en-US" dirty="0"/>
              <a:t>indicators is </a:t>
            </a:r>
            <a:r>
              <a:rPr lang="en-US" dirty="0" smtClean="0"/>
              <a:t>10% (10 </a:t>
            </a:r>
            <a:r>
              <a:rPr lang="en-US" dirty="0"/>
              <a:t>points out of </a:t>
            </a:r>
            <a:r>
              <a:rPr lang="en-US" dirty="0" smtClean="0"/>
              <a:t>100)</a:t>
            </a:r>
            <a:endParaRPr lang="en-US" dirty="0"/>
          </a:p>
          <a:p>
            <a:pPr lvl="1"/>
            <a:r>
              <a:rPr lang="en-US" dirty="0" smtClean="0"/>
              <a:t>Three indicators per grade spans (K-8 and 9-12)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Change </a:t>
            </a:r>
            <a:r>
              <a:rPr lang="en-US" dirty="0">
                <a:solidFill>
                  <a:srgbClr val="FF0000"/>
                </a:solidFill>
              </a:rPr>
              <a:t>from 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draft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SQSS </a:t>
            </a:r>
            <a:r>
              <a:rPr lang="en-US" dirty="0"/>
              <a:t>measures were not specifically </a:t>
            </a:r>
            <a:r>
              <a:rPr lang="en-US" dirty="0" smtClean="0"/>
              <a:t>proposed</a:t>
            </a:r>
          </a:p>
        </p:txBody>
      </p:sp>
      <p:pic>
        <p:nvPicPr>
          <p:cNvPr id="6" name="Picture 5" descr="&quot;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425" y="4805605"/>
            <a:ext cx="2685925" cy="150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8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ded Corner 7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 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DEED’s </a:t>
            </a:r>
            <a:r>
              <a:rPr lang="en-US" dirty="0" smtClean="0"/>
              <a:t>Proposal </a:t>
            </a:r>
            <a:r>
              <a:rPr lang="en-US" sz="1400" dirty="0" smtClean="0">
                <a:solidFill>
                  <a:schemeClr val="bg1"/>
                </a:solidFill>
              </a:rPr>
              <a:t>– school quality grades K-8 &amp; 9-12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School Quality of Student Success (SQSS):</a:t>
            </a:r>
          </a:p>
          <a:p>
            <a:pPr lvl="1"/>
            <a:r>
              <a:rPr lang="en-US" dirty="0"/>
              <a:t>Grades K-8</a:t>
            </a:r>
          </a:p>
          <a:p>
            <a:pPr lvl="2"/>
            <a:r>
              <a:rPr lang="en-US" dirty="0"/>
              <a:t>Chronic absenteeism</a:t>
            </a:r>
          </a:p>
          <a:p>
            <a:pPr lvl="2"/>
            <a:r>
              <a:rPr lang="en-US" dirty="0"/>
              <a:t>District-selected interim assessments participation</a:t>
            </a:r>
          </a:p>
          <a:p>
            <a:pPr lvl="2"/>
            <a:r>
              <a:rPr lang="en-US" dirty="0"/>
              <a:t>Grade 3 literacy (students proficient or above on PEAKS)</a:t>
            </a:r>
          </a:p>
          <a:p>
            <a:pPr lvl="1"/>
            <a:r>
              <a:rPr lang="en-US" dirty="0" smtClean="0"/>
              <a:t>Grades 9-12</a:t>
            </a:r>
          </a:p>
          <a:p>
            <a:pPr lvl="2"/>
            <a:r>
              <a:rPr lang="en-US" dirty="0" smtClean="0"/>
              <a:t>Chronic absenteeism</a:t>
            </a:r>
          </a:p>
          <a:p>
            <a:pPr lvl="2"/>
            <a:r>
              <a:rPr lang="en-US" dirty="0" smtClean="0"/>
              <a:t>Freshman on-track for graduation credits</a:t>
            </a:r>
          </a:p>
          <a:p>
            <a:pPr lvl="2"/>
            <a:r>
              <a:rPr lang="en-US" dirty="0" smtClean="0"/>
              <a:t>APS scholarship eligibility</a:t>
            </a:r>
          </a:p>
        </p:txBody>
      </p:sp>
    </p:spTree>
    <p:extLst>
      <p:ext uri="{BB962C8B-B14F-4D97-AF65-F5344CB8AC3E}">
        <p14:creationId xmlns:p14="http://schemas.microsoft.com/office/powerpoint/2010/main" val="140327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ded Corner 7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Pages 26-28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/>
              <a:t>ESSA Application </a:t>
            </a:r>
            <a:r>
              <a:rPr lang="en-US" dirty="0" smtClean="0"/>
              <a:t>Item </a:t>
            </a:r>
            <a:r>
              <a:rPr lang="en-US" sz="2400" dirty="0" smtClean="0">
                <a:solidFill>
                  <a:schemeClr val="bg1"/>
                </a:solidFill>
              </a:rPr>
              <a:t>– II-A, 4.v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Title I, Part A, Section 4.v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Annual Meaningful Differentiation of Schools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/>
          </a:p>
        </p:txBody>
      </p:sp>
      <p:pic>
        <p:nvPicPr>
          <p:cNvPr id="7" name="Picture 6" descr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810000"/>
            <a:ext cx="3505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ded Corner 7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Pages 26-28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DEED’s </a:t>
            </a:r>
            <a:r>
              <a:rPr lang="en-US" dirty="0" smtClean="0"/>
              <a:t>Proposal </a:t>
            </a:r>
            <a:r>
              <a:rPr lang="en-US" sz="1400" dirty="0" smtClean="0">
                <a:solidFill>
                  <a:schemeClr val="bg1"/>
                </a:solidFill>
              </a:rPr>
              <a:t>– annual meaningful differentiation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dirty="0" smtClean="0"/>
              <a:t>Annual Meaningful Differentiation:</a:t>
            </a:r>
          </a:p>
          <a:p>
            <a:r>
              <a:rPr lang="en-US" dirty="0" smtClean="0"/>
              <a:t>Index based on 100 points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Change from 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draft – </a:t>
            </a:r>
            <a:r>
              <a:rPr lang="en-US" dirty="0" smtClean="0"/>
              <a:t>points earned rather than points subtracted</a:t>
            </a:r>
          </a:p>
          <a:p>
            <a:r>
              <a:rPr lang="en-US" dirty="0" smtClean="0"/>
              <a:t>Weighted by grade spans K-8 and 9-12</a:t>
            </a:r>
          </a:p>
          <a:p>
            <a:pPr lvl="1"/>
            <a:r>
              <a:rPr lang="en-US" dirty="0" smtClean="0"/>
              <a:t>Schools with combination of grades receive points based on percentage of students enrolled in each grade span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Change from 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draft – </a:t>
            </a:r>
            <a:r>
              <a:rPr lang="en-US" dirty="0" smtClean="0"/>
              <a:t>specific weights were not proposed </a:t>
            </a:r>
          </a:p>
          <a:p>
            <a:pPr marL="914400" lvl="1" indent="-457200" algn="l">
              <a:buClr>
                <a:schemeClr val="tx2"/>
              </a:buClr>
              <a:buFont typeface="Wingdings 3" panose="05040102010807070707" pitchFamily="18" charset="2"/>
              <a:buChar char="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0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ded Corner 7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Pages 26-28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DEED’s </a:t>
            </a:r>
            <a:r>
              <a:rPr lang="en-US" dirty="0" smtClean="0"/>
              <a:t>Proposal </a:t>
            </a:r>
            <a:r>
              <a:rPr lang="en-US" sz="1200" dirty="0" smtClean="0">
                <a:solidFill>
                  <a:schemeClr val="bg1"/>
                </a:solidFill>
              </a:rPr>
              <a:t>– annual meaningful differentiation, continued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000" b="1" dirty="0" smtClean="0"/>
              <a:t>Annual Meaningful Differentiation: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Changes from 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draft - </a:t>
            </a:r>
          </a:p>
          <a:p>
            <a:pPr lvl="1"/>
            <a:r>
              <a:rPr lang="en-US" dirty="0" smtClean="0"/>
              <a:t>Designations proposed for every school</a:t>
            </a:r>
          </a:p>
          <a:p>
            <a:pPr lvl="1"/>
            <a:r>
              <a:rPr lang="en-US" dirty="0" smtClean="0"/>
              <a:t>Included methodologies for special types of schools (e.g</a:t>
            </a:r>
            <a:r>
              <a:rPr lang="en-US" dirty="0"/>
              <a:t>. schools with no tested </a:t>
            </a:r>
            <a:r>
              <a:rPr lang="en-US" dirty="0" smtClean="0"/>
              <a:t>grades, new schools, those with fewer than 10 students) </a:t>
            </a:r>
          </a:p>
          <a:p>
            <a:pPr marL="914400" lvl="1" indent="-457200" algn="l">
              <a:buClr>
                <a:schemeClr val="tx2"/>
              </a:buClr>
              <a:buFont typeface="Wingdings 3" panose="05040102010807070707" pitchFamily="18" charset="2"/>
              <a:buChar char="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ded Corner 7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Pages 28-31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/>
              <a:t>ESSA Application </a:t>
            </a:r>
            <a:r>
              <a:rPr lang="en-US" dirty="0" smtClean="0"/>
              <a:t>Item </a:t>
            </a:r>
            <a:r>
              <a:rPr lang="en-US" sz="2400" dirty="0" smtClean="0">
                <a:solidFill>
                  <a:schemeClr val="bg1"/>
                </a:solidFill>
              </a:rPr>
              <a:t>– II-A, 4.vi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Title I, Part A, Section 4.vi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Identification of Schools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/>
          </a:p>
        </p:txBody>
      </p:sp>
      <p:pic>
        <p:nvPicPr>
          <p:cNvPr id="7" name="Picture 6" descr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743200"/>
            <a:ext cx="3219450" cy="305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7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ded Corner 7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Pages 28-31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DEED’s </a:t>
            </a:r>
            <a:r>
              <a:rPr lang="en-US" dirty="0" smtClean="0"/>
              <a:t>Proposal – </a:t>
            </a:r>
            <a:r>
              <a:rPr lang="en-US" sz="1600" dirty="0" smtClean="0">
                <a:solidFill>
                  <a:schemeClr val="bg1"/>
                </a:solidFill>
              </a:rPr>
              <a:t>identification of school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dirty="0" smtClean="0"/>
              <a:t>Identification of schools:</a:t>
            </a:r>
          </a:p>
          <a:p>
            <a:r>
              <a:rPr lang="en-US" dirty="0" smtClean="0"/>
              <a:t>Every school receives a designation</a:t>
            </a:r>
          </a:p>
          <a:p>
            <a:pPr lvl="1"/>
            <a:r>
              <a:rPr lang="en-US" dirty="0" smtClean="0"/>
              <a:t>Superior</a:t>
            </a:r>
          </a:p>
          <a:p>
            <a:pPr lvl="1"/>
            <a:r>
              <a:rPr lang="en-US" dirty="0" smtClean="0"/>
              <a:t>Satisfactory</a:t>
            </a:r>
          </a:p>
          <a:p>
            <a:pPr lvl="1"/>
            <a:r>
              <a:rPr lang="en-US" dirty="0" smtClean="0"/>
              <a:t>Needs Improvement</a:t>
            </a:r>
          </a:p>
          <a:p>
            <a:pPr lvl="1"/>
            <a:r>
              <a:rPr lang="en-US" dirty="0" smtClean="0"/>
              <a:t>Targeted Support (required under ESSA)</a:t>
            </a:r>
          </a:p>
          <a:p>
            <a:pPr lvl="1"/>
            <a:r>
              <a:rPr lang="en-US" dirty="0" smtClean="0"/>
              <a:t>Comprehensive Support (required under ESSA)</a:t>
            </a:r>
          </a:p>
          <a:p>
            <a:pPr marL="457200" indent="-457200" algn="l">
              <a:buClr>
                <a:schemeClr val="tx2"/>
              </a:buClr>
              <a:buFont typeface="Wingdings 3" panose="05040102010807070707" pitchFamily="18" charset="2"/>
              <a:buChar char=""/>
            </a:pPr>
            <a:endParaRPr lang="en-US" dirty="0" smtClean="0"/>
          </a:p>
          <a:p>
            <a:pPr marL="914400" lvl="1" indent="-457200" algn="l">
              <a:buClr>
                <a:schemeClr val="tx2"/>
              </a:buClr>
              <a:buFont typeface="Wingdings 3" panose="05040102010807070707" pitchFamily="18" charset="2"/>
              <a:buChar char="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5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ded Corner 7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Pages 26-28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DEED’s </a:t>
            </a:r>
            <a:r>
              <a:rPr lang="en-US" dirty="0" smtClean="0"/>
              <a:t>Proposal </a:t>
            </a:r>
            <a:r>
              <a:rPr lang="en-US" sz="1200" dirty="0" smtClean="0">
                <a:solidFill>
                  <a:schemeClr val="bg1"/>
                </a:solidFill>
              </a:rPr>
              <a:t>- </a:t>
            </a:r>
            <a:r>
              <a:rPr lang="en-US" sz="1200" dirty="0">
                <a:solidFill>
                  <a:schemeClr val="bg1"/>
                </a:solidFill>
              </a:rPr>
              <a:t>Identification of </a:t>
            </a:r>
            <a:r>
              <a:rPr lang="en-US" sz="1200" dirty="0" smtClean="0">
                <a:solidFill>
                  <a:schemeClr val="bg1"/>
                </a:solidFill>
              </a:rPr>
              <a:t>schools, changes from draft 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Identification of schools: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Changes from 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draft - </a:t>
            </a:r>
          </a:p>
          <a:p>
            <a:pPr lvl="1"/>
            <a:r>
              <a:rPr lang="en-US" dirty="0" smtClean="0"/>
              <a:t>Added additional clarification for categories of comprehensive and targeted support</a:t>
            </a:r>
          </a:p>
          <a:p>
            <a:pPr lvl="1"/>
            <a:r>
              <a:rPr lang="en-US" dirty="0" smtClean="0"/>
              <a:t>Included criteria for determining other designations</a:t>
            </a:r>
          </a:p>
          <a:p>
            <a:pPr lvl="2"/>
            <a:r>
              <a:rPr lang="en-US" dirty="0" smtClean="0"/>
              <a:t>School must have 95% participation in PEAKS to receive superior or satisfactory rating</a:t>
            </a:r>
          </a:p>
          <a:p>
            <a:pPr marL="914400" lvl="1" indent="-457200" algn="l">
              <a:buClr>
                <a:schemeClr val="tx2"/>
              </a:buClr>
              <a:buFont typeface="Wingdings 3" panose="05040102010807070707" pitchFamily="18" charset="2"/>
              <a:buChar char=""/>
            </a:pPr>
            <a:endParaRPr lang="en-US" dirty="0" smtClean="0"/>
          </a:p>
          <a:p>
            <a:pPr marL="914400" lvl="1" indent="-457200" algn="l">
              <a:buClr>
                <a:schemeClr val="tx2"/>
              </a:buClr>
              <a:buFont typeface="Wingdings 3" panose="05040102010807070707" pitchFamily="18" charset="2"/>
              <a:buChar char="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6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 37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Inexperienced Definition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9852" y="1752601"/>
            <a:ext cx="4872748" cy="3962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Inexperienced Teacher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(First Year Teacher)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Student teaching or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other similar preparation experience do not count as experience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133600"/>
            <a:ext cx="2901275" cy="303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Let’s…</a:t>
            </a:r>
            <a:endParaRPr lang="en-US" dirty="0"/>
          </a:p>
        </p:txBody>
      </p:sp>
      <p:pic>
        <p:nvPicPr>
          <p:cNvPr id="4" name="Picture 3" descr="Break ti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90" y="2004547"/>
            <a:ext cx="5207620" cy="31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954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graphicFrame>
        <p:nvGraphicFramePr>
          <p:cNvPr id="10" name="Content Placeholder 9" descr="To view Alaska's State Plan, go to education.alaska.gov and navigate to the ESSA Page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93393502"/>
              </p:ext>
            </p:extLst>
          </p:nvPr>
        </p:nvGraphicFramePr>
        <p:xfrm>
          <a:off x="-479503" y="1605840"/>
          <a:ext cx="4795024" cy="4857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 descr="&quot;&quot;"/>
          <p:cNvCxnSpPr/>
          <p:nvPr/>
        </p:nvCxnSpPr>
        <p:spPr>
          <a:xfrm>
            <a:off x="0" y="1406913"/>
            <a:ext cx="9144000" cy="0"/>
          </a:xfrm>
          <a:prstGeom prst="line">
            <a:avLst/>
          </a:prstGeom>
          <a:ln w="7620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4" descr="Screenshot of Alaska's ESSA webpage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3874279" y="2196790"/>
            <a:ext cx="4987753" cy="367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216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July 31: </a:t>
            </a:r>
            <a:r>
              <a:rPr lang="en-US" dirty="0" smtClean="0"/>
              <a:t>Public comment </a:t>
            </a:r>
            <a:r>
              <a:rPr lang="en-US" dirty="0"/>
              <a:t>c</a:t>
            </a:r>
            <a:r>
              <a:rPr lang="en-US" dirty="0" smtClean="0"/>
              <a:t>loses on 2</a:t>
            </a:r>
            <a:r>
              <a:rPr lang="en-US" baseline="30000" dirty="0" smtClean="0"/>
              <a:t>nd</a:t>
            </a:r>
            <a:r>
              <a:rPr lang="en-US" dirty="0" smtClean="0"/>
              <a:t> draft </a:t>
            </a:r>
          </a:p>
          <a:p>
            <a:r>
              <a:rPr lang="en-US" b="1" dirty="0" smtClean="0"/>
              <a:t>August 1: </a:t>
            </a:r>
            <a:r>
              <a:rPr lang="en-US" dirty="0" smtClean="0"/>
              <a:t>State Board of Education reviews 2</a:t>
            </a:r>
            <a:r>
              <a:rPr lang="en-US" baseline="30000" dirty="0" smtClean="0"/>
              <a:t>nd</a:t>
            </a:r>
            <a:r>
              <a:rPr lang="en-US" dirty="0" smtClean="0"/>
              <a:t> draft and public comment </a:t>
            </a:r>
            <a:endParaRPr lang="en-US" dirty="0"/>
          </a:p>
          <a:p>
            <a:r>
              <a:rPr lang="en-US" b="1" dirty="0" smtClean="0"/>
              <a:t>No later than August 18: </a:t>
            </a:r>
            <a:r>
              <a:rPr lang="en-US" dirty="0" smtClean="0"/>
              <a:t>Final draft is provided to the public and the Governor’s office for required 30-day review period</a:t>
            </a:r>
          </a:p>
          <a:p>
            <a:r>
              <a:rPr lang="en-US" b="1" dirty="0" smtClean="0"/>
              <a:t>September 18: </a:t>
            </a:r>
            <a:r>
              <a:rPr lang="en-US" dirty="0" smtClean="0"/>
              <a:t>DEED submits application to US ED</a:t>
            </a:r>
          </a:p>
        </p:txBody>
      </p:sp>
      <p:pic>
        <p:nvPicPr>
          <p:cNvPr id="4" name="Picture 3" descr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966" y="5062119"/>
            <a:ext cx="1698701" cy="150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2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Question &amp; Answer Ti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84" y="889687"/>
            <a:ext cx="4802659" cy="48026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759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ded Corner 7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 37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Out-of-Field Definition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40840"/>
            <a:ext cx="64770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Out-of-Field Teacher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In a subject area without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an Alaska Endorsement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Highly Qualified by exam </a:t>
            </a:r>
            <a:br>
              <a:rPr lang="en-US" dirty="0" smtClean="0"/>
            </a:br>
            <a:r>
              <a:rPr lang="en-US" dirty="0" smtClean="0"/>
              <a:t>and two years of experience – </a:t>
            </a:r>
            <a:br>
              <a:rPr lang="en-US" dirty="0" smtClean="0"/>
            </a:br>
            <a:r>
              <a:rPr lang="en-US" dirty="0" smtClean="0"/>
              <a:t>eligible for endorsement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9800" y="2673760"/>
            <a:ext cx="2305050" cy="33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ded Corner 9"/>
          <p:cNvSpPr/>
          <p:nvPr/>
        </p:nvSpPr>
        <p:spPr>
          <a:xfrm>
            <a:off x="7854924" y="381000"/>
            <a:ext cx="913751" cy="657543"/>
          </a:xfrm>
          <a:prstGeom prst="foldedCorne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 37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143000"/>
          </a:xfrm>
        </p:spPr>
        <p:txBody>
          <a:bodyPr/>
          <a:lstStyle/>
          <a:p>
            <a:pPr algn="l"/>
            <a:r>
              <a:rPr lang="en-US" dirty="0" smtClean="0"/>
              <a:t>Ineffective Definition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3187" y="1702557"/>
            <a:ext cx="8690813" cy="1555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An ineffective </a:t>
            </a:r>
            <a:r>
              <a:rPr lang="en-US" sz="2400" dirty="0"/>
              <a:t>teacher </a:t>
            </a:r>
            <a:r>
              <a:rPr lang="en-US" sz="2400" dirty="0" smtClean="0"/>
              <a:t>. . .</a:t>
            </a:r>
          </a:p>
          <a:p>
            <a:pPr lvl="1"/>
            <a:r>
              <a:rPr lang="en-US" sz="2400" dirty="0"/>
              <a:t>w</a:t>
            </a:r>
            <a:r>
              <a:rPr lang="en-US" sz="2400" dirty="0" smtClean="0"/>
              <a:t>as on </a:t>
            </a:r>
            <a:r>
              <a:rPr lang="en-US" sz="2400" dirty="0"/>
              <a:t>a </a:t>
            </a:r>
            <a:r>
              <a:rPr lang="en-US" sz="2400" dirty="0" smtClean="0"/>
              <a:t>plan of improvement OR</a:t>
            </a:r>
          </a:p>
          <a:p>
            <a:pPr lvl="1"/>
            <a:r>
              <a:rPr lang="en-US" sz="2400" dirty="0" smtClean="0"/>
              <a:t>when notified need for a plan of improvement – resigned.</a:t>
            </a:r>
            <a:endParaRPr lang="en-US" sz="2400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473806" y="3046638"/>
            <a:ext cx="5923408" cy="2879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An ineffective tenured teacher . . .</a:t>
            </a:r>
          </a:p>
          <a:p>
            <a:pPr lvl="1"/>
            <a:r>
              <a:rPr lang="en-US" sz="2400" dirty="0"/>
              <a:t>w</a:t>
            </a:r>
            <a:r>
              <a:rPr lang="en-US" sz="2400" dirty="0" smtClean="0"/>
              <a:t>as receiving district support on</a:t>
            </a:r>
            <a:br>
              <a:rPr lang="en-US" sz="2400" dirty="0" smtClean="0"/>
            </a:br>
            <a:r>
              <a:rPr lang="en-US" sz="2400" dirty="0" smtClean="0"/>
              <a:t>a plan of professional growth  </a:t>
            </a:r>
          </a:p>
          <a:p>
            <a:pPr marL="457200" lvl="1" indent="0">
              <a:buNone/>
            </a:pPr>
            <a:r>
              <a:rPr lang="en-US" sz="2400" dirty="0" smtClean="0"/>
              <a:t>OR</a:t>
            </a:r>
            <a:endParaRPr lang="en-US" sz="2400" dirty="0"/>
          </a:p>
          <a:p>
            <a:pPr lvl="1"/>
            <a:r>
              <a:rPr lang="en-US" sz="2400" dirty="0" smtClean="0"/>
              <a:t>either of the Level of Support indicated for non-tenured teacher</a:t>
            </a:r>
            <a:endParaRPr lang="en-US" sz="2400" dirty="0"/>
          </a:p>
        </p:txBody>
      </p:sp>
      <p:pic>
        <p:nvPicPr>
          <p:cNvPr id="2" name="Picture 1" descr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34" y="3753824"/>
            <a:ext cx="2921546" cy="1895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894685"/>
            <a:ext cx="785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Removed teacher absenteeism from the Ineffective Definition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11342</TotalTime>
  <Words>2652</Words>
  <Application>Microsoft Office PowerPoint</Application>
  <PresentationFormat>On-screen Show (4:3)</PresentationFormat>
  <Paragraphs>535</Paragraphs>
  <Slides>73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9" baseType="lpstr">
      <vt:lpstr>Arial</vt:lpstr>
      <vt:lpstr>Calibri</vt:lpstr>
      <vt:lpstr>MS Mincho</vt:lpstr>
      <vt:lpstr>Times New Roman</vt:lpstr>
      <vt:lpstr>Wingdings 3</vt:lpstr>
      <vt:lpstr>Custom Design</vt:lpstr>
      <vt:lpstr>Alaska ESSA State Plan 2nd Draft Key Topics and Changes from 1st Draft  July 18, 2017 </vt:lpstr>
      <vt:lpstr>Today’s Agenda</vt:lpstr>
      <vt:lpstr>Teacher Quality</vt:lpstr>
      <vt:lpstr>The influence of a good teacher can never be erased.</vt:lpstr>
      <vt:lpstr>ESSA Application Item</vt:lpstr>
      <vt:lpstr>DEED’s Proposal</vt:lpstr>
      <vt:lpstr>Inexperienced Definition</vt:lpstr>
      <vt:lpstr>Out-of-Field Definition</vt:lpstr>
      <vt:lpstr>Ineffective Definition</vt:lpstr>
      <vt:lpstr>Level of Support</vt:lpstr>
      <vt:lpstr>Purposes of Alaska’s Educator  Evaluation and Support System</vt:lpstr>
      <vt:lpstr>DEED’s Proposal - overview</vt:lpstr>
      <vt:lpstr>Alaska Measures</vt:lpstr>
      <vt:lpstr>Public Reporting</vt:lpstr>
      <vt:lpstr>Address Disproportionality</vt:lpstr>
      <vt:lpstr>Multi-Phase Approach</vt:lpstr>
      <vt:lpstr>Initial Root Cause Analysis</vt:lpstr>
      <vt:lpstr>Theory of Action</vt:lpstr>
      <vt:lpstr>Key Strategies</vt:lpstr>
      <vt:lpstr>Title II, Part A</vt:lpstr>
      <vt:lpstr>ESSA Application Sections</vt:lpstr>
      <vt:lpstr>DEED’s Proposal - growth &amp; development </vt:lpstr>
      <vt:lpstr>ESSA Application Item – title II part A, D.1</vt:lpstr>
      <vt:lpstr>DEED’s Proposal – development, recognition, technical assistance</vt:lpstr>
      <vt:lpstr>DEED’s Proposal – online PD, guidance, PD definitions</vt:lpstr>
      <vt:lpstr>DEED’s Proposal – digital teaching initiative, micro credentials, standards </vt:lpstr>
      <vt:lpstr>DEED’s Proposal – considered activities</vt:lpstr>
      <vt:lpstr>DEED’s Plans</vt:lpstr>
      <vt:lpstr>ESSA Application Item – II-A, D.2 </vt:lpstr>
      <vt:lpstr>DEED’s Plans – technical assistance</vt:lpstr>
      <vt:lpstr>ESSA Application Item – II-A, D.3</vt:lpstr>
      <vt:lpstr>DEED’s Proposal – reduce barriers to certification</vt:lpstr>
      <vt:lpstr>ESSA Application Item – II-A, D.4</vt:lpstr>
      <vt:lpstr>DEED’s Proposal – district practices sharing</vt:lpstr>
      <vt:lpstr>ESSA Application Item – II-A, D.5</vt:lpstr>
      <vt:lpstr>DEED’s Proposals</vt:lpstr>
      <vt:lpstr>ESSA Application Item – II-A, D.6</vt:lpstr>
      <vt:lpstr>DEED’s Proposal – UAA teacher prep; internships</vt:lpstr>
      <vt:lpstr>Let’s… break #1</vt:lpstr>
      <vt:lpstr>School Support and Improvement</vt:lpstr>
      <vt:lpstr>ESSA Application Sections – A.4.viii.c, d, e</vt:lpstr>
      <vt:lpstr>Two Pronged Feedback…</vt:lpstr>
      <vt:lpstr>Technical Assistance</vt:lpstr>
      <vt:lpstr>Technical Assistance – draft 2 additions</vt:lpstr>
      <vt:lpstr>Resource Allocation Review</vt:lpstr>
      <vt:lpstr>More Rigorous Interventions</vt:lpstr>
      <vt:lpstr>More Rigorous Interventions – draft 2 additions</vt:lpstr>
      <vt:lpstr>Two Pronged Feedback… - review</vt:lpstr>
      <vt:lpstr>Let’s… break #2</vt:lpstr>
      <vt:lpstr>Title I, Part A Section 4 Statewide Accountability System</vt:lpstr>
      <vt:lpstr>ESSA Application Sections – A.4.ii, iii, iv, v, vi</vt:lpstr>
      <vt:lpstr>ESSA Application Item – II-A, 4.ii</vt:lpstr>
      <vt:lpstr>DEED’s Proposal – minimum n-size</vt:lpstr>
      <vt:lpstr>ESSA Application Item – II-A, 4.iii</vt:lpstr>
      <vt:lpstr>Long-Term Goals</vt:lpstr>
      <vt:lpstr>DEED’s Proposal – long term goals changes</vt:lpstr>
      <vt:lpstr>ESSA Application Item – II-A 4.iv</vt:lpstr>
      <vt:lpstr>Indicators Required</vt:lpstr>
      <vt:lpstr>DEED’s Proposal – achievement &amp; grad. rate</vt:lpstr>
      <vt:lpstr>DEED’s Proposal – subgroup progress</vt:lpstr>
      <vt:lpstr>DEED’s Proposal – growth for other academic indicator</vt:lpstr>
      <vt:lpstr>DEED’s Proposal – school quality of student success</vt:lpstr>
      <vt:lpstr>DEED’s Proposal – school quality grades K-8 &amp; 9-12</vt:lpstr>
      <vt:lpstr>ESSA Application Item – II-A, 4.v</vt:lpstr>
      <vt:lpstr>DEED’s Proposal – annual meaningful differentiation</vt:lpstr>
      <vt:lpstr>DEED’s Proposal – annual meaningful differentiation, continued</vt:lpstr>
      <vt:lpstr>ESSA Application Item – II-A, 4.vi</vt:lpstr>
      <vt:lpstr>DEED’s Proposal – identification of school</vt:lpstr>
      <vt:lpstr>DEED’s Proposal - Identification of schools, changes from draft 1</vt:lpstr>
      <vt:lpstr>Let’s…</vt:lpstr>
      <vt:lpstr>Resources</vt:lpstr>
      <vt:lpstr>Timeline</vt:lpstr>
      <vt:lpstr>Questions?</vt:lpstr>
    </vt:vector>
  </TitlesOfParts>
  <Company>State of Alaska - Department of Edication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Alaska ESSA State Plan 2nd Draft: Key Topics and Changes from 1st Draft, July 2017</dc:title>
  <dc:creator>Hardin, Erin M (EED)</dc:creator>
  <cp:lastModifiedBy>Barsy, Eli H (EED)</cp:lastModifiedBy>
  <cp:revision>91</cp:revision>
  <dcterms:created xsi:type="dcterms:W3CDTF">2017-07-17T21:22:37Z</dcterms:created>
  <dcterms:modified xsi:type="dcterms:W3CDTF">2019-05-31T22:39:38Z</dcterms:modified>
</cp:coreProperties>
</file>