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39" r:id="rId1"/>
  </p:sldMasterIdLst>
  <p:notesMasterIdLst>
    <p:notesMasterId r:id="rId32"/>
  </p:notesMasterIdLst>
  <p:sldIdLst>
    <p:sldId id="256" r:id="rId2"/>
    <p:sldId id="300" r:id="rId3"/>
    <p:sldId id="307" r:id="rId4"/>
    <p:sldId id="285" r:id="rId5"/>
    <p:sldId id="308" r:id="rId6"/>
    <p:sldId id="276" r:id="rId7"/>
    <p:sldId id="280" r:id="rId8"/>
    <p:sldId id="309" r:id="rId9"/>
    <p:sldId id="271" r:id="rId10"/>
    <p:sldId id="310" r:id="rId11"/>
    <p:sldId id="311" r:id="rId12"/>
    <p:sldId id="302" r:id="rId13"/>
    <p:sldId id="301" r:id="rId14"/>
    <p:sldId id="306" r:id="rId15"/>
    <p:sldId id="315" r:id="rId16"/>
    <p:sldId id="316" r:id="rId17"/>
    <p:sldId id="313" r:id="rId18"/>
    <p:sldId id="312" r:id="rId19"/>
    <p:sldId id="275" r:id="rId20"/>
    <p:sldId id="296" r:id="rId21"/>
    <p:sldId id="314" r:id="rId22"/>
    <p:sldId id="305" r:id="rId23"/>
    <p:sldId id="317" r:id="rId24"/>
    <p:sldId id="320" r:id="rId25"/>
    <p:sldId id="319" r:id="rId26"/>
    <p:sldId id="321" r:id="rId27"/>
    <p:sldId id="281" r:id="rId28"/>
    <p:sldId id="299" r:id="rId29"/>
    <p:sldId id="297" r:id="rId30"/>
    <p:sldId id="283"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2674" autoAdjust="0"/>
    <p:restoredTop sz="94660"/>
  </p:normalViewPr>
  <p:slideViewPr>
    <p:cSldViewPr snapToGrid="0" snapToObjects="1">
      <p:cViewPr>
        <p:scale>
          <a:sx n="100" d="100"/>
          <a:sy n="100" d="100"/>
        </p:scale>
        <p:origin x="-1328" y="-80"/>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C727F4-C726-1C45-B8A2-39BD574E34A5}" type="datetimeFigureOut">
              <a:rPr lang="en-US" smtClean="0"/>
              <a:t>12/16/2013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8DADD-A0AE-234D-80A3-27489CF25EE4}" type="slidenum">
              <a:rPr lang="en-US" smtClean="0"/>
              <a:t>‹#›</a:t>
            </a:fld>
            <a:endParaRPr lang="en-US"/>
          </a:p>
        </p:txBody>
      </p:sp>
    </p:spTree>
    <p:extLst>
      <p:ext uri="{BB962C8B-B14F-4D97-AF65-F5344CB8AC3E}">
        <p14:creationId xmlns:p14="http://schemas.microsoft.com/office/powerpoint/2010/main" val="10964564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Focusing on the problem behavior may just reinforce the behavior, especially if the consequence (</a:t>
            </a:r>
            <a:r>
              <a:rPr lang="en-US" sz="1200" dirty="0" err="1" smtClean="0"/>
              <a:t>reinforcer</a:t>
            </a:r>
            <a:r>
              <a:rPr lang="en-US" sz="1200" dirty="0" smtClean="0"/>
              <a:t>) is attention. It also helps you teach the behavior that you want to see in the target behavior's place.</a:t>
            </a:r>
          </a:p>
          <a:p>
            <a:endParaRPr lang="en-US" dirty="0"/>
          </a:p>
        </p:txBody>
      </p:sp>
      <p:sp>
        <p:nvSpPr>
          <p:cNvPr id="4" name="Slide Number Placeholder 3"/>
          <p:cNvSpPr>
            <a:spLocks noGrp="1"/>
          </p:cNvSpPr>
          <p:nvPr>
            <p:ph type="sldNum" sz="quarter" idx="10"/>
          </p:nvPr>
        </p:nvSpPr>
        <p:spPr/>
        <p:txBody>
          <a:bodyPr/>
          <a:lstStyle/>
          <a:p>
            <a:fld id="{0558DADD-A0AE-234D-80A3-27489CF25EE4}" type="slidenum">
              <a:rPr lang="en-US" smtClean="0"/>
              <a:t>6</a:t>
            </a:fld>
            <a:endParaRPr lang="en-US"/>
          </a:p>
        </p:txBody>
      </p:sp>
    </p:spTree>
    <p:extLst>
      <p:ext uri="{BB962C8B-B14F-4D97-AF65-F5344CB8AC3E}">
        <p14:creationId xmlns:p14="http://schemas.microsoft.com/office/powerpoint/2010/main" val="3650491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558DADD-A0AE-234D-80A3-27489CF25EE4}" type="slidenum">
              <a:rPr lang="en-US" smtClean="0"/>
              <a:t>20</a:t>
            </a:fld>
            <a:endParaRPr lang="en-US"/>
          </a:p>
        </p:txBody>
      </p:sp>
    </p:spTree>
    <p:extLst>
      <p:ext uri="{BB962C8B-B14F-4D97-AF65-F5344CB8AC3E}">
        <p14:creationId xmlns:p14="http://schemas.microsoft.com/office/powerpoint/2010/main" val="3712622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AC4A986-A7A0-764E-A28F-ACB45A2150A4}"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6B1ED0-56C3-4849-A4DB-B7E0900EF30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C4A986-A7A0-764E-A28F-ACB45A2150A4}"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BA836-4467-044D-809A-EDA291868E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C4A986-A7A0-764E-A28F-ACB45A2150A4}"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BA836-4467-044D-809A-EDA291868E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C4A986-A7A0-764E-A28F-ACB45A2150A4}"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BA836-4467-044D-809A-EDA291868E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C4A986-A7A0-764E-A28F-ACB45A2150A4}" type="datetimeFigureOut">
              <a:rPr lang="en-US" smtClean="0"/>
              <a:t>12/16/2013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8BA836-4467-044D-809A-EDA291868E0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AC4A986-A7A0-764E-A28F-ACB45A2150A4}"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8BA836-4467-044D-809A-EDA291868E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C4A986-A7A0-764E-A28F-ACB45A2150A4}" type="datetimeFigureOut">
              <a:rPr lang="en-US" smtClean="0"/>
              <a:t>12/16/2013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8BA836-4467-044D-809A-EDA291868E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C4A986-A7A0-764E-A28F-ACB45A2150A4}" type="datetimeFigureOut">
              <a:rPr lang="en-US" smtClean="0"/>
              <a:t>12/16/2013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8BA836-4467-044D-809A-EDA291868E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C4A986-A7A0-764E-A28F-ACB45A2150A4}" type="datetimeFigureOut">
              <a:rPr lang="en-US" smtClean="0"/>
              <a:t>12/16/2013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8BA836-4467-044D-809A-EDA291868E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C4A986-A7A0-764E-A28F-ACB45A2150A4}" type="datetimeFigureOut">
              <a:rPr lang="en-US" smtClean="0"/>
              <a:t>12/16/2013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8BA836-4467-044D-809A-EDA291868E00}"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EAC4A986-A7A0-764E-A28F-ACB45A2150A4}" type="datetimeFigureOut">
              <a:rPr lang="en-US" smtClean="0"/>
              <a:t>12/16/2013</a:t>
            </a:fld>
            <a:endParaRPr lang="en-US"/>
          </a:p>
        </p:txBody>
      </p:sp>
      <p:sp>
        <p:nvSpPr>
          <p:cNvPr id="9" name="Slide Number Placeholder 8"/>
          <p:cNvSpPr>
            <a:spLocks noGrp="1"/>
          </p:cNvSpPr>
          <p:nvPr>
            <p:ph type="sldNum" sz="quarter" idx="11"/>
          </p:nvPr>
        </p:nvSpPr>
        <p:spPr/>
        <p:txBody>
          <a:bodyPr/>
          <a:lstStyle/>
          <a:p>
            <a:fld id="{A68BA836-4467-044D-809A-EDA291868E00}"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68BA836-4467-044D-809A-EDA291868E00}"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EAC4A986-A7A0-764E-A28F-ACB45A2150A4}" type="datetimeFigureOut">
              <a:rPr lang="en-US" smtClean="0"/>
              <a:t>12/16/2013</a:t>
            </a:fld>
            <a:endParaRPr lang="en-US"/>
          </a:p>
        </p:txBody>
      </p:sp>
    </p:spTree>
  </p:cSld>
  <p:clrMap bg1="lt1" tx1="dk1" bg2="lt2" tx2="dk2" accent1="accent1" accent2="accent2" accent3="accent3" accent4="accent4" accent5="accent5" accent6="accent6" hlink="hlink" folHlink="folHlink"/>
  <p:sldLayoutIdLst>
    <p:sldLayoutId id="2147484140" r:id="rId1"/>
    <p:sldLayoutId id="2147484141" r:id="rId2"/>
    <p:sldLayoutId id="2147484142" r:id="rId3"/>
    <p:sldLayoutId id="2147484143" r:id="rId4"/>
    <p:sldLayoutId id="2147484144" r:id="rId5"/>
    <p:sldLayoutId id="2147484145" r:id="rId6"/>
    <p:sldLayoutId id="2147484146" r:id="rId7"/>
    <p:sldLayoutId id="2147484147" r:id="rId8"/>
    <p:sldLayoutId id="2147484148" r:id="rId9"/>
    <p:sldLayoutId id="2147484149" r:id="rId10"/>
    <p:sldLayoutId id="2147484150"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1774024"/>
            <a:ext cx="8437808" cy="1379416"/>
          </a:xfrm>
        </p:spPr>
        <p:txBody>
          <a:bodyPr/>
          <a:lstStyle/>
          <a:p>
            <a:r>
              <a:rPr lang="en-US" dirty="0" smtClean="0"/>
              <a:t>Replacement Behaviors</a:t>
            </a:r>
            <a:endParaRPr lang="en-US" dirty="0"/>
          </a:p>
        </p:txBody>
      </p:sp>
      <p:sp>
        <p:nvSpPr>
          <p:cNvPr id="3" name="Subtitle 2"/>
          <p:cNvSpPr>
            <a:spLocks noGrp="1"/>
          </p:cNvSpPr>
          <p:nvPr>
            <p:ph type="subTitle" idx="1"/>
          </p:nvPr>
        </p:nvSpPr>
        <p:spPr>
          <a:xfrm>
            <a:off x="1173517" y="3535015"/>
            <a:ext cx="6498159" cy="916641"/>
          </a:xfrm>
        </p:spPr>
        <p:txBody>
          <a:bodyPr>
            <a:noAutofit/>
          </a:bodyPr>
          <a:lstStyle/>
          <a:p>
            <a:pPr algn="ctr"/>
            <a:r>
              <a:rPr lang="en-US" sz="3200" dirty="0" smtClean="0"/>
              <a:t>Teaching &amp; Changing Unexpected Behaviors to Expected Behaviors</a:t>
            </a:r>
            <a:endParaRPr lang="en-US" sz="3200" dirty="0"/>
          </a:p>
        </p:txBody>
      </p:sp>
    </p:spTree>
    <p:extLst>
      <p:ext uri="{BB962C8B-B14F-4D97-AF65-F5344CB8AC3E}">
        <p14:creationId xmlns:p14="http://schemas.microsoft.com/office/powerpoint/2010/main" val="1507503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solidFill>
                  <a:schemeClr val="tx2">
                    <a:lumMod val="75000"/>
                  </a:schemeClr>
                </a:solidFill>
              </a:rPr>
              <a:t>Q: Who Determines the Replacement Behavior?</a:t>
            </a:r>
            <a:endParaRPr lang="en-US" dirty="0">
              <a:solidFill>
                <a:schemeClr val="tx2">
                  <a:lumMod val="75000"/>
                </a:schemeClr>
              </a:solidFill>
            </a:endParaRPr>
          </a:p>
        </p:txBody>
      </p:sp>
      <p:sp>
        <p:nvSpPr>
          <p:cNvPr id="5" name="Subtitle 4"/>
          <p:cNvSpPr>
            <a:spLocks noGrp="1"/>
          </p:cNvSpPr>
          <p:nvPr>
            <p:ph type="subTitle" idx="1"/>
          </p:nvPr>
        </p:nvSpPr>
        <p:spPr>
          <a:xfrm>
            <a:off x="685800" y="4572000"/>
            <a:ext cx="7035800" cy="1066800"/>
          </a:xfrm>
        </p:spPr>
        <p:txBody>
          <a:bodyPr>
            <a:normAutofit/>
          </a:bodyPr>
          <a:lstStyle/>
          <a:p>
            <a:r>
              <a:rPr lang="en-US" sz="3600" dirty="0" smtClean="0"/>
              <a:t>A: Child Study Team and/or Student</a:t>
            </a:r>
            <a:endParaRPr lang="en-US" sz="3600" dirty="0"/>
          </a:p>
        </p:txBody>
      </p:sp>
    </p:spTree>
    <p:extLst>
      <p:ext uri="{BB962C8B-B14F-4D97-AF65-F5344CB8AC3E}">
        <p14:creationId xmlns:p14="http://schemas.microsoft.com/office/powerpoint/2010/main" val="3315242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Q: How Do We Determine the Replacement Behavior?</a:t>
            </a:r>
            <a:endParaRPr lang="en-US" dirty="0"/>
          </a:p>
        </p:txBody>
      </p:sp>
      <p:sp>
        <p:nvSpPr>
          <p:cNvPr id="5" name="Subtitle 4"/>
          <p:cNvSpPr>
            <a:spLocks noGrp="1"/>
          </p:cNvSpPr>
          <p:nvPr>
            <p:ph type="subTitle" idx="1"/>
          </p:nvPr>
        </p:nvSpPr>
        <p:spPr>
          <a:xfrm>
            <a:off x="685800" y="4572000"/>
            <a:ext cx="7264400" cy="1066800"/>
          </a:xfrm>
        </p:spPr>
        <p:txBody>
          <a:bodyPr>
            <a:noAutofit/>
          </a:bodyPr>
          <a:lstStyle/>
          <a:p>
            <a:r>
              <a:rPr lang="en-US" sz="3200" dirty="0" smtClean="0"/>
              <a:t>A: 1. Clearly Define Problem Behavior, 2. Determine Function of Problem Behavior, and 3. Determine Replacement Behavior </a:t>
            </a:r>
            <a:endParaRPr lang="en-US" sz="3200" dirty="0"/>
          </a:p>
        </p:txBody>
      </p:sp>
    </p:spTree>
    <p:extLst>
      <p:ext uri="{BB962C8B-B14F-4D97-AF65-F5344CB8AC3E}">
        <p14:creationId xmlns:p14="http://schemas.microsoft.com/office/powerpoint/2010/main" val="3648759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90"/>
                </a:solidFill>
              </a:rPr>
              <a:t>1. Clearly Define the Problem Behavior</a:t>
            </a:r>
            <a:endParaRPr lang="en-US" dirty="0">
              <a:solidFill>
                <a:srgbClr val="000090"/>
              </a:solidFill>
            </a:endParaRPr>
          </a:p>
        </p:txBody>
      </p:sp>
      <p:sp>
        <p:nvSpPr>
          <p:cNvPr id="3" name="Content Placeholder 2"/>
          <p:cNvSpPr>
            <a:spLocks noGrp="1"/>
          </p:cNvSpPr>
          <p:nvPr>
            <p:ph idx="1"/>
          </p:nvPr>
        </p:nvSpPr>
        <p:spPr/>
        <p:txBody>
          <a:bodyPr>
            <a:noAutofit/>
          </a:bodyPr>
          <a:lstStyle/>
          <a:p>
            <a:r>
              <a:rPr lang="en-US" sz="3600" dirty="0" smtClean="0"/>
              <a:t>Observable terms</a:t>
            </a:r>
          </a:p>
          <a:p>
            <a:r>
              <a:rPr lang="en-US" sz="3600" dirty="0" smtClean="0"/>
              <a:t>Understandable and observable by all</a:t>
            </a:r>
            <a:endParaRPr lang="en-US" sz="3600" dirty="0"/>
          </a:p>
          <a:p>
            <a:pPr marL="114300" indent="0">
              <a:buNone/>
            </a:pPr>
            <a:endParaRPr lang="en-US" sz="3600" dirty="0" smtClean="0"/>
          </a:p>
          <a:p>
            <a:pPr marL="114300" indent="0">
              <a:buNone/>
            </a:pPr>
            <a:r>
              <a:rPr lang="en-US" sz="3600" dirty="0" smtClean="0"/>
              <a:t>Example: Which is operationally-defined?</a:t>
            </a:r>
          </a:p>
          <a:p>
            <a:r>
              <a:rPr lang="en-US" sz="3600" dirty="0" smtClean="0"/>
              <a:t>Johnny is non-compliant. </a:t>
            </a:r>
          </a:p>
          <a:p>
            <a:r>
              <a:rPr lang="en-US" sz="3600" dirty="0" smtClean="0"/>
              <a:t>Johnny says no, puts down pencil and refuses to work. </a:t>
            </a:r>
          </a:p>
        </p:txBody>
      </p:sp>
    </p:spTree>
    <p:extLst>
      <p:ext uri="{BB962C8B-B14F-4D97-AF65-F5344CB8AC3E}">
        <p14:creationId xmlns:p14="http://schemas.microsoft.com/office/powerpoint/2010/main" val="38860817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Prioritize Behavior</a:t>
            </a:r>
            <a:endParaRPr lang="en-US" dirty="0"/>
          </a:p>
        </p:txBody>
      </p:sp>
      <p:sp>
        <p:nvSpPr>
          <p:cNvPr id="3" name="Content Placeholder 2"/>
          <p:cNvSpPr>
            <a:spLocks noGrp="1"/>
          </p:cNvSpPr>
          <p:nvPr>
            <p:ph idx="1"/>
          </p:nvPr>
        </p:nvSpPr>
        <p:spPr/>
        <p:txBody>
          <a:bodyPr>
            <a:normAutofit/>
          </a:bodyPr>
          <a:lstStyle/>
          <a:p>
            <a:r>
              <a:rPr lang="en-US" sz="3200" dirty="0" smtClean="0"/>
              <a:t>Determine behavior that is causing the most interference</a:t>
            </a:r>
            <a:endParaRPr lang="en-US" sz="3200" dirty="0"/>
          </a:p>
          <a:p>
            <a:r>
              <a:rPr lang="en-US" sz="3200" dirty="0" smtClean="0"/>
              <a:t>Data: frequency </a:t>
            </a:r>
            <a:r>
              <a:rPr lang="en-US" sz="3200" dirty="0"/>
              <a:t>c</a:t>
            </a:r>
            <a:r>
              <a:rPr lang="en-US" sz="3200" dirty="0" smtClean="0"/>
              <a:t>ounts, office </a:t>
            </a:r>
            <a:r>
              <a:rPr lang="en-US" sz="3200" dirty="0"/>
              <a:t>d</a:t>
            </a:r>
            <a:r>
              <a:rPr lang="en-US" sz="3200" dirty="0" smtClean="0"/>
              <a:t>iscipline </a:t>
            </a:r>
            <a:r>
              <a:rPr lang="en-US" sz="3200" dirty="0"/>
              <a:t>r</a:t>
            </a:r>
            <a:r>
              <a:rPr lang="en-US" sz="3200" dirty="0" smtClean="0"/>
              <a:t>eferrals, minor </a:t>
            </a:r>
            <a:r>
              <a:rPr lang="en-US" sz="3200" dirty="0"/>
              <a:t>v</a:t>
            </a:r>
            <a:r>
              <a:rPr lang="en-US" sz="3200" dirty="0" smtClean="0"/>
              <a:t>iolations, others??</a:t>
            </a:r>
          </a:p>
        </p:txBody>
      </p:sp>
    </p:spTree>
    <p:extLst>
      <p:ext uri="{BB962C8B-B14F-4D97-AF65-F5344CB8AC3E}">
        <p14:creationId xmlns:p14="http://schemas.microsoft.com/office/powerpoint/2010/main" val="1026160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90"/>
                </a:solidFill>
              </a:rPr>
              <a:t>2. Determine Function of Problem Behavior </a:t>
            </a:r>
            <a:endParaRPr lang="en-US" dirty="0">
              <a:solidFill>
                <a:srgbClr val="000090"/>
              </a:solidFill>
            </a:endParaRPr>
          </a:p>
        </p:txBody>
      </p:sp>
      <p:sp>
        <p:nvSpPr>
          <p:cNvPr id="3" name="Content Placeholder 2"/>
          <p:cNvSpPr>
            <a:spLocks noGrp="1"/>
          </p:cNvSpPr>
          <p:nvPr>
            <p:ph idx="1"/>
          </p:nvPr>
        </p:nvSpPr>
        <p:spPr/>
        <p:txBody>
          <a:bodyPr>
            <a:normAutofit lnSpcReduction="10000"/>
          </a:bodyPr>
          <a:lstStyle/>
          <a:p>
            <a:r>
              <a:rPr lang="en-US" sz="3600" dirty="0" smtClean="0"/>
              <a:t>Best guess on what is the function of the behavior</a:t>
            </a:r>
          </a:p>
          <a:p>
            <a:pPr marL="114300" indent="0">
              <a:buNone/>
            </a:pPr>
            <a:endParaRPr lang="en-US" sz="3600" dirty="0" smtClean="0"/>
          </a:p>
          <a:p>
            <a:r>
              <a:rPr lang="en-US" sz="3600" dirty="0" smtClean="0"/>
              <a:t>Question to Ask: </a:t>
            </a:r>
          </a:p>
          <a:p>
            <a:pPr lvl="1"/>
            <a:r>
              <a:rPr lang="en-US" sz="3600" dirty="0" smtClean="0"/>
              <a:t>Is Johnny throwing his pencil down because he </a:t>
            </a:r>
            <a:r>
              <a:rPr lang="en-US" sz="3600" u="sng" dirty="0" smtClean="0"/>
              <a:t>can’t</a:t>
            </a:r>
            <a:r>
              <a:rPr lang="en-US" sz="3600" dirty="0" smtClean="0"/>
              <a:t> do the work?</a:t>
            </a:r>
          </a:p>
          <a:p>
            <a:pPr lvl="1"/>
            <a:r>
              <a:rPr lang="en-US" sz="3600" dirty="0" smtClean="0"/>
              <a:t>Is Johnny throwing his pencil down because he </a:t>
            </a:r>
            <a:r>
              <a:rPr lang="en-US" sz="3600" u="sng" dirty="0" smtClean="0"/>
              <a:t>won’t</a:t>
            </a:r>
            <a:r>
              <a:rPr lang="en-US" sz="3600" dirty="0" smtClean="0"/>
              <a:t> do the work?</a:t>
            </a:r>
          </a:p>
          <a:p>
            <a:endParaRPr lang="en-US" dirty="0"/>
          </a:p>
        </p:txBody>
      </p:sp>
    </p:spTree>
    <p:extLst>
      <p:ext uri="{BB962C8B-B14F-4D97-AF65-F5344CB8AC3E}">
        <p14:creationId xmlns:p14="http://schemas.microsoft.com/office/powerpoint/2010/main" val="632908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Determine a Replacement Behavior</a:t>
            </a:r>
            <a:endParaRPr lang="en-US" dirty="0"/>
          </a:p>
        </p:txBody>
      </p:sp>
      <p:sp>
        <p:nvSpPr>
          <p:cNvPr id="3" name="Content Placeholder 2"/>
          <p:cNvSpPr>
            <a:spLocks noGrp="1"/>
          </p:cNvSpPr>
          <p:nvPr>
            <p:ph idx="1"/>
          </p:nvPr>
        </p:nvSpPr>
        <p:spPr>
          <a:xfrm>
            <a:off x="0" y="1600200"/>
            <a:ext cx="8432800" cy="4800600"/>
          </a:xfrm>
        </p:spPr>
        <p:txBody>
          <a:bodyPr>
            <a:noAutofit/>
          </a:bodyPr>
          <a:lstStyle/>
          <a:p>
            <a:pPr marL="571500" indent="-571500"/>
            <a:r>
              <a:rPr lang="en-US" sz="3600" dirty="0"/>
              <a:t>Based on the </a:t>
            </a:r>
            <a:r>
              <a:rPr lang="en-US" sz="3600" dirty="0" smtClean="0"/>
              <a:t>problem behavior, </a:t>
            </a:r>
            <a:r>
              <a:rPr lang="en-US" sz="3600" dirty="0"/>
              <a:t>choose a replacement behavior </a:t>
            </a:r>
            <a:r>
              <a:rPr lang="en-US" sz="3600" dirty="0" smtClean="0"/>
              <a:t>that:</a:t>
            </a:r>
            <a:endParaRPr lang="en-US" sz="3600" dirty="0"/>
          </a:p>
          <a:p>
            <a:pPr lvl="1"/>
            <a:r>
              <a:rPr lang="en-US" sz="3600" dirty="0" smtClean="0"/>
              <a:t>Clearly tells the </a:t>
            </a:r>
            <a:r>
              <a:rPr lang="en-US" sz="3600" dirty="0"/>
              <a:t>student </a:t>
            </a:r>
            <a:r>
              <a:rPr lang="en-US" sz="3600" dirty="0" smtClean="0"/>
              <a:t>what </a:t>
            </a:r>
            <a:r>
              <a:rPr lang="en-US" sz="3600" dirty="0"/>
              <a:t>to </a:t>
            </a:r>
            <a:r>
              <a:rPr lang="en-US" sz="3600" dirty="0" smtClean="0"/>
              <a:t>do</a:t>
            </a:r>
          </a:p>
          <a:p>
            <a:pPr lvl="1"/>
            <a:r>
              <a:rPr lang="en-US" sz="3600" dirty="0" smtClean="0"/>
              <a:t>Has the same function as the unexpected behavior</a:t>
            </a:r>
            <a:endParaRPr lang="en-US" sz="3600" dirty="0"/>
          </a:p>
          <a:p>
            <a:pPr lvl="1"/>
            <a:r>
              <a:rPr lang="en-US" sz="3600" dirty="0" smtClean="0"/>
              <a:t>Is </a:t>
            </a:r>
            <a:r>
              <a:rPr lang="en-US" sz="3600" dirty="0"/>
              <a:t>something the student can </a:t>
            </a:r>
            <a:r>
              <a:rPr lang="en-US" sz="3600" dirty="0" smtClean="0"/>
              <a:t>do</a:t>
            </a:r>
          </a:p>
          <a:p>
            <a:pPr lvl="1"/>
            <a:r>
              <a:rPr lang="en-US" sz="3600" dirty="0" smtClean="0"/>
              <a:t>Can be taught across the board</a:t>
            </a:r>
            <a:endParaRPr lang="en-US" sz="3600" dirty="0"/>
          </a:p>
        </p:txBody>
      </p:sp>
    </p:spTree>
    <p:extLst>
      <p:ext uri="{BB962C8B-B14F-4D97-AF65-F5344CB8AC3E}">
        <p14:creationId xmlns:p14="http://schemas.microsoft.com/office/powerpoint/2010/main" val="23131298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Determine a Replacement </a:t>
            </a:r>
            <a:r>
              <a:rPr lang="en-US" dirty="0" smtClean="0"/>
              <a:t>Behavior (cont.)</a:t>
            </a:r>
            <a:endParaRPr lang="en-US" dirty="0"/>
          </a:p>
        </p:txBody>
      </p:sp>
      <p:sp>
        <p:nvSpPr>
          <p:cNvPr id="3" name="Content Placeholder 2"/>
          <p:cNvSpPr>
            <a:spLocks noGrp="1"/>
          </p:cNvSpPr>
          <p:nvPr>
            <p:ph idx="1"/>
          </p:nvPr>
        </p:nvSpPr>
        <p:spPr/>
        <p:txBody>
          <a:bodyPr>
            <a:normAutofit/>
          </a:bodyPr>
          <a:lstStyle/>
          <a:p>
            <a:pPr marL="457200" indent="-457200"/>
            <a:r>
              <a:rPr lang="en-US" sz="3200" dirty="0"/>
              <a:t>Review the definition to ensure it</a:t>
            </a:r>
          </a:p>
          <a:p>
            <a:pPr lvl="1"/>
            <a:r>
              <a:rPr lang="en-US" sz="3200" dirty="0"/>
              <a:t>describes actual behavior rather than an outcome of behavior</a:t>
            </a:r>
          </a:p>
          <a:p>
            <a:pPr lvl="1"/>
            <a:r>
              <a:rPr lang="en-US" sz="3200" dirty="0"/>
              <a:t>describes an action or activity rather than the “absence” of behavior</a:t>
            </a:r>
          </a:p>
          <a:p>
            <a:r>
              <a:rPr lang="en-US" sz="3200" dirty="0"/>
              <a:t>Example: Johnny requests a short break instead of throwing his pencil down</a:t>
            </a:r>
            <a:r>
              <a:rPr lang="en-US" sz="3200" dirty="0" smtClean="0"/>
              <a:t>.</a:t>
            </a:r>
            <a:endParaRPr lang="en-US" sz="3200" dirty="0"/>
          </a:p>
        </p:txBody>
      </p:sp>
    </p:spTree>
    <p:extLst>
      <p:ext uri="{BB962C8B-B14F-4D97-AF65-F5344CB8AC3E}">
        <p14:creationId xmlns:p14="http://schemas.microsoft.com/office/powerpoint/2010/main" val="2500494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Q: Who Teaches the Replacement Behavior?</a:t>
            </a:r>
            <a:endParaRPr lang="en-US" dirty="0"/>
          </a:p>
        </p:txBody>
      </p:sp>
      <p:sp>
        <p:nvSpPr>
          <p:cNvPr id="5" name="Subtitle 4"/>
          <p:cNvSpPr>
            <a:spLocks noGrp="1"/>
          </p:cNvSpPr>
          <p:nvPr>
            <p:ph type="subTitle" idx="1"/>
          </p:nvPr>
        </p:nvSpPr>
        <p:spPr/>
        <p:txBody>
          <a:bodyPr>
            <a:normAutofit/>
          </a:bodyPr>
          <a:lstStyle/>
          <a:p>
            <a:r>
              <a:rPr lang="en-US" sz="3600" dirty="0" smtClean="0"/>
              <a:t>A: All of us</a:t>
            </a:r>
            <a:endParaRPr lang="en-US" sz="3600" dirty="0"/>
          </a:p>
        </p:txBody>
      </p:sp>
    </p:spTree>
    <p:extLst>
      <p:ext uri="{BB962C8B-B14F-4D97-AF65-F5344CB8AC3E}">
        <p14:creationId xmlns:p14="http://schemas.microsoft.com/office/powerpoint/2010/main" val="2557808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Q: How Do We Teach Replacement Behaviors?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40616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Teach </a:t>
            </a:r>
            <a:r>
              <a:rPr lang="en-US" dirty="0"/>
              <a:t>R</a:t>
            </a:r>
            <a:r>
              <a:rPr lang="en-US" dirty="0" smtClean="0"/>
              <a:t>eplacement </a:t>
            </a:r>
            <a:r>
              <a:rPr lang="en-US" dirty="0"/>
              <a:t>B</a:t>
            </a:r>
            <a:r>
              <a:rPr lang="en-US" dirty="0" smtClean="0"/>
              <a:t>ehaviors</a:t>
            </a:r>
            <a:endParaRPr lang="en-US" dirty="0"/>
          </a:p>
        </p:txBody>
      </p:sp>
      <p:sp>
        <p:nvSpPr>
          <p:cNvPr id="3" name="Content Placeholder 2"/>
          <p:cNvSpPr>
            <a:spLocks noGrp="1"/>
          </p:cNvSpPr>
          <p:nvPr>
            <p:ph idx="1"/>
          </p:nvPr>
        </p:nvSpPr>
        <p:spPr/>
        <p:txBody>
          <a:bodyPr>
            <a:normAutofit/>
          </a:bodyPr>
          <a:lstStyle/>
          <a:p>
            <a:pPr marL="457200" indent="-457200"/>
            <a:r>
              <a:rPr lang="en-US" sz="4400" dirty="0" smtClean="0"/>
              <a:t>Teach by Modeling</a:t>
            </a:r>
          </a:p>
          <a:p>
            <a:pPr marL="457200" indent="-457200"/>
            <a:r>
              <a:rPr lang="en-US" sz="4400" dirty="0" smtClean="0"/>
              <a:t>Give Prompts</a:t>
            </a:r>
          </a:p>
          <a:p>
            <a:pPr marL="457200" indent="-457200"/>
            <a:r>
              <a:rPr lang="en-US" sz="4400" dirty="0" smtClean="0"/>
              <a:t>Positive Reinforcement When Replacement </a:t>
            </a:r>
            <a:r>
              <a:rPr lang="en-US" sz="4400" dirty="0"/>
              <a:t>B</a:t>
            </a:r>
            <a:r>
              <a:rPr lang="en-US" sz="4400" dirty="0" smtClean="0"/>
              <a:t>ehavior </a:t>
            </a:r>
            <a:r>
              <a:rPr lang="en-US" sz="4400" dirty="0"/>
              <a:t>O</a:t>
            </a:r>
            <a:r>
              <a:rPr lang="en-US" sz="4400" dirty="0" smtClean="0"/>
              <a:t>ccurs</a:t>
            </a:r>
          </a:p>
          <a:p>
            <a:endParaRPr lang="en-US" dirty="0"/>
          </a:p>
        </p:txBody>
      </p:sp>
    </p:spTree>
    <p:extLst>
      <p:ext uri="{BB962C8B-B14F-4D97-AF65-F5344CB8AC3E}">
        <p14:creationId xmlns:p14="http://schemas.microsoft.com/office/powerpoint/2010/main" val="24334525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the Child Study Team</a:t>
            </a:r>
            <a:endParaRPr lang="en-US" dirty="0"/>
          </a:p>
        </p:txBody>
      </p:sp>
      <p:sp>
        <p:nvSpPr>
          <p:cNvPr id="3" name="Content Placeholder 2"/>
          <p:cNvSpPr>
            <a:spLocks noGrp="1"/>
          </p:cNvSpPr>
          <p:nvPr>
            <p:ph idx="1"/>
          </p:nvPr>
        </p:nvSpPr>
        <p:spPr/>
        <p:txBody>
          <a:bodyPr>
            <a:noAutofit/>
          </a:bodyPr>
          <a:lstStyle/>
          <a:p>
            <a:r>
              <a:rPr lang="en-US" sz="3200" dirty="0" smtClean="0"/>
              <a:t>Refer</a:t>
            </a:r>
          </a:p>
          <a:p>
            <a:r>
              <a:rPr lang="en-US" sz="3200" dirty="0" smtClean="0"/>
              <a:t>Provide Data</a:t>
            </a:r>
          </a:p>
          <a:p>
            <a:r>
              <a:rPr lang="en-US" sz="3200" dirty="0" smtClean="0"/>
              <a:t>Determine Areas of Need</a:t>
            </a:r>
          </a:p>
          <a:p>
            <a:r>
              <a:rPr lang="en-US" sz="3200" dirty="0" smtClean="0">
                <a:solidFill>
                  <a:srgbClr val="FF0000"/>
                </a:solidFill>
              </a:rPr>
              <a:t>Prioritize Behavior</a:t>
            </a:r>
          </a:p>
          <a:p>
            <a:r>
              <a:rPr lang="en-US" sz="3200" dirty="0" smtClean="0"/>
              <a:t>Develop Action Plan and </a:t>
            </a:r>
            <a:r>
              <a:rPr lang="en-US" sz="3200" dirty="0" smtClean="0">
                <a:solidFill>
                  <a:srgbClr val="FF0000"/>
                </a:solidFill>
              </a:rPr>
              <a:t>Determine Replacement Behavior</a:t>
            </a:r>
          </a:p>
          <a:p>
            <a:r>
              <a:rPr lang="en-US" sz="3200" dirty="0" smtClean="0"/>
              <a:t>Implement Plan and Collect Data Every Two Weeks</a:t>
            </a:r>
          </a:p>
          <a:p>
            <a:r>
              <a:rPr lang="en-US" sz="3200" dirty="0" smtClean="0"/>
              <a:t>Evaluate </a:t>
            </a:r>
            <a:endParaRPr lang="en-US" sz="3200" dirty="0"/>
          </a:p>
        </p:txBody>
      </p:sp>
    </p:spTree>
    <p:extLst>
      <p:ext uri="{BB962C8B-B14F-4D97-AF65-F5344CB8AC3E}">
        <p14:creationId xmlns:p14="http://schemas.microsoft.com/office/powerpoint/2010/main" val="37289266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Reinforcing Replacement Behaviors</a:t>
            </a:r>
            <a:endParaRPr lang="en-US" b="1" dirty="0"/>
          </a:p>
        </p:txBody>
      </p:sp>
      <p:sp>
        <p:nvSpPr>
          <p:cNvPr id="4" name="Text Placeholder 3"/>
          <p:cNvSpPr>
            <a:spLocks noGrp="1"/>
          </p:cNvSpPr>
          <p:nvPr>
            <p:ph type="body" idx="1"/>
          </p:nvPr>
        </p:nvSpPr>
        <p:spPr/>
        <p:txBody>
          <a:bodyPr/>
          <a:lstStyle/>
          <a:p>
            <a:r>
              <a:rPr lang="en-US" dirty="0" smtClean="0"/>
              <a:t>Don’t want</a:t>
            </a:r>
            <a:endParaRPr lang="en-US" dirty="0"/>
          </a:p>
        </p:txBody>
      </p:sp>
      <p:sp>
        <p:nvSpPr>
          <p:cNvPr id="5" name="Content Placeholder 4"/>
          <p:cNvSpPr>
            <a:spLocks noGrp="1"/>
          </p:cNvSpPr>
          <p:nvPr>
            <p:ph sz="half" idx="2"/>
          </p:nvPr>
        </p:nvSpPr>
        <p:spPr>
          <a:xfrm>
            <a:off x="269142" y="2165350"/>
            <a:ext cx="3840480" cy="3739489"/>
          </a:xfrm>
        </p:spPr>
        <p:txBody>
          <a:bodyPr/>
          <a:lstStyle/>
          <a:p>
            <a:r>
              <a:rPr lang="en-US" dirty="0" smtClean="0"/>
              <a:t>Cut/skip class</a:t>
            </a:r>
          </a:p>
          <a:p>
            <a:endParaRPr lang="en-US" dirty="0" smtClean="0"/>
          </a:p>
          <a:p>
            <a:r>
              <a:rPr lang="en-US" dirty="0" smtClean="0"/>
              <a:t>Rude remarks/bullying</a:t>
            </a:r>
            <a:endParaRPr lang="en-US" dirty="0"/>
          </a:p>
          <a:p>
            <a:endParaRPr lang="en-US" dirty="0" smtClean="0"/>
          </a:p>
          <a:p>
            <a:r>
              <a:rPr lang="en-US" dirty="0" smtClean="0"/>
              <a:t>Refusing to do classwork</a:t>
            </a:r>
          </a:p>
          <a:p>
            <a:endParaRPr lang="en-US" dirty="0"/>
          </a:p>
        </p:txBody>
      </p:sp>
      <p:sp>
        <p:nvSpPr>
          <p:cNvPr id="6" name="Text Placeholder 5"/>
          <p:cNvSpPr>
            <a:spLocks noGrp="1"/>
          </p:cNvSpPr>
          <p:nvPr>
            <p:ph type="body" sz="quarter" idx="3"/>
          </p:nvPr>
        </p:nvSpPr>
        <p:spPr/>
        <p:txBody>
          <a:bodyPr/>
          <a:lstStyle/>
          <a:p>
            <a:r>
              <a:rPr lang="en-US" dirty="0" smtClean="0"/>
              <a:t>Want</a:t>
            </a:r>
            <a:endParaRPr lang="en-US" dirty="0"/>
          </a:p>
        </p:txBody>
      </p:sp>
      <p:sp>
        <p:nvSpPr>
          <p:cNvPr id="7" name="Content Placeholder 6"/>
          <p:cNvSpPr>
            <a:spLocks noGrp="1"/>
          </p:cNvSpPr>
          <p:nvPr>
            <p:ph sz="quarter" idx="4"/>
          </p:nvPr>
        </p:nvSpPr>
        <p:spPr>
          <a:xfrm>
            <a:off x="3977885" y="2204111"/>
            <a:ext cx="4613665" cy="3596185"/>
          </a:xfrm>
        </p:spPr>
        <p:txBody>
          <a:bodyPr/>
          <a:lstStyle/>
          <a:p>
            <a:r>
              <a:rPr lang="en-US" dirty="0" smtClean="0"/>
              <a:t>Reinforce for being in class on time</a:t>
            </a:r>
            <a:endParaRPr lang="en-US" dirty="0"/>
          </a:p>
          <a:p>
            <a:r>
              <a:rPr lang="en-US" dirty="0" smtClean="0"/>
              <a:t>Positive attention when showing appropriate social interactions</a:t>
            </a:r>
          </a:p>
          <a:p>
            <a:r>
              <a:rPr lang="en-US" dirty="0" smtClean="0"/>
              <a:t>Reinforce when working</a:t>
            </a:r>
            <a:endParaRPr lang="en-US" dirty="0"/>
          </a:p>
        </p:txBody>
      </p:sp>
    </p:spTree>
    <p:extLst>
      <p:ext uri="{BB962C8B-B14F-4D97-AF65-F5344CB8AC3E}">
        <p14:creationId xmlns:p14="http://schemas.microsoft.com/office/powerpoint/2010/main" val="1607182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Q: How Do We Track &amp; Collect Data on Replacement Behaviors?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869995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Frequency Counts</a:t>
            </a:r>
            <a:endParaRPr lang="en-US" dirty="0"/>
          </a:p>
        </p:txBody>
      </p:sp>
      <p:sp>
        <p:nvSpPr>
          <p:cNvPr id="3" name="Content Placeholder 2"/>
          <p:cNvSpPr>
            <a:spLocks noGrp="1"/>
          </p:cNvSpPr>
          <p:nvPr>
            <p:ph idx="1"/>
          </p:nvPr>
        </p:nvSpPr>
        <p:spPr/>
        <p:txBody>
          <a:bodyPr>
            <a:normAutofit/>
          </a:bodyPr>
          <a:lstStyle/>
          <a:p>
            <a:r>
              <a:rPr lang="en-US" sz="3200" dirty="0" smtClean="0"/>
              <a:t>Frequency or Interval Recording</a:t>
            </a:r>
          </a:p>
          <a:p>
            <a:pPr lvl="1"/>
            <a:r>
              <a:rPr lang="en-US" sz="3000" dirty="0" smtClean="0"/>
              <a:t>How often?</a:t>
            </a:r>
          </a:p>
          <a:p>
            <a:pPr lvl="1"/>
            <a:r>
              <a:rPr lang="en-US" sz="3000" dirty="0" smtClean="0"/>
              <a:t>How much?</a:t>
            </a:r>
          </a:p>
          <a:p>
            <a:pPr lvl="1"/>
            <a:r>
              <a:rPr lang="en-US" sz="3000" dirty="0" smtClean="0"/>
              <a:t>When is it most likely to occur?</a:t>
            </a:r>
          </a:p>
          <a:p>
            <a:pPr lvl="1"/>
            <a:endParaRPr lang="en-US" sz="3000" dirty="0"/>
          </a:p>
          <a:p>
            <a:r>
              <a:rPr lang="en-US" sz="3200" dirty="0" smtClean="0"/>
              <a:t>Examples: Check-In/Check-Out sheets, Tallies, Yes/No</a:t>
            </a:r>
            <a:endParaRPr lang="en-US" sz="3200" dirty="0"/>
          </a:p>
        </p:txBody>
      </p:sp>
    </p:spTree>
    <p:extLst>
      <p:ext uri="{BB962C8B-B14F-4D97-AF65-F5344CB8AC3E}">
        <p14:creationId xmlns:p14="http://schemas.microsoft.com/office/powerpoint/2010/main" val="2409789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Q: How Do We Know If We Are Making Progress?</a:t>
            </a:r>
            <a:endParaRPr lang="en-US" dirty="0"/>
          </a:p>
        </p:txBody>
      </p:sp>
      <p:sp>
        <p:nvSpPr>
          <p:cNvPr id="5" name="Subtitle 4"/>
          <p:cNvSpPr>
            <a:spLocks noGrp="1"/>
          </p:cNvSpPr>
          <p:nvPr>
            <p:ph type="subTitle" idx="1"/>
          </p:nvPr>
        </p:nvSpPr>
        <p:spPr/>
        <p:txBody>
          <a:bodyPr>
            <a:normAutofit/>
          </a:bodyPr>
          <a:lstStyle/>
          <a:p>
            <a:r>
              <a:rPr lang="en-US" sz="3600" dirty="0" smtClean="0"/>
              <a:t>A: Calculate a Percentage</a:t>
            </a:r>
            <a:endParaRPr lang="en-US" sz="3600" dirty="0"/>
          </a:p>
        </p:txBody>
      </p:sp>
    </p:spTree>
    <p:extLst>
      <p:ext uri="{BB962C8B-B14F-4D97-AF65-F5344CB8AC3E}">
        <p14:creationId xmlns:p14="http://schemas.microsoft.com/office/powerpoint/2010/main" val="41989430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The Magic Formula</a:t>
            </a:r>
            <a:endParaRPr lang="en-US" dirty="0"/>
          </a:p>
        </p:txBody>
      </p:sp>
      <p:sp>
        <p:nvSpPr>
          <p:cNvPr id="5" name="TextBox 4"/>
          <p:cNvSpPr txBox="1"/>
          <p:nvPr/>
        </p:nvSpPr>
        <p:spPr>
          <a:xfrm>
            <a:off x="0" y="2006600"/>
            <a:ext cx="7177432" cy="523220"/>
          </a:xfrm>
          <a:prstGeom prst="rect">
            <a:avLst/>
          </a:prstGeom>
          <a:noFill/>
        </p:spPr>
        <p:txBody>
          <a:bodyPr wrap="square" rtlCol="0">
            <a:spAutoFit/>
          </a:bodyPr>
          <a:lstStyle/>
          <a:p>
            <a:pPr algn="ctr"/>
            <a:r>
              <a:rPr lang="en-US" sz="2800" dirty="0" smtClean="0"/>
              <a:t>Times the Replacement Behavior Was Used </a:t>
            </a:r>
            <a:endParaRPr lang="en-US" sz="2800" dirty="0"/>
          </a:p>
        </p:txBody>
      </p:sp>
      <p:sp>
        <p:nvSpPr>
          <p:cNvPr id="6" name="Rectangle 5"/>
          <p:cNvSpPr/>
          <p:nvPr/>
        </p:nvSpPr>
        <p:spPr>
          <a:xfrm>
            <a:off x="114300" y="2535654"/>
            <a:ext cx="7162212" cy="523220"/>
          </a:xfrm>
          <a:prstGeom prst="rect">
            <a:avLst/>
          </a:prstGeom>
        </p:spPr>
        <p:txBody>
          <a:bodyPr wrap="none">
            <a:spAutoFit/>
          </a:bodyPr>
          <a:lstStyle/>
          <a:p>
            <a:pPr algn="ctr"/>
            <a:r>
              <a:rPr lang="en-US" sz="2800" dirty="0" smtClean="0"/>
              <a:t>Opportunities to Use the Replacement Behavior</a:t>
            </a:r>
            <a:endParaRPr lang="en-US" sz="2800" dirty="0"/>
          </a:p>
        </p:txBody>
      </p:sp>
      <p:cxnSp>
        <p:nvCxnSpPr>
          <p:cNvPr id="8" name="Straight Connector 7"/>
          <p:cNvCxnSpPr/>
          <p:nvPr/>
        </p:nvCxnSpPr>
        <p:spPr>
          <a:xfrm>
            <a:off x="114300" y="2529820"/>
            <a:ext cx="7047912" cy="0"/>
          </a:xfrm>
          <a:prstGeom prst="line">
            <a:avLst/>
          </a:prstGeom>
          <a:ln w="88900"/>
        </p:spPr>
        <p:style>
          <a:lnRef idx="2">
            <a:schemeClr val="accent1"/>
          </a:lnRef>
          <a:fillRef idx="0">
            <a:schemeClr val="accent1"/>
          </a:fillRef>
          <a:effectRef idx="1">
            <a:schemeClr val="accent1"/>
          </a:effectRef>
          <a:fontRef idx="minor">
            <a:schemeClr val="tx1"/>
          </a:fontRef>
        </p:style>
      </p:cxnSp>
      <p:sp>
        <p:nvSpPr>
          <p:cNvPr id="9" name="Equal 8"/>
          <p:cNvSpPr/>
          <p:nvPr/>
        </p:nvSpPr>
        <p:spPr>
          <a:xfrm>
            <a:off x="7531100" y="2324100"/>
            <a:ext cx="546100" cy="43180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660401" y="3517900"/>
            <a:ext cx="7276512" cy="1446550"/>
          </a:xfrm>
          <a:prstGeom prst="rect">
            <a:avLst/>
          </a:prstGeom>
          <a:noFill/>
        </p:spPr>
        <p:txBody>
          <a:bodyPr wrap="square" rtlCol="0">
            <a:spAutoFit/>
          </a:bodyPr>
          <a:lstStyle/>
          <a:p>
            <a:pPr algn="ctr"/>
            <a:r>
              <a:rPr lang="en-US" sz="4400" dirty="0" smtClean="0"/>
              <a:t>% Replacement Behavior was Utilized</a:t>
            </a:r>
            <a:endParaRPr lang="en-US" sz="4400" dirty="0"/>
          </a:p>
        </p:txBody>
      </p:sp>
    </p:spTree>
    <p:extLst>
      <p:ext uri="{BB962C8B-B14F-4D97-AF65-F5344CB8AC3E}">
        <p14:creationId xmlns:p14="http://schemas.microsoft.com/office/powerpoint/2010/main" val="1014542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620000" cy="1143000"/>
          </a:xfrm>
        </p:spPr>
        <p:txBody>
          <a:bodyPr/>
          <a:lstStyle/>
          <a:p>
            <a:r>
              <a:rPr lang="en-US" dirty="0" smtClean="0"/>
              <a:t>Example: Tally Sheet</a:t>
            </a:r>
            <a:endParaRPr lang="en-US" dirty="0"/>
          </a:p>
        </p:txBody>
      </p:sp>
      <p:pic>
        <p:nvPicPr>
          <p:cNvPr id="4" name="Content Placeholder 3" descr="AB Lego Reward Chart.pdf"/>
          <p:cNvPicPr>
            <a:picLocks noGrp="1" noChangeAspect="1"/>
          </p:cNvPicPr>
          <p:nvPr>
            <p:ph idx="1"/>
          </p:nvPr>
        </p:nvPicPr>
        <p:blipFill>
          <a:blip r:embed="rId2">
            <a:extLst>
              <a:ext uri="{28A0092B-C50C-407E-A947-70E740481C1C}">
                <a14:useLocalDpi xmlns:a14="http://schemas.microsoft.com/office/drawing/2010/main" val="0"/>
              </a:ext>
            </a:extLst>
          </a:blip>
          <a:srcRect t="8000" b="8000"/>
          <a:stretch>
            <a:fillRect/>
          </a:stretch>
        </p:blipFill>
        <p:spPr>
          <a:xfrm>
            <a:off x="152400" y="1143000"/>
            <a:ext cx="8103810" cy="5105400"/>
          </a:xfrm>
        </p:spPr>
      </p:pic>
    </p:spTree>
    <p:extLst>
      <p:ext uri="{BB962C8B-B14F-4D97-AF65-F5344CB8AC3E}">
        <p14:creationId xmlns:p14="http://schemas.microsoft.com/office/powerpoint/2010/main" val="24413068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Shows </a:t>
            </a:r>
            <a:r>
              <a:rPr lang="en-US" dirty="0"/>
              <a:t>P</a:t>
            </a:r>
            <a:r>
              <a:rPr lang="en-US" dirty="0" smtClean="0"/>
              <a:t>rogress</a:t>
            </a:r>
            <a:endParaRPr lang="en-US" dirty="0"/>
          </a:p>
        </p:txBody>
      </p:sp>
      <p:sp>
        <p:nvSpPr>
          <p:cNvPr id="3" name="Content Placeholder 2"/>
          <p:cNvSpPr>
            <a:spLocks noGrp="1"/>
          </p:cNvSpPr>
          <p:nvPr>
            <p:ph idx="1"/>
          </p:nvPr>
        </p:nvSpPr>
        <p:spPr/>
        <p:txBody>
          <a:bodyPr>
            <a:normAutofit/>
          </a:bodyPr>
          <a:lstStyle/>
          <a:p>
            <a:endParaRPr lang="en-US" sz="3600" dirty="0" smtClean="0"/>
          </a:p>
          <a:p>
            <a:r>
              <a:rPr lang="en-US" sz="3600" dirty="0" smtClean="0"/>
              <a:t>It is important to use data to see progress. </a:t>
            </a:r>
          </a:p>
          <a:p>
            <a:endParaRPr lang="en-US" sz="3600" dirty="0"/>
          </a:p>
          <a:p>
            <a:r>
              <a:rPr lang="en-US" sz="3600" dirty="0" smtClean="0"/>
              <a:t>Example: Moving from hitting people to simply saying “go to hell” is </a:t>
            </a:r>
            <a:r>
              <a:rPr lang="en-US" sz="3600" u="sng" dirty="0" smtClean="0"/>
              <a:t>PROGRESS</a:t>
            </a:r>
            <a:r>
              <a:rPr lang="en-US" sz="3600" dirty="0" smtClean="0"/>
              <a:t>.</a:t>
            </a:r>
            <a:endParaRPr lang="en-US" sz="3600" dirty="0"/>
          </a:p>
        </p:txBody>
      </p:sp>
    </p:spTree>
    <p:extLst>
      <p:ext uri="{BB962C8B-B14F-4D97-AF65-F5344CB8AC3E}">
        <p14:creationId xmlns:p14="http://schemas.microsoft.com/office/powerpoint/2010/main" val="31095215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the Replacement </a:t>
            </a:r>
            <a:r>
              <a:rPr lang="en-US" dirty="0"/>
              <a:t>B</a:t>
            </a:r>
            <a:r>
              <a:rPr lang="en-US" dirty="0" smtClean="0"/>
              <a:t>ehavior </a:t>
            </a:r>
            <a:r>
              <a:rPr lang="en-US" dirty="0"/>
              <a:t>N</a:t>
            </a:r>
            <a:r>
              <a:rPr lang="en-US" dirty="0" smtClean="0"/>
              <a:t>ot </a:t>
            </a:r>
            <a:r>
              <a:rPr lang="en-US" dirty="0"/>
              <a:t>B</a:t>
            </a:r>
            <a:r>
              <a:rPr lang="en-US" dirty="0" smtClean="0"/>
              <a:t>eing </a:t>
            </a:r>
            <a:r>
              <a:rPr lang="en-US" dirty="0"/>
              <a:t>U</a:t>
            </a:r>
            <a:r>
              <a:rPr lang="en-US" dirty="0" smtClean="0"/>
              <a:t>sed</a:t>
            </a:r>
            <a:endParaRPr lang="en-US" dirty="0"/>
          </a:p>
        </p:txBody>
      </p:sp>
      <p:sp>
        <p:nvSpPr>
          <p:cNvPr id="3" name="Content Placeholder 2"/>
          <p:cNvSpPr>
            <a:spLocks noGrp="1"/>
          </p:cNvSpPr>
          <p:nvPr>
            <p:ph idx="1"/>
          </p:nvPr>
        </p:nvSpPr>
        <p:spPr/>
        <p:txBody>
          <a:bodyPr/>
          <a:lstStyle/>
          <a:p>
            <a:pPr marL="457200" indent="-457200"/>
            <a:r>
              <a:rPr lang="en-US" sz="2800" dirty="0" smtClean="0"/>
              <a:t>Develop a plan to:</a:t>
            </a:r>
          </a:p>
          <a:p>
            <a:pPr lvl="1"/>
            <a:r>
              <a:rPr lang="en-US" sz="2800" dirty="0" smtClean="0"/>
              <a:t>Reteach, model, practice, reinforce with the individual student or whole class</a:t>
            </a:r>
          </a:p>
          <a:p>
            <a:pPr lvl="1"/>
            <a:r>
              <a:rPr lang="en-US" sz="2800" dirty="0" smtClean="0"/>
              <a:t>Coordinate with home and community agencies to teach, model, and reinforce the new skill across environments</a:t>
            </a:r>
          </a:p>
          <a:p>
            <a:pPr lvl="1"/>
            <a:endParaRPr lang="en-US" dirty="0"/>
          </a:p>
        </p:txBody>
      </p:sp>
    </p:spTree>
    <p:extLst>
      <p:ext uri="{BB962C8B-B14F-4D97-AF65-F5344CB8AC3E}">
        <p14:creationId xmlns:p14="http://schemas.microsoft.com/office/powerpoint/2010/main" val="23055300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#1</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Nathan started the new school year doing great. He came to class happy and eagerly did his work. One day he started refusing to work and saying no to the teacher. When asked what’s wrong, he looks at the teacher and says “none of your business.” </a:t>
            </a:r>
          </a:p>
          <a:p>
            <a:pPr marL="0" indent="0">
              <a:buNone/>
            </a:pPr>
            <a:r>
              <a:rPr lang="en-US" dirty="0" smtClean="0"/>
              <a:t>What’s up with Nathan?</a:t>
            </a:r>
          </a:p>
          <a:p>
            <a:pPr lvl="1"/>
            <a:r>
              <a:rPr lang="en-US" dirty="0"/>
              <a:t>Function </a:t>
            </a:r>
            <a:r>
              <a:rPr lang="en-US" dirty="0" smtClean="0"/>
              <a:t>of behavior?</a:t>
            </a:r>
            <a:endParaRPr lang="en-US" dirty="0"/>
          </a:p>
          <a:p>
            <a:pPr lvl="1"/>
            <a:r>
              <a:rPr lang="en-US" dirty="0"/>
              <a:t>Replacement </a:t>
            </a:r>
            <a:r>
              <a:rPr lang="en-US" dirty="0" smtClean="0"/>
              <a:t>behavior?</a:t>
            </a:r>
            <a:endParaRPr lang="en-US" dirty="0"/>
          </a:p>
          <a:p>
            <a:pPr lvl="1"/>
            <a:r>
              <a:rPr lang="en-US" dirty="0"/>
              <a:t>Data to </a:t>
            </a:r>
            <a:r>
              <a:rPr lang="en-US" dirty="0" smtClean="0"/>
              <a:t>collect/progress monitoring?</a:t>
            </a:r>
          </a:p>
          <a:p>
            <a:pPr lvl="1"/>
            <a:r>
              <a:rPr lang="en-US" dirty="0" smtClean="0"/>
              <a:t>Outcome?</a:t>
            </a:r>
          </a:p>
          <a:p>
            <a:pPr lvl="1"/>
            <a:endParaRPr lang="en-US" dirty="0"/>
          </a:p>
          <a:p>
            <a:pPr marL="0" indent="0">
              <a:buNone/>
            </a:pPr>
            <a:endParaRPr lang="en-US" dirty="0"/>
          </a:p>
        </p:txBody>
      </p:sp>
    </p:spTree>
    <p:extLst>
      <p:ext uri="{BB962C8B-B14F-4D97-AF65-F5344CB8AC3E}">
        <p14:creationId xmlns:p14="http://schemas.microsoft.com/office/powerpoint/2010/main" val="1641210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274638"/>
            <a:ext cx="7620000" cy="1143000"/>
          </a:xfrm>
        </p:spPr>
        <p:txBody>
          <a:bodyPr>
            <a:normAutofit fontScale="90000"/>
          </a:bodyPr>
          <a:lstStyle/>
          <a:p>
            <a:pPr lvl="1" algn="l" rtl="0">
              <a:spcBef>
                <a:spcPct val="0"/>
              </a:spcBef>
            </a:pPr>
            <a:r>
              <a:rPr lang="en-US" sz="4400" b="1" dirty="0" smtClean="0">
                <a:solidFill>
                  <a:schemeClr val="accent1"/>
                </a:solidFill>
                <a:latin typeface="+mn-lt"/>
              </a:rPr>
              <a:t/>
            </a:r>
            <a:br>
              <a:rPr lang="en-US" sz="4400" b="1" dirty="0" smtClean="0">
                <a:solidFill>
                  <a:schemeClr val="accent1"/>
                </a:solidFill>
                <a:latin typeface="+mn-lt"/>
              </a:rPr>
            </a:br>
            <a:r>
              <a:rPr lang="en-US" sz="4000" dirty="0" smtClean="0">
                <a:solidFill>
                  <a:schemeClr val="accent1">
                    <a:lumMod val="40000"/>
                    <a:lumOff val="60000"/>
                  </a:schemeClr>
                </a:solidFill>
              </a:rPr>
              <a:t>Scenario #2</a:t>
            </a:r>
            <a:r>
              <a:rPr lang="en-US" sz="4400" dirty="0" smtClean="0">
                <a:solidFill>
                  <a:schemeClr val="accent1">
                    <a:lumMod val="40000"/>
                    <a:lumOff val="60000"/>
                  </a:schemeClr>
                </a:solidFill>
                <a:latin typeface="+mn-lt"/>
              </a:rPr>
              <a:t/>
            </a:r>
            <a:br>
              <a:rPr lang="en-US" sz="4400" dirty="0" smtClean="0">
                <a:solidFill>
                  <a:schemeClr val="accent1">
                    <a:lumMod val="40000"/>
                    <a:lumOff val="60000"/>
                  </a:schemeClr>
                </a:solidFill>
                <a:latin typeface="+mn-lt"/>
              </a:rPr>
            </a:br>
            <a:endParaRPr lang="en-US" sz="4400" dirty="0">
              <a:solidFill>
                <a:schemeClr val="accent1">
                  <a:lumMod val="40000"/>
                  <a:lumOff val="60000"/>
                </a:schemeClr>
              </a:solidFill>
              <a:latin typeface="+mn-lt"/>
            </a:endParaRPr>
          </a:p>
        </p:txBody>
      </p:sp>
      <p:sp>
        <p:nvSpPr>
          <p:cNvPr id="3" name="Content Placeholder 2"/>
          <p:cNvSpPr>
            <a:spLocks noGrp="1"/>
          </p:cNvSpPr>
          <p:nvPr>
            <p:ph idx="1"/>
          </p:nvPr>
        </p:nvSpPr>
        <p:spPr/>
        <p:txBody>
          <a:bodyPr>
            <a:normAutofit/>
          </a:bodyPr>
          <a:lstStyle/>
          <a:p>
            <a:pPr marL="0" indent="0">
              <a:buNone/>
            </a:pPr>
            <a:r>
              <a:rPr lang="en-US" dirty="0" smtClean="0"/>
              <a:t>One day Mary started </a:t>
            </a:r>
            <a:r>
              <a:rPr lang="en-US" dirty="0"/>
              <a:t>c</a:t>
            </a:r>
            <a:r>
              <a:rPr lang="en-US" dirty="0" smtClean="0"/>
              <a:t>alling out in class. It caused quite a disturbance. The Behavior Team came up with an intervention plan and stopped the calling out by ignoring it. It got worse for a while, but we were so excited when it stopped. Staff couldn’t stop taking about it, but we said nothing to Mary. One day Mary stood up, pulled up her shirt, ran around the room, and stuck her belly in people’s faces. The class thought it was very funny. </a:t>
            </a:r>
            <a:endParaRPr lang="en-US" dirty="0"/>
          </a:p>
          <a:p>
            <a:pPr marL="0" indent="0">
              <a:buNone/>
            </a:pPr>
            <a:r>
              <a:rPr lang="en-US" dirty="0" smtClean="0"/>
              <a:t>What’s going on with Mary?</a:t>
            </a:r>
          </a:p>
          <a:p>
            <a:pPr lvl="1"/>
            <a:r>
              <a:rPr lang="en-US" dirty="0" smtClean="0"/>
              <a:t>Function </a:t>
            </a:r>
            <a:r>
              <a:rPr lang="en-US" dirty="0"/>
              <a:t>of behavior?</a:t>
            </a:r>
          </a:p>
          <a:p>
            <a:pPr lvl="1"/>
            <a:r>
              <a:rPr lang="en-US" dirty="0" smtClean="0"/>
              <a:t>Replacement behavior?</a:t>
            </a:r>
          </a:p>
          <a:p>
            <a:pPr lvl="1"/>
            <a:r>
              <a:rPr lang="en-US" dirty="0" smtClean="0"/>
              <a:t>Reinforcement?</a:t>
            </a:r>
            <a:endParaRPr lang="en-US" dirty="0"/>
          </a:p>
          <a:p>
            <a:pPr lvl="1"/>
            <a:r>
              <a:rPr lang="en-US" dirty="0"/>
              <a:t>Data to </a:t>
            </a:r>
            <a:r>
              <a:rPr lang="en-US" dirty="0" smtClean="0"/>
              <a:t>collect/progress monitoring?</a:t>
            </a:r>
          </a:p>
          <a:p>
            <a:pPr lvl="1"/>
            <a:r>
              <a:rPr lang="en-US" dirty="0" smtClean="0"/>
              <a:t>Outcome? </a:t>
            </a:r>
            <a:endParaRPr lang="en-US" dirty="0"/>
          </a:p>
          <a:p>
            <a:pPr marL="0" indent="0">
              <a:buNone/>
            </a:pPr>
            <a:endParaRPr lang="en-US" dirty="0" smtClean="0"/>
          </a:p>
          <a:p>
            <a:pPr lvl="2"/>
            <a:endParaRPr lang="en-US" dirty="0"/>
          </a:p>
        </p:txBody>
      </p:sp>
    </p:spTree>
    <p:extLst>
      <p:ext uri="{BB962C8B-B14F-4D97-AF65-F5344CB8AC3E}">
        <p14:creationId xmlns:p14="http://schemas.microsoft.com/office/powerpoint/2010/main" val="1968130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05000"/>
            <a:ext cx="7924800" cy="2593975"/>
          </a:xfrm>
        </p:spPr>
        <p:txBody>
          <a:bodyPr/>
          <a:lstStyle/>
          <a:p>
            <a:r>
              <a:rPr lang="en-US" dirty="0" smtClean="0"/>
              <a:t>Q: When Do I Consider Replacement Behaviors?</a:t>
            </a:r>
            <a:endParaRPr lang="en-US" dirty="0"/>
          </a:p>
        </p:txBody>
      </p:sp>
      <p:sp>
        <p:nvSpPr>
          <p:cNvPr id="4" name="Subtitle 3"/>
          <p:cNvSpPr>
            <a:spLocks noGrp="1"/>
          </p:cNvSpPr>
          <p:nvPr>
            <p:ph type="subTitle" idx="1"/>
          </p:nvPr>
        </p:nvSpPr>
        <p:spPr/>
        <p:txBody>
          <a:bodyPr>
            <a:noAutofit/>
          </a:bodyPr>
          <a:lstStyle/>
          <a:p>
            <a:r>
              <a:rPr lang="en-US" sz="3600" dirty="0" smtClean="0"/>
              <a:t>A: When a student is referred to Child Study Team</a:t>
            </a:r>
            <a:endParaRPr lang="en-US" sz="3600" dirty="0"/>
          </a:p>
        </p:txBody>
      </p:sp>
    </p:spTree>
    <p:extLst>
      <p:ext uri="{BB962C8B-B14F-4D97-AF65-F5344CB8AC3E}">
        <p14:creationId xmlns:p14="http://schemas.microsoft.com/office/powerpoint/2010/main" val="9034810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#3</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Johnny arrives to class on time and is eager to do his work. He raises his hand and asks questions about seatwork and what he needs to do. On a daily basis, Johnny gets up two or three times to sharpen his pencil. Johnny was told he can no longer sharpen his pencil during class. Johnny did a great job sharpening his pencil before class until one day he threw his book across the room, tore his paper, and refused to work.</a:t>
            </a:r>
          </a:p>
          <a:p>
            <a:r>
              <a:rPr lang="en-US" dirty="0" smtClean="0"/>
              <a:t>What’s going on with Johnny?</a:t>
            </a:r>
          </a:p>
          <a:p>
            <a:pPr lvl="1"/>
            <a:r>
              <a:rPr lang="en-US" dirty="0" smtClean="0"/>
              <a:t>Function of behavior?</a:t>
            </a:r>
          </a:p>
          <a:p>
            <a:pPr lvl="1"/>
            <a:r>
              <a:rPr lang="en-US" dirty="0" smtClean="0"/>
              <a:t>Replacement behavior?</a:t>
            </a:r>
          </a:p>
          <a:p>
            <a:pPr lvl="1"/>
            <a:r>
              <a:rPr lang="en-US" dirty="0" smtClean="0"/>
              <a:t>Data to collect/progress monitoring?</a:t>
            </a:r>
          </a:p>
          <a:p>
            <a:pPr lvl="1"/>
            <a:r>
              <a:rPr lang="en-US" dirty="0" smtClean="0"/>
              <a:t>Outcome?</a:t>
            </a:r>
          </a:p>
          <a:p>
            <a:endParaRPr lang="en-US" dirty="0"/>
          </a:p>
        </p:txBody>
      </p:sp>
    </p:spTree>
    <p:extLst>
      <p:ext uri="{BB962C8B-B14F-4D97-AF65-F5344CB8AC3E}">
        <p14:creationId xmlns:p14="http://schemas.microsoft.com/office/powerpoint/2010/main" val="31289818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aka Tier 2 &amp; 3</a:t>
            </a:r>
            <a:endParaRPr lang="en-US" dirty="0"/>
          </a:p>
        </p:txBody>
      </p:sp>
      <p:pic>
        <p:nvPicPr>
          <p:cNvPr id="6" name="Content Placeholder 5"/>
          <p:cNvPicPr>
            <a:picLocks noGrp="1" noChangeAspect="1"/>
          </p:cNvPicPr>
          <p:nvPr>
            <p:ph idx="1"/>
          </p:nvPr>
        </p:nvPicPr>
        <p:blipFill>
          <a:blip r:embed="rId2"/>
          <a:srcRect l="-57143" r="-57143"/>
          <a:stretch>
            <a:fillRect/>
          </a:stretch>
        </p:blipFill>
        <p:spPr>
          <a:xfrm>
            <a:off x="457200" y="1299334"/>
            <a:ext cx="7805429" cy="5101466"/>
          </a:xfrm>
        </p:spPr>
      </p:pic>
      <p:sp>
        <p:nvSpPr>
          <p:cNvPr id="10" name="Donut 9"/>
          <p:cNvSpPr/>
          <p:nvPr/>
        </p:nvSpPr>
        <p:spPr>
          <a:xfrm>
            <a:off x="2452512" y="1138743"/>
            <a:ext cx="3547383" cy="3503820"/>
          </a:xfrm>
          <a:prstGeom prst="donut">
            <a:avLst>
              <a:gd name="adj" fmla="val 3836"/>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7908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Q: Why Do We Consider Replacement Behaviors?</a:t>
            </a:r>
            <a:endParaRPr lang="en-US" dirty="0"/>
          </a:p>
        </p:txBody>
      </p:sp>
      <p:sp>
        <p:nvSpPr>
          <p:cNvPr id="5" name="Subtitle 4"/>
          <p:cNvSpPr>
            <a:spLocks noGrp="1"/>
          </p:cNvSpPr>
          <p:nvPr>
            <p:ph type="subTitle" idx="1"/>
          </p:nvPr>
        </p:nvSpPr>
        <p:spPr/>
        <p:txBody>
          <a:bodyPr>
            <a:noAutofit/>
          </a:bodyPr>
          <a:lstStyle/>
          <a:p>
            <a:r>
              <a:rPr lang="en-US" sz="3200" dirty="0" smtClean="0"/>
              <a:t>A: So the student knows what to do instead (expected behavior)</a:t>
            </a:r>
            <a:endParaRPr lang="en-US" sz="3200" dirty="0"/>
          </a:p>
        </p:txBody>
      </p:sp>
    </p:spTree>
    <p:extLst>
      <p:ext uri="{BB962C8B-B14F-4D97-AF65-F5344CB8AC3E}">
        <p14:creationId xmlns:p14="http://schemas.microsoft.com/office/powerpoint/2010/main" val="691992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Why T</a:t>
            </a:r>
            <a:r>
              <a:rPr lang="en-US" b="1" dirty="0" smtClean="0"/>
              <a:t>each Replacement </a:t>
            </a:r>
            <a:r>
              <a:rPr lang="en-US" b="1" dirty="0"/>
              <a:t>Behaviors</a:t>
            </a:r>
            <a:endParaRPr lang="en-US" dirty="0"/>
          </a:p>
        </p:txBody>
      </p:sp>
      <p:sp>
        <p:nvSpPr>
          <p:cNvPr id="3" name="Content Placeholder 2"/>
          <p:cNvSpPr>
            <a:spLocks noGrp="1"/>
          </p:cNvSpPr>
          <p:nvPr>
            <p:ph idx="1"/>
          </p:nvPr>
        </p:nvSpPr>
        <p:spPr/>
        <p:txBody>
          <a:bodyPr>
            <a:normAutofit/>
          </a:bodyPr>
          <a:lstStyle/>
          <a:p>
            <a:pPr lvl="1"/>
            <a:r>
              <a:rPr lang="en-US" sz="3200" dirty="0" smtClean="0"/>
              <a:t>Teach </a:t>
            </a:r>
            <a:r>
              <a:rPr lang="en-US" sz="3200" dirty="0"/>
              <a:t>the student an appropriate behavior that serves the </a:t>
            </a:r>
            <a:r>
              <a:rPr lang="en-US" sz="3200" b="1" u="sng" dirty="0"/>
              <a:t>same function</a:t>
            </a:r>
            <a:r>
              <a:rPr lang="en-US" sz="3200" b="1" dirty="0"/>
              <a:t> </a:t>
            </a:r>
            <a:r>
              <a:rPr lang="en-US" sz="3200" dirty="0"/>
              <a:t>as the undesired behavior</a:t>
            </a:r>
            <a:r>
              <a:rPr lang="en-US" sz="3200" dirty="0" smtClean="0"/>
              <a:t>.</a:t>
            </a:r>
          </a:p>
          <a:p>
            <a:pPr lvl="1"/>
            <a:r>
              <a:rPr lang="en-US" sz="3200" dirty="0"/>
              <a:t>If we use punishment the behavior will go away, but if we don’t teach something to do instead, the unwanted behavior will come back or the child </a:t>
            </a:r>
            <a:r>
              <a:rPr lang="en-US" sz="3200" dirty="0" smtClean="0"/>
              <a:t>will </a:t>
            </a:r>
            <a:r>
              <a:rPr lang="en-US" sz="3200" dirty="0"/>
              <a:t>come up with a way to get what they </a:t>
            </a:r>
            <a:r>
              <a:rPr lang="en-US" sz="3200" dirty="0" smtClean="0"/>
              <a:t>want.</a:t>
            </a:r>
            <a:endParaRPr lang="en-US" sz="3200" dirty="0"/>
          </a:p>
          <a:p>
            <a:pPr marL="349250" lvl="1" indent="0">
              <a:buNone/>
            </a:pPr>
            <a:endParaRPr lang="en-US" sz="2400" dirty="0" smtClean="0"/>
          </a:p>
          <a:p>
            <a:endParaRPr lang="en-US" dirty="0"/>
          </a:p>
          <a:p>
            <a:endParaRPr lang="en-US" dirty="0"/>
          </a:p>
          <a:p>
            <a:endParaRPr lang="en-US" dirty="0"/>
          </a:p>
        </p:txBody>
      </p:sp>
    </p:spTree>
    <p:extLst>
      <p:ext uri="{BB962C8B-B14F-4D97-AF65-F5344CB8AC3E}">
        <p14:creationId xmlns:p14="http://schemas.microsoft.com/office/powerpoint/2010/main" val="4061598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 </a:t>
            </a:r>
            <a:br>
              <a:rPr lang="en-US" dirty="0" smtClean="0"/>
            </a:br>
            <a:r>
              <a:rPr lang="en-US" dirty="0" smtClean="0"/>
              <a:t>What Does This Mean to You?</a:t>
            </a:r>
            <a:endParaRPr lang="en-US" dirty="0"/>
          </a:p>
        </p:txBody>
      </p:sp>
      <p:sp>
        <p:nvSpPr>
          <p:cNvPr id="3" name="Content Placeholder 2"/>
          <p:cNvSpPr>
            <a:spLocks noGrp="1"/>
          </p:cNvSpPr>
          <p:nvPr>
            <p:ph idx="1"/>
          </p:nvPr>
        </p:nvSpPr>
        <p:spPr/>
        <p:txBody>
          <a:bodyPr/>
          <a:lstStyle/>
          <a:p>
            <a:endParaRPr lang="en-US" dirty="0" smtClean="0"/>
          </a:p>
          <a:p>
            <a:pPr marL="114300" indent="0">
              <a:buNone/>
            </a:pPr>
            <a:endParaRPr lang="en-US" dirty="0"/>
          </a:p>
          <a:p>
            <a:pPr marL="114300" indent="0">
              <a:buNone/>
            </a:pPr>
            <a:r>
              <a:rPr lang="en-US" sz="4800" dirty="0" smtClean="0"/>
              <a:t>“Treat the symptom, ignore the disease!”</a:t>
            </a:r>
            <a:endParaRPr lang="en-US" sz="4800" dirty="0"/>
          </a:p>
        </p:txBody>
      </p:sp>
    </p:spTree>
    <p:extLst>
      <p:ext uri="{BB962C8B-B14F-4D97-AF65-F5344CB8AC3E}">
        <p14:creationId xmlns:p14="http://schemas.microsoft.com/office/powerpoint/2010/main" val="40943002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Q: What is a Replacement Behavior?</a:t>
            </a:r>
            <a:endParaRPr lang="en-US" dirty="0"/>
          </a:p>
        </p:txBody>
      </p:sp>
      <p:sp>
        <p:nvSpPr>
          <p:cNvPr id="5" name="Subtitle 4"/>
          <p:cNvSpPr>
            <a:spLocks noGrp="1"/>
          </p:cNvSpPr>
          <p:nvPr>
            <p:ph type="subTitle" idx="1"/>
          </p:nvPr>
        </p:nvSpPr>
        <p:spPr/>
        <p:txBody>
          <a:bodyPr>
            <a:normAutofit/>
          </a:bodyPr>
          <a:lstStyle/>
          <a:p>
            <a:endParaRPr lang="en-US" sz="2400" dirty="0"/>
          </a:p>
        </p:txBody>
      </p:sp>
    </p:spTree>
    <p:extLst>
      <p:ext uri="{BB962C8B-B14F-4D97-AF65-F5344CB8AC3E}">
        <p14:creationId xmlns:p14="http://schemas.microsoft.com/office/powerpoint/2010/main" val="25153035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41708"/>
            <a:ext cx="8042276" cy="1002823"/>
          </a:xfrm>
        </p:spPr>
        <p:txBody>
          <a:bodyPr>
            <a:normAutofit fontScale="90000"/>
          </a:bodyPr>
          <a:lstStyle/>
          <a:p>
            <a:r>
              <a:rPr lang="en-US" dirty="0"/>
              <a:t/>
            </a:r>
            <a:br>
              <a:rPr lang="en-US" dirty="0"/>
            </a:br>
            <a:r>
              <a:rPr lang="en-US" sz="6000" dirty="0" smtClean="0"/>
              <a:t>A: A </a:t>
            </a:r>
            <a:r>
              <a:rPr lang="en-US" sz="6000" dirty="0"/>
              <a:t>replacement behavior is</a:t>
            </a:r>
            <a:r>
              <a:rPr lang="en-US" sz="6000" dirty="0" smtClean="0"/>
              <a:t>:</a:t>
            </a:r>
            <a:endParaRPr lang="en-US" sz="6000" dirty="0"/>
          </a:p>
        </p:txBody>
      </p:sp>
      <p:sp>
        <p:nvSpPr>
          <p:cNvPr id="3" name="Content Placeholder 2"/>
          <p:cNvSpPr>
            <a:spLocks noGrp="1"/>
          </p:cNvSpPr>
          <p:nvPr>
            <p:ph idx="1"/>
          </p:nvPr>
        </p:nvSpPr>
        <p:spPr>
          <a:xfrm>
            <a:off x="457200" y="2057400"/>
            <a:ext cx="7620000" cy="4800600"/>
          </a:xfrm>
        </p:spPr>
        <p:txBody>
          <a:bodyPr>
            <a:normAutofit/>
          </a:bodyPr>
          <a:lstStyle/>
          <a:p>
            <a:pPr marL="0" indent="0">
              <a:buNone/>
            </a:pPr>
            <a:r>
              <a:rPr lang="en-US" sz="3600" dirty="0"/>
              <a:t>T</a:t>
            </a:r>
            <a:r>
              <a:rPr lang="en-US" sz="3600" dirty="0" smtClean="0"/>
              <a:t>he </a:t>
            </a:r>
            <a:r>
              <a:rPr lang="en-US" sz="3600" dirty="0"/>
              <a:t>behavior you want </a:t>
            </a:r>
            <a:r>
              <a:rPr lang="en-US" sz="3600" dirty="0" smtClean="0"/>
              <a:t>the student to use instead of the unwanted behavior (aka the EXPECTED behavior). </a:t>
            </a:r>
          </a:p>
          <a:p>
            <a:pPr lvl="1"/>
            <a:r>
              <a:rPr lang="en-US" sz="3600" dirty="0"/>
              <a:t>the behavior that you want to see in the </a:t>
            </a:r>
            <a:r>
              <a:rPr lang="en-US" sz="3600" dirty="0" smtClean="0"/>
              <a:t>problem </a:t>
            </a:r>
            <a:r>
              <a:rPr lang="en-US" sz="3600" dirty="0"/>
              <a:t>behavior's place.</a:t>
            </a:r>
          </a:p>
          <a:p>
            <a:pPr lvl="1"/>
            <a:endParaRPr lang="en-US" dirty="0" smtClean="0"/>
          </a:p>
        </p:txBody>
      </p:sp>
    </p:spTree>
    <p:extLst>
      <p:ext uri="{BB962C8B-B14F-4D97-AF65-F5344CB8AC3E}">
        <p14:creationId xmlns:p14="http://schemas.microsoft.com/office/powerpoint/2010/main" val="3210733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Sky">
      <a:dk1>
        <a:sysClr val="windowText" lastClr="000000"/>
      </a:dk1>
      <a:lt1>
        <a:sysClr val="window" lastClr="FFFFFF"/>
      </a:lt1>
      <a:dk2>
        <a:srgbClr val="1782BF"/>
      </a:dk2>
      <a:lt2>
        <a:srgbClr val="62BCE9"/>
      </a:lt2>
      <a:accent1>
        <a:srgbClr val="073779"/>
      </a:accent1>
      <a:accent2>
        <a:srgbClr val="8FD9FB"/>
      </a:accent2>
      <a:accent3>
        <a:srgbClr val="FFCC00"/>
      </a:accent3>
      <a:accent4>
        <a:srgbClr val="EB6615"/>
      </a:accent4>
      <a:accent5>
        <a:srgbClr val="C76402"/>
      </a:accent5>
      <a:accent6>
        <a:srgbClr val="B523B4"/>
      </a:accent6>
      <a:hlink>
        <a:srgbClr val="FFDE26"/>
      </a:hlink>
      <a:folHlink>
        <a:srgbClr val="DEBE00"/>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961432</TotalTime>
  <Words>1022</Words>
  <Application>Microsoft Office PowerPoint</Application>
  <PresentationFormat>On-screen Show (4:3)</PresentationFormat>
  <Paragraphs>126</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Adjacency</vt:lpstr>
      <vt:lpstr>Replacement Behaviors</vt:lpstr>
      <vt:lpstr>Role of the Child Study Team</vt:lpstr>
      <vt:lpstr>Q: When Do I Consider Replacement Behaviors?</vt:lpstr>
      <vt:lpstr>aka Tier 2 &amp; 3</vt:lpstr>
      <vt:lpstr>Q: Why Do We Consider Replacement Behaviors?</vt:lpstr>
      <vt:lpstr>Why Teach Replacement Behaviors</vt:lpstr>
      <vt:lpstr>Discuss:  What Does This Mean to You?</vt:lpstr>
      <vt:lpstr>Q: What is a Replacement Behavior?</vt:lpstr>
      <vt:lpstr> A: A replacement behavior is:</vt:lpstr>
      <vt:lpstr>Q: Who Determines the Replacement Behavior?</vt:lpstr>
      <vt:lpstr>Q: How Do We Determine the Replacement Behavior?</vt:lpstr>
      <vt:lpstr>1. Clearly Define the Problem Behavior</vt:lpstr>
      <vt:lpstr>Prioritize Behavior</vt:lpstr>
      <vt:lpstr>2. Determine Function of Problem Behavior </vt:lpstr>
      <vt:lpstr>3. Determine a Replacement Behavior</vt:lpstr>
      <vt:lpstr>3. Determine a Replacement Behavior (cont.)</vt:lpstr>
      <vt:lpstr>Q: Who Teaches the Replacement Behavior?</vt:lpstr>
      <vt:lpstr>Q: How Do We Teach Replacement Behaviors?</vt:lpstr>
      <vt:lpstr>How to Teach Replacement Behaviors</vt:lpstr>
      <vt:lpstr>Reinforcing Replacement Behaviors</vt:lpstr>
      <vt:lpstr>Q: How Do We Track &amp; Collect Data on Replacement Behaviors?</vt:lpstr>
      <vt:lpstr>Frequency Counts</vt:lpstr>
      <vt:lpstr>Q: How Do We Know If We Are Making Progress?</vt:lpstr>
      <vt:lpstr>The Magic Formula</vt:lpstr>
      <vt:lpstr>Example: Tally Sheet</vt:lpstr>
      <vt:lpstr>Data Shows Progress</vt:lpstr>
      <vt:lpstr>If the Replacement Behavior Not Being Used</vt:lpstr>
      <vt:lpstr>Scenario #1</vt:lpstr>
      <vt:lpstr> Scenario #2 </vt:lpstr>
      <vt:lpstr>Scenario #3</vt:lpstr>
    </vt:vector>
  </TitlesOfParts>
  <Company>Education Consoltation Services of Alaska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Differentiated Instruction/ Reinforcement</dc:title>
  <dc:creator>Lori Roth</dc:creator>
  <cp:lastModifiedBy>Sjfishel</cp:lastModifiedBy>
  <cp:revision>49</cp:revision>
  <dcterms:created xsi:type="dcterms:W3CDTF">2013-10-28T22:07:59Z</dcterms:created>
  <dcterms:modified xsi:type="dcterms:W3CDTF">2013-12-16T23:12:47Z</dcterms:modified>
</cp:coreProperties>
</file>