
<file path=[Content_Types].xml><?xml version="1.0" encoding="utf-8"?>
<Types xmlns="http://schemas.openxmlformats.org/package/2006/content-types">
  <Default Extension="tmp" ContentType="image/png"/>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6"/>
  </p:notesMasterIdLst>
  <p:handoutMasterIdLst>
    <p:handoutMasterId r:id="rId57"/>
  </p:handoutMasterIdLst>
  <p:sldIdLst>
    <p:sldId id="256" r:id="rId2"/>
    <p:sldId id="477" r:id="rId3"/>
    <p:sldId id="478" r:id="rId4"/>
    <p:sldId id="479" r:id="rId5"/>
    <p:sldId id="480" r:id="rId6"/>
    <p:sldId id="481" r:id="rId7"/>
    <p:sldId id="482" r:id="rId8"/>
    <p:sldId id="483" r:id="rId9"/>
    <p:sldId id="484" r:id="rId10"/>
    <p:sldId id="485" r:id="rId11"/>
    <p:sldId id="486" r:id="rId12"/>
    <p:sldId id="487" r:id="rId13"/>
    <p:sldId id="488" r:id="rId14"/>
    <p:sldId id="489" r:id="rId15"/>
    <p:sldId id="490" r:id="rId16"/>
    <p:sldId id="491" r:id="rId17"/>
    <p:sldId id="492" r:id="rId18"/>
    <p:sldId id="493" r:id="rId19"/>
    <p:sldId id="494" r:id="rId20"/>
    <p:sldId id="495" r:id="rId21"/>
    <p:sldId id="496" r:id="rId22"/>
    <p:sldId id="497" r:id="rId23"/>
    <p:sldId id="498" r:id="rId24"/>
    <p:sldId id="499" r:id="rId25"/>
    <p:sldId id="500" r:id="rId26"/>
    <p:sldId id="501" r:id="rId27"/>
    <p:sldId id="529" r:id="rId28"/>
    <p:sldId id="528" r:id="rId29"/>
    <p:sldId id="502" r:id="rId30"/>
    <p:sldId id="503" r:id="rId31"/>
    <p:sldId id="504" r:id="rId32"/>
    <p:sldId id="505" r:id="rId33"/>
    <p:sldId id="506" r:id="rId34"/>
    <p:sldId id="507" r:id="rId35"/>
    <p:sldId id="508" r:id="rId36"/>
    <p:sldId id="509" r:id="rId37"/>
    <p:sldId id="510" r:id="rId38"/>
    <p:sldId id="511" r:id="rId39"/>
    <p:sldId id="512" r:id="rId40"/>
    <p:sldId id="513" r:id="rId41"/>
    <p:sldId id="514" r:id="rId42"/>
    <p:sldId id="515" r:id="rId43"/>
    <p:sldId id="516" r:id="rId44"/>
    <p:sldId id="517" r:id="rId45"/>
    <p:sldId id="518" r:id="rId46"/>
    <p:sldId id="519" r:id="rId47"/>
    <p:sldId id="520" r:id="rId48"/>
    <p:sldId id="521" r:id="rId49"/>
    <p:sldId id="522" r:id="rId50"/>
    <p:sldId id="523" r:id="rId51"/>
    <p:sldId id="524" r:id="rId52"/>
    <p:sldId id="525" r:id="rId53"/>
    <p:sldId id="526" r:id="rId54"/>
    <p:sldId id="527" r:id="rId5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00FFFF"/>
    <a:srgbClr val="FF0066"/>
    <a:srgbClr val="128C12"/>
    <a:srgbClr val="322A9A"/>
    <a:srgbClr val="FFFF61"/>
    <a:srgbClr val="DF45C2"/>
    <a:srgbClr val="F4EE00"/>
    <a:srgbClr val="006600"/>
    <a:srgbClr val="00AD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95" autoAdjust="0"/>
    <p:restoredTop sz="89869" autoAdjust="0"/>
  </p:normalViewPr>
  <p:slideViewPr>
    <p:cSldViewPr>
      <p:cViewPr varScale="1">
        <p:scale>
          <a:sx n="93" d="100"/>
          <a:sy n="93" d="100"/>
        </p:scale>
        <p:origin x="106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2" d="100"/>
          <a:sy n="62" d="100"/>
        </p:scale>
        <p:origin x="-2412"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9B8043-739C-457C-8AAD-55FE1206A5C1}" type="doc">
      <dgm:prSet loTypeId="urn:microsoft.com/office/officeart/2005/8/layout/cycle1" loCatId="cycle" qsTypeId="urn:microsoft.com/office/officeart/2005/8/quickstyle/simple1" qsCatId="simple" csTypeId="urn:microsoft.com/office/officeart/2005/8/colors/colorful1#2" csCatId="colorful" phldr="1"/>
      <dgm:spPr/>
      <dgm:t>
        <a:bodyPr/>
        <a:lstStyle/>
        <a:p>
          <a:endParaRPr lang="en-US"/>
        </a:p>
      </dgm:t>
    </dgm:pt>
    <dgm:pt modelId="{C432A627-D8A0-446D-91F4-0B31270A7EBF}">
      <dgm:prSet phldrT="[Text]" custT="1"/>
      <dgm:spPr/>
      <dgm:t>
        <a:bodyPr/>
        <a:lstStyle/>
        <a:p>
          <a:r>
            <a:rPr lang="en-US" sz="3200" b="1" dirty="0" smtClean="0"/>
            <a:t>Plan</a:t>
          </a:r>
          <a:endParaRPr lang="en-US" sz="3200" b="1" dirty="0"/>
        </a:p>
      </dgm:t>
    </dgm:pt>
    <dgm:pt modelId="{A1F97D53-F60C-4042-9104-AE91199AA22F}" type="parTrans" cxnId="{8AEA16AF-E137-4615-B040-1EFCD9C4E51B}">
      <dgm:prSet/>
      <dgm:spPr/>
      <dgm:t>
        <a:bodyPr/>
        <a:lstStyle/>
        <a:p>
          <a:endParaRPr lang="en-US"/>
        </a:p>
      </dgm:t>
    </dgm:pt>
    <dgm:pt modelId="{C8FA914E-CF43-4928-A044-885112382143}" type="sibTrans" cxnId="{8AEA16AF-E137-4615-B040-1EFCD9C4E51B}">
      <dgm:prSet/>
      <dgm:spPr/>
      <dgm:t>
        <a:bodyPr/>
        <a:lstStyle/>
        <a:p>
          <a:endParaRPr lang="en-US"/>
        </a:p>
      </dgm:t>
    </dgm:pt>
    <dgm:pt modelId="{515A6D90-1125-4084-8A1E-FD8960CCB2E2}">
      <dgm:prSet phldrT="[Text]" custT="1"/>
      <dgm:spPr/>
      <dgm:t>
        <a:bodyPr/>
        <a:lstStyle/>
        <a:p>
          <a:r>
            <a:rPr lang="en-US" sz="3200" b="1" dirty="0" smtClean="0"/>
            <a:t>Implement</a:t>
          </a:r>
          <a:endParaRPr lang="en-US" sz="3200" b="1" dirty="0"/>
        </a:p>
      </dgm:t>
    </dgm:pt>
    <dgm:pt modelId="{A63CDB52-C0EF-4126-A2C0-C91007770332}" type="parTrans" cxnId="{ED46A287-A584-4665-B3F7-9B2572CF2B00}">
      <dgm:prSet/>
      <dgm:spPr/>
      <dgm:t>
        <a:bodyPr/>
        <a:lstStyle/>
        <a:p>
          <a:endParaRPr lang="en-US"/>
        </a:p>
      </dgm:t>
    </dgm:pt>
    <dgm:pt modelId="{C34F3A05-B1AB-4766-83E1-66EDF529DED7}" type="sibTrans" cxnId="{ED46A287-A584-4665-B3F7-9B2572CF2B00}">
      <dgm:prSet/>
      <dgm:spPr/>
      <dgm:t>
        <a:bodyPr/>
        <a:lstStyle/>
        <a:p>
          <a:endParaRPr lang="en-US"/>
        </a:p>
      </dgm:t>
    </dgm:pt>
    <dgm:pt modelId="{E8F6637F-7310-43A3-BFDF-18B072664264}">
      <dgm:prSet phldrT="[Text]" custT="1"/>
      <dgm:spPr/>
      <dgm:t>
        <a:bodyPr/>
        <a:lstStyle/>
        <a:p>
          <a:pPr>
            <a:lnSpc>
              <a:spcPct val="100000"/>
            </a:lnSpc>
          </a:pPr>
          <a:r>
            <a:rPr lang="en-US" sz="3200" b="1" dirty="0" smtClean="0"/>
            <a:t>Monitor (assess)</a:t>
          </a:r>
          <a:endParaRPr lang="en-US" sz="3200" b="1" dirty="0"/>
        </a:p>
      </dgm:t>
    </dgm:pt>
    <dgm:pt modelId="{B475AB4A-08C6-4931-93EE-C7E75062092A}" type="parTrans" cxnId="{36CA34FC-4C2C-4C15-A89C-D49313FF2287}">
      <dgm:prSet/>
      <dgm:spPr/>
      <dgm:t>
        <a:bodyPr/>
        <a:lstStyle/>
        <a:p>
          <a:endParaRPr lang="en-US"/>
        </a:p>
      </dgm:t>
    </dgm:pt>
    <dgm:pt modelId="{41B127F0-C7F5-4E2D-90F3-74600193A776}" type="sibTrans" cxnId="{36CA34FC-4C2C-4C15-A89C-D49313FF2287}">
      <dgm:prSet/>
      <dgm:spPr/>
      <dgm:t>
        <a:bodyPr/>
        <a:lstStyle/>
        <a:p>
          <a:endParaRPr lang="en-US"/>
        </a:p>
      </dgm:t>
    </dgm:pt>
    <dgm:pt modelId="{74318E89-5306-42CE-99DE-EBB36AE22064}">
      <dgm:prSet phldrT="[Text]" custT="1"/>
      <dgm:spPr/>
      <dgm:t>
        <a:bodyPr/>
        <a:lstStyle/>
        <a:p>
          <a:r>
            <a:rPr lang="en-US" sz="3200" b="1" dirty="0" smtClean="0"/>
            <a:t>Revise (plan)</a:t>
          </a:r>
          <a:endParaRPr lang="en-US" sz="3200" b="1" dirty="0"/>
        </a:p>
      </dgm:t>
    </dgm:pt>
    <dgm:pt modelId="{24C91C54-27A2-459D-A04C-F0ACAC0A70A2}" type="parTrans" cxnId="{9670A529-2CBB-4A1A-9A99-26D129235BEA}">
      <dgm:prSet/>
      <dgm:spPr/>
      <dgm:t>
        <a:bodyPr/>
        <a:lstStyle/>
        <a:p>
          <a:endParaRPr lang="en-US"/>
        </a:p>
      </dgm:t>
    </dgm:pt>
    <dgm:pt modelId="{D31F739B-A748-4EB5-A441-D0AA5A15B678}" type="sibTrans" cxnId="{9670A529-2CBB-4A1A-9A99-26D129235BEA}">
      <dgm:prSet/>
      <dgm:spPr/>
      <dgm:t>
        <a:bodyPr/>
        <a:lstStyle/>
        <a:p>
          <a:endParaRPr lang="en-US"/>
        </a:p>
      </dgm:t>
    </dgm:pt>
    <dgm:pt modelId="{88FFA1C4-6AA4-4455-B205-7E4E49A581C1}">
      <dgm:prSet phldrT="[Text]" custT="1"/>
      <dgm:spPr/>
      <dgm:t>
        <a:bodyPr/>
        <a:lstStyle/>
        <a:p>
          <a:r>
            <a:rPr lang="en-US" sz="3200" b="1" dirty="0" smtClean="0"/>
            <a:t>Assess</a:t>
          </a:r>
          <a:endParaRPr lang="en-US" sz="2300" dirty="0"/>
        </a:p>
      </dgm:t>
    </dgm:pt>
    <dgm:pt modelId="{AA2EF1F6-CB13-4F8C-B12C-2B99FA8F73B0}" type="parTrans" cxnId="{DCF20CC0-737C-408C-856C-6A852AB56092}">
      <dgm:prSet/>
      <dgm:spPr/>
      <dgm:t>
        <a:bodyPr/>
        <a:lstStyle/>
        <a:p>
          <a:endParaRPr lang="en-US"/>
        </a:p>
      </dgm:t>
    </dgm:pt>
    <dgm:pt modelId="{C780720C-5CFB-45B2-B713-B657F8AF71C2}" type="sibTrans" cxnId="{DCF20CC0-737C-408C-856C-6A852AB56092}">
      <dgm:prSet/>
      <dgm:spPr/>
      <dgm:t>
        <a:bodyPr/>
        <a:lstStyle/>
        <a:p>
          <a:endParaRPr lang="en-US"/>
        </a:p>
      </dgm:t>
    </dgm:pt>
    <dgm:pt modelId="{627A2F47-CC88-405D-B970-6C7C5A042024}">
      <dgm:prSet custT="1"/>
      <dgm:spPr/>
      <dgm:t>
        <a:bodyPr/>
        <a:lstStyle/>
        <a:p>
          <a:r>
            <a:rPr lang="en-US" sz="3200" b="1" dirty="0" smtClean="0"/>
            <a:t>Implement</a:t>
          </a:r>
          <a:endParaRPr lang="en-US" sz="3200" b="1" dirty="0"/>
        </a:p>
      </dgm:t>
    </dgm:pt>
    <dgm:pt modelId="{5FADF73F-E82B-465E-BEFD-AB86A4AA5259}" type="parTrans" cxnId="{CE8B3406-9FBF-4577-91A5-9496AF61CC83}">
      <dgm:prSet/>
      <dgm:spPr/>
      <dgm:t>
        <a:bodyPr/>
        <a:lstStyle/>
        <a:p>
          <a:endParaRPr lang="en-US"/>
        </a:p>
      </dgm:t>
    </dgm:pt>
    <dgm:pt modelId="{E1EC48AF-6D63-49DD-BDED-B85DB83B17E6}" type="sibTrans" cxnId="{CE8B3406-9FBF-4577-91A5-9496AF61CC83}">
      <dgm:prSet/>
      <dgm:spPr/>
      <dgm:t>
        <a:bodyPr/>
        <a:lstStyle/>
        <a:p>
          <a:endParaRPr lang="en-US"/>
        </a:p>
      </dgm:t>
    </dgm:pt>
    <dgm:pt modelId="{A443CFB6-BD5D-4814-BB0C-A0290F4A0606}" type="pres">
      <dgm:prSet presAssocID="{F19B8043-739C-457C-8AAD-55FE1206A5C1}" presName="cycle" presStyleCnt="0">
        <dgm:presLayoutVars>
          <dgm:dir/>
          <dgm:resizeHandles val="exact"/>
        </dgm:presLayoutVars>
      </dgm:prSet>
      <dgm:spPr/>
      <dgm:t>
        <a:bodyPr/>
        <a:lstStyle/>
        <a:p>
          <a:endParaRPr lang="en-US"/>
        </a:p>
      </dgm:t>
    </dgm:pt>
    <dgm:pt modelId="{B5F31552-EB9A-4B23-879B-D2A4A074E875}" type="pres">
      <dgm:prSet presAssocID="{C432A627-D8A0-446D-91F4-0B31270A7EBF}" presName="dummy" presStyleCnt="0"/>
      <dgm:spPr/>
    </dgm:pt>
    <dgm:pt modelId="{5F378B0A-CF95-499B-B6CC-FCD5FC731CD6}" type="pres">
      <dgm:prSet presAssocID="{C432A627-D8A0-446D-91F4-0B31270A7EBF}" presName="node" presStyleLbl="revTx" presStyleIdx="0" presStyleCnt="6">
        <dgm:presLayoutVars>
          <dgm:bulletEnabled val="1"/>
        </dgm:presLayoutVars>
      </dgm:prSet>
      <dgm:spPr/>
      <dgm:t>
        <a:bodyPr/>
        <a:lstStyle/>
        <a:p>
          <a:endParaRPr lang="en-US"/>
        </a:p>
      </dgm:t>
    </dgm:pt>
    <dgm:pt modelId="{9DA8ED2B-1BC2-4B08-BBAF-D7AF0D20C2F9}" type="pres">
      <dgm:prSet presAssocID="{C8FA914E-CF43-4928-A044-885112382143}" presName="sibTrans" presStyleLbl="node1" presStyleIdx="0" presStyleCnt="6"/>
      <dgm:spPr/>
      <dgm:t>
        <a:bodyPr/>
        <a:lstStyle/>
        <a:p>
          <a:endParaRPr lang="en-US"/>
        </a:p>
      </dgm:t>
    </dgm:pt>
    <dgm:pt modelId="{85666AC5-26DF-484E-A826-745FE906241C}" type="pres">
      <dgm:prSet presAssocID="{515A6D90-1125-4084-8A1E-FD8960CCB2E2}" presName="dummy" presStyleCnt="0"/>
      <dgm:spPr/>
    </dgm:pt>
    <dgm:pt modelId="{C0519280-CB6D-4332-9D77-00624C5B4423}" type="pres">
      <dgm:prSet presAssocID="{515A6D90-1125-4084-8A1E-FD8960CCB2E2}" presName="node" presStyleLbl="revTx" presStyleIdx="1" presStyleCnt="6" custScaleX="234205">
        <dgm:presLayoutVars>
          <dgm:bulletEnabled val="1"/>
        </dgm:presLayoutVars>
      </dgm:prSet>
      <dgm:spPr/>
      <dgm:t>
        <a:bodyPr/>
        <a:lstStyle/>
        <a:p>
          <a:endParaRPr lang="en-US"/>
        </a:p>
      </dgm:t>
    </dgm:pt>
    <dgm:pt modelId="{50C473DB-BF1D-4587-9195-66C5089332D0}" type="pres">
      <dgm:prSet presAssocID="{C34F3A05-B1AB-4766-83E1-66EDF529DED7}" presName="sibTrans" presStyleLbl="node1" presStyleIdx="1" presStyleCnt="6"/>
      <dgm:spPr/>
      <dgm:t>
        <a:bodyPr/>
        <a:lstStyle/>
        <a:p>
          <a:endParaRPr lang="en-US"/>
        </a:p>
      </dgm:t>
    </dgm:pt>
    <dgm:pt modelId="{07F28B90-5428-4391-8D69-FDB4E9D5C509}" type="pres">
      <dgm:prSet presAssocID="{E8F6637F-7310-43A3-BFDF-18B072664264}" presName="dummy" presStyleCnt="0"/>
      <dgm:spPr/>
    </dgm:pt>
    <dgm:pt modelId="{F817FCB2-E73D-40B3-9467-41ADB8AA4E99}" type="pres">
      <dgm:prSet presAssocID="{E8F6637F-7310-43A3-BFDF-18B072664264}" presName="node" presStyleLbl="revTx" presStyleIdx="2" presStyleCnt="6" custScaleX="181989" custRadScaleRad="100018" custRadScaleInc="-18250">
        <dgm:presLayoutVars>
          <dgm:bulletEnabled val="1"/>
        </dgm:presLayoutVars>
      </dgm:prSet>
      <dgm:spPr/>
      <dgm:t>
        <a:bodyPr/>
        <a:lstStyle/>
        <a:p>
          <a:endParaRPr lang="en-US"/>
        </a:p>
      </dgm:t>
    </dgm:pt>
    <dgm:pt modelId="{5F072F2D-F180-4B64-BE82-C62BD450F27B}" type="pres">
      <dgm:prSet presAssocID="{41B127F0-C7F5-4E2D-90F3-74600193A776}" presName="sibTrans" presStyleLbl="node1" presStyleIdx="2" presStyleCnt="6"/>
      <dgm:spPr/>
      <dgm:t>
        <a:bodyPr/>
        <a:lstStyle/>
        <a:p>
          <a:endParaRPr lang="en-US"/>
        </a:p>
      </dgm:t>
    </dgm:pt>
    <dgm:pt modelId="{81CEBE49-D54B-436D-B0FB-534279464B64}" type="pres">
      <dgm:prSet presAssocID="{74318E89-5306-42CE-99DE-EBB36AE22064}" presName="dummy" presStyleCnt="0"/>
      <dgm:spPr/>
    </dgm:pt>
    <dgm:pt modelId="{31EECF84-EFC9-45DF-886D-6C621425A813}" type="pres">
      <dgm:prSet presAssocID="{74318E89-5306-42CE-99DE-EBB36AE22064}" presName="node" presStyleLbl="revTx" presStyleIdx="3" presStyleCnt="6" custScaleX="132511">
        <dgm:presLayoutVars>
          <dgm:bulletEnabled val="1"/>
        </dgm:presLayoutVars>
      </dgm:prSet>
      <dgm:spPr/>
      <dgm:t>
        <a:bodyPr/>
        <a:lstStyle/>
        <a:p>
          <a:endParaRPr lang="en-US"/>
        </a:p>
      </dgm:t>
    </dgm:pt>
    <dgm:pt modelId="{4FAAD02F-C46F-4190-8D6F-AA0AAE4EA477}" type="pres">
      <dgm:prSet presAssocID="{D31F739B-A748-4EB5-A441-D0AA5A15B678}" presName="sibTrans" presStyleLbl="node1" presStyleIdx="3" presStyleCnt="6"/>
      <dgm:spPr/>
      <dgm:t>
        <a:bodyPr/>
        <a:lstStyle/>
        <a:p>
          <a:endParaRPr lang="en-US"/>
        </a:p>
      </dgm:t>
    </dgm:pt>
    <dgm:pt modelId="{59DCA9DD-BBA2-42FC-960A-F7D9209A2603}" type="pres">
      <dgm:prSet presAssocID="{627A2F47-CC88-405D-B970-6C7C5A042024}" presName="dummy" presStyleCnt="0"/>
      <dgm:spPr/>
    </dgm:pt>
    <dgm:pt modelId="{D167DE2A-E73E-436A-91D2-5D5249728E2A}" type="pres">
      <dgm:prSet presAssocID="{627A2F47-CC88-405D-B970-6C7C5A042024}" presName="node" presStyleLbl="revTx" presStyleIdx="4" presStyleCnt="6" custScaleX="230253">
        <dgm:presLayoutVars>
          <dgm:bulletEnabled val="1"/>
        </dgm:presLayoutVars>
      </dgm:prSet>
      <dgm:spPr/>
      <dgm:t>
        <a:bodyPr/>
        <a:lstStyle/>
        <a:p>
          <a:endParaRPr lang="en-US"/>
        </a:p>
      </dgm:t>
    </dgm:pt>
    <dgm:pt modelId="{AC573B7C-D8E9-49AF-A8B2-E028B7C7BB36}" type="pres">
      <dgm:prSet presAssocID="{E1EC48AF-6D63-49DD-BDED-B85DB83B17E6}" presName="sibTrans" presStyleLbl="node1" presStyleIdx="4" presStyleCnt="6"/>
      <dgm:spPr/>
      <dgm:t>
        <a:bodyPr/>
        <a:lstStyle/>
        <a:p>
          <a:endParaRPr lang="en-US"/>
        </a:p>
      </dgm:t>
    </dgm:pt>
    <dgm:pt modelId="{3E9618A9-D29C-4705-97E6-CB270B8F0317}" type="pres">
      <dgm:prSet presAssocID="{88FFA1C4-6AA4-4455-B205-7E4E49A581C1}" presName="dummy" presStyleCnt="0"/>
      <dgm:spPr/>
    </dgm:pt>
    <dgm:pt modelId="{86866AB4-E599-4DAC-8A9B-6CA4362D6711}" type="pres">
      <dgm:prSet presAssocID="{88FFA1C4-6AA4-4455-B205-7E4E49A581C1}" presName="node" presStyleLbl="revTx" presStyleIdx="5" presStyleCnt="6" custScaleX="166482" custRadScaleRad="100270" custRadScaleInc="-14847">
        <dgm:presLayoutVars>
          <dgm:bulletEnabled val="1"/>
        </dgm:presLayoutVars>
      </dgm:prSet>
      <dgm:spPr/>
      <dgm:t>
        <a:bodyPr/>
        <a:lstStyle/>
        <a:p>
          <a:endParaRPr lang="en-US"/>
        </a:p>
      </dgm:t>
    </dgm:pt>
    <dgm:pt modelId="{5A073023-5ED2-4207-880C-C59D80653A3C}" type="pres">
      <dgm:prSet presAssocID="{C780720C-5CFB-45B2-B713-B657F8AF71C2}" presName="sibTrans" presStyleLbl="node1" presStyleIdx="5" presStyleCnt="6"/>
      <dgm:spPr/>
      <dgm:t>
        <a:bodyPr/>
        <a:lstStyle/>
        <a:p>
          <a:endParaRPr lang="en-US"/>
        </a:p>
      </dgm:t>
    </dgm:pt>
  </dgm:ptLst>
  <dgm:cxnLst>
    <dgm:cxn modelId="{8AEA16AF-E137-4615-B040-1EFCD9C4E51B}" srcId="{F19B8043-739C-457C-8AAD-55FE1206A5C1}" destId="{C432A627-D8A0-446D-91F4-0B31270A7EBF}" srcOrd="0" destOrd="0" parTransId="{A1F97D53-F60C-4042-9104-AE91199AA22F}" sibTransId="{C8FA914E-CF43-4928-A044-885112382143}"/>
    <dgm:cxn modelId="{749AB0DC-D2E8-47D2-8F34-E701B9AC252E}" type="presOf" srcId="{C8FA914E-CF43-4928-A044-885112382143}" destId="{9DA8ED2B-1BC2-4B08-BBAF-D7AF0D20C2F9}" srcOrd="0" destOrd="0" presId="urn:microsoft.com/office/officeart/2005/8/layout/cycle1"/>
    <dgm:cxn modelId="{ED46A287-A584-4665-B3F7-9B2572CF2B00}" srcId="{F19B8043-739C-457C-8AAD-55FE1206A5C1}" destId="{515A6D90-1125-4084-8A1E-FD8960CCB2E2}" srcOrd="1" destOrd="0" parTransId="{A63CDB52-C0EF-4126-A2C0-C91007770332}" sibTransId="{C34F3A05-B1AB-4766-83E1-66EDF529DED7}"/>
    <dgm:cxn modelId="{9AA32FE5-8DF1-44E2-B140-2F1633719766}" type="presOf" srcId="{88FFA1C4-6AA4-4455-B205-7E4E49A581C1}" destId="{86866AB4-E599-4DAC-8A9B-6CA4362D6711}" srcOrd="0" destOrd="0" presId="urn:microsoft.com/office/officeart/2005/8/layout/cycle1"/>
    <dgm:cxn modelId="{CE8B3406-9FBF-4577-91A5-9496AF61CC83}" srcId="{F19B8043-739C-457C-8AAD-55FE1206A5C1}" destId="{627A2F47-CC88-405D-B970-6C7C5A042024}" srcOrd="4" destOrd="0" parTransId="{5FADF73F-E82B-465E-BEFD-AB86A4AA5259}" sibTransId="{E1EC48AF-6D63-49DD-BDED-B85DB83B17E6}"/>
    <dgm:cxn modelId="{A43EBA69-2824-4531-87EB-C6135597EEEF}" type="presOf" srcId="{41B127F0-C7F5-4E2D-90F3-74600193A776}" destId="{5F072F2D-F180-4B64-BE82-C62BD450F27B}" srcOrd="0" destOrd="0" presId="urn:microsoft.com/office/officeart/2005/8/layout/cycle1"/>
    <dgm:cxn modelId="{A816D703-AD86-4B06-AB3B-23C976DD5291}" type="presOf" srcId="{627A2F47-CC88-405D-B970-6C7C5A042024}" destId="{D167DE2A-E73E-436A-91D2-5D5249728E2A}" srcOrd="0" destOrd="0" presId="urn:microsoft.com/office/officeart/2005/8/layout/cycle1"/>
    <dgm:cxn modelId="{F31C87D0-0D51-4F52-AC39-0BAFE29A8A3F}" type="presOf" srcId="{E1EC48AF-6D63-49DD-BDED-B85DB83B17E6}" destId="{AC573B7C-D8E9-49AF-A8B2-E028B7C7BB36}" srcOrd="0" destOrd="0" presId="urn:microsoft.com/office/officeart/2005/8/layout/cycle1"/>
    <dgm:cxn modelId="{DCF20CC0-737C-408C-856C-6A852AB56092}" srcId="{F19B8043-739C-457C-8AAD-55FE1206A5C1}" destId="{88FFA1C4-6AA4-4455-B205-7E4E49A581C1}" srcOrd="5" destOrd="0" parTransId="{AA2EF1F6-CB13-4F8C-B12C-2B99FA8F73B0}" sibTransId="{C780720C-5CFB-45B2-B713-B657F8AF71C2}"/>
    <dgm:cxn modelId="{77DE3FF6-5F11-409E-9B24-2624F0BEE651}" type="presOf" srcId="{C780720C-5CFB-45B2-B713-B657F8AF71C2}" destId="{5A073023-5ED2-4207-880C-C59D80653A3C}" srcOrd="0" destOrd="0" presId="urn:microsoft.com/office/officeart/2005/8/layout/cycle1"/>
    <dgm:cxn modelId="{3F09CDA7-5CE3-48A4-A242-EEF175EE52DB}" type="presOf" srcId="{F19B8043-739C-457C-8AAD-55FE1206A5C1}" destId="{A443CFB6-BD5D-4814-BB0C-A0290F4A0606}" srcOrd="0" destOrd="0" presId="urn:microsoft.com/office/officeart/2005/8/layout/cycle1"/>
    <dgm:cxn modelId="{F4C18A0A-E9AF-4DD9-BEB3-667AF33895D8}" type="presOf" srcId="{C34F3A05-B1AB-4766-83E1-66EDF529DED7}" destId="{50C473DB-BF1D-4587-9195-66C5089332D0}" srcOrd="0" destOrd="0" presId="urn:microsoft.com/office/officeart/2005/8/layout/cycle1"/>
    <dgm:cxn modelId="{EB5F199F-1DAB-4445-8BE5-3326FC74D263}" type="presOf" srcId="{74318E89-5306-42CE-99DE-EBB36AE22064}" destId="{31EECF84-EFC9-45DF-886D-6C621425A813}" srcOrd="0" destOrd="0" presId="urn:microsoft.com/office/officeart/2005/8/layout/cycle1"/>
    <dgm:cxn modelId="{45CB6B21-8B87-4DB8-A0DC-4E2AF178817C}" type="presOf" srcId="{C432A627-D8A0-446D-91F4-0B31270A7EBF}" destId="{5F378B0A-CF95-499B-B6CC-FCD5FC731CD6}" srcOrd="0" destOrd="0" presId="urn:microsoft.com/office/officeart/2005/8/layout/cycle1"/>
    <dgm:cxn modelId="{807B3F34-B763-4DDF-AFFF-B9126B3A7CFC}" type="presOf" srcId="{D31F739B-A748-4EB5-A441-D0AA5A15B678}" destId="{4FAAD02F-C46F-4190-8D6F-AA0AAE4EA477}" srcOrd="0" destOrd="0" presId="urn:microsoft.com/office/officeart/2005/8/layout/cycle1"/>
    <dgm:cxn modelId="{9670A529-2CBB-4A1A-9A99-26D129235BEA}" srcId="{F19B8043-739C-457C-8AAD-55FE1206A5C1}" destId="{74318E89-5306-42CE-99DE-EBB36AE22064}" srcOrd="3" destOrd="0" parTransId="{24C91C54-27A2-459D-A04C-F0ACAC0A70A2}" sibTransId="{D31F739B-A748-4EB5-A441-D0AA5A15B678}"/>
    <dgm:cxn modelId="{1CAC2AAB-8859-47E3-98BB-567B7BF40C90}" type="presOf" srcId="{E8F6637F-7310-43A3-BFDF-18B072664264}" destId="{F817FCB2-E73D-40B3-9467-41ADB8AA4E99}" srcOrd="0" destOrd="0" presId="urn:microsoft.com/office/officeart/2005/8/layout/cycle1"/>
    <dgm:cxn modelId="{5A240FAF-F835-4616-9288-E74056EE5F3D}" type="presOf" srcId="{515A6D90-1125-4084-8A1E-FD8960CCB2E2}" destId="{C0519280-CB6D-4332-9D77-00624C5B4423}" srcOrd="0" destOrd="0" presId="urn:microsoft.com/office/officeart/2005/8/layout/cycle1"/>
    <dgm:cxn modelId="{36CA34FC-4C2C-4C15-A89C-D49313FF2287}" srcId="{F19B8043-739C-457C-8AAD-55FE1206A5C1}" destId="{E8F6637F-7310-43A3-BFDF-18B072664264}" srcOrd="2" destOrd="0" parTransId="{B475AB4A-08C6-4931-93EE-C7E75062092A}" sibTransId="{41B127F0-C7F5-4E2D-90F3-74600193A776}"/>
    <dgm:cxn modelId="{098D45D1-02D3-4A05-A0B1-3A765051F109}" type="presParOf" srcId="{A443CFB6-BD5D-4814-BB0C-A0290F4A0606}" destId="{B5F31552-EB9A-4B23-879B-D2A4A074E875}" srcOrd="0" destOrd="0" presId="urn:microsoft.com/office/officeart/2005/8/layout/cycle1"/>
    <dgm:cxn modelId="{094F4BA2-6C21-475E-B53D-581D8D80E979}" type="presParOf" srcId="{A443CFB6-BD5D-4814-BB0C-A0290F4A0606}" destId="{5F378B0A-CF95-499B-B6CC-FCD5FC731CD6}" srcOrd="1" destOrd="0" presId="urn:microsoft.com/office/officeart/2005/8/layout/cycle1"/>
    <dgm:cxn modelId="{7B3D6047-041D-4625-A910-88A44AB857FF}" type="presParOf" srcId="{A443CFB6-BD5D-4814-BB0C-A0290F4A0606}" destId="{9DA8ED2B-1BC2-4B08-BBAF-D7AF0D20C2F9}" srcOrd="2" destOrd="0" presId="urn:microsoft.com/office/officeart/2005/8/layout/cycle1"/>
    <dgm:cxn modelId="{967D8D7F-69B2-4C21-A7DB-2757D2BA8963}" type="presParOf" srcId="{A443CFB6-BD5D-4814-BB0C-A0290F4A0606}" destId="{85666AC5-26DF-484E-A826-745FE906241C}" srcOrd="3" destOrd="0" presId="urn:microsoft.com/office/officeart/2005/8/layout/cycle1"/>
    <dgm:cxn modelId="{9486E8DF-1558-4A0D-B6E8-F3DA4E35CDAD}" type="presParOf" srcId="{A443CFB6-BD5D-4814-BB0C-A0290F4A0606}" destId="{C0519280-CB6D-4332-9D77-00624C5B4423}" srcOrd="4" destOrd="0" presId="urn:microsoft.com/office/officeart/2005/8/layout/cycle1"/>
    <dgm:cxn modelId="{EB9F721F-7544-4A16-8069-DF0CDEBC0415}" type="presParOf" srcId="{A443CFB6-BD5D-4814-BB0C-A0290F4A0606}" destId="{50C473DB-BF1D-4587-9195-66C5089332D0}" srcOrd="5" destOrd="0" presId="urn:microsoft.com/office/officeart/2005/8/layout/cycle1"/>
    <dgm:cxn modelId="{48BF0318-2EB4-495D-B6B7-62AB732CDEEB}" type="presParOf" srcId="{A443CFB6-BD5D-4814-BB0C-A0290F4A0606}" destId="{07F28B90-5428-4391-8D69-FDB4E9D5C509}" srcOrd="6" destOrd="0" presId="urn:microsoft.com/office/officeart/2005/8/layout/cycle1"/>
    <dgm:cxn modelId="{A5C898E3-0C23-4DDC-B1C2-25EAEFF8FB47}" type="presParOf" srcId="{A443CFB6-BD5D-4814-BB0C-A0290F4A0606}" destId="{F817FCB2-E73D-40B3-9467-41ADB8AA4E99}" srcOrd="7" destOrd="0" presId="urn:microsoft.com/office/officeart/2005/8/layout/cycle1"/>
    <dgm:cxn modelId="{9AC348ED-CF2A-40BF-8CF3-45053A0A8B19}" type="presParOf" srcId="{A443CFB6-BD5D-4814-BB0C-A0290F4A0606}" destId="{5F072F2D-F180-4B64-BE82-C62BD450F27B}" srcOrd="8" destOrd="0" presId="urn:microsoft.com/office/officeart/2005/8/layout/cycle1"/>
    <dgm:cxn modelId="{7DB6390F-0014-4518-928D-98EF5E60DF17}" type="presParOf" srcId="{A443CFB6-BD5D-4814-BB0C-A0290F4A0606}" destId="{81CEBE49-D54B-436D-B0FB-534279464B64}" srcOrd="9" destOrd="0" presId="urn:microsoft.com/office/officeart/2005/8/layout/cycle1"/>
    <dgm:cxn modelId="{FBCC9E43-818F-43BE-8D8A-3238644CB4F8}" type="presParOf" srcId="{A443CFB6-BD5D-4814-BB0C-A0290F4A0606}" destId="{31EECF84-EFC9-45DF-886D-6C621425A813}" srcOrd="10" destOrd="0" presId="urn:microsoft.com/office/officeart/2005/8/layout/cycle1"/>
    <dgm:cxn modelId="{BB41037F-C9EC-4D22-9CC8-091BE4047F9E}" type="presParOf" srcId="{A443CFB6-BD5D-4814-BB0C-A0290F4A0606}" destId="{4FAAD02F-C46F-4190-8D6F-AA0AAE4EA477}" srcOrd="11" destOrd="0" presId="urn:microsoft.com/office/officeart/2005/8/layout/cycle1"/>
    <dgm:cxn modelId="{5474EFC3-C7E0-4D6B-BBE3-AE7705DD2887}" type="presParOf" srcId="{A443CFB6-BD5D-4814-BB0C-A0290F4A0606}" destId="{59DCA9DD-BBA2-42FC-960A-F7D9209A2603}" srcOrd="12" destOrd="0" presId="urn:microsoft.com/office/officeart/2005/8/layout/cycle1"/>
    <dgm:cxn modelId="{101F9C0C-5107-4031-8500-ECB597E4C1BE}" type="presParOf" srcId="{A443CFB6-BD5D-4814-BB0C-A0290F4A0606}" destId="{D167DE2A-E73E-436A-91D2-5D5249728E2A}" srcOrd="13" destOrd="0" presId="urn:microsoft.com/office/officeart/2005/8/layout/cycle1"/>
    <dgm:cxn modelId="{D1B93413-5362-439A-9E3E-F85A7692637F}" type="presParOf" srcId="{A443CFB6-BD5D-4814-BB0C-A0290F4A0606}" destId="{AC573B7C-D8E9-49AF-A8B2-E028B7C7BB36}" srcOrd="14" destOrd="0" presId="urn:microsoft.com/office/officeart/2005/8/layout/cycle1"/>
    <dgm:cxn modelId="{6D2FDA2B-64C6-40F9-AE8F-6F60DC7C4607}" type="presParOf" srcId="{A443CFB6-BD5D-4814-BB0C-A0290F4A0606}" destId="{3E9618A9-D29C-4705-97E6-CB270B8F0317}" srcOrd="15" destOrd="0" presId="urn:microsoft.com/office/officeart/2005/8/layout/cycle1"/>
    <dgm:cxn modelId="{E47BFDBB-3A1B-423B-8A77-8DB0D80D83BC}" type="presParOf" srcId="{A443CFB6-BD5D-4814-BB0C-A0290F4A0606}" destId="{86866AB4-E599-4DAC-8A9B-6CA4362D6711}" srcOrd="16" destOrd="0" presId="urn:microsoft.com/office/officeart/2005/8/layout/cycle1"/>
    <dgm:cxn modelId="{0617C095-882E-4D0E-A596-2683046C8324}" type="presParOf" srcId="{A443CFB6-BD5D-4814-BB0C-A0290F4A0606}" destId="{5A073023-5ED2-4207-880C-C59D80653A3C}" srcOrd="17"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DF0D911-3860-4AD2-BD76-4E153293C5CD}" type="datetimeFigureOut">
              <a:rPr lang="en-US" smtClean="0"/>
              <a:pPr/>
              <a:t>9/16/2015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7B58D8C-FAC8-433B-B19F-055633C4FB3A}" type="slidenum">
              <a:rPr lang="en-US" smtClean="0"/>
              <a:pPr/>
              <a:t>‹#›</a:t>
            </a:fld>
            <a:endParaRPr lang="en-US"/>
          </a:p>
        </p:txBody>
      </p:sp>
    </p:spTree>
    <p:extLst>
      <p:ext uri="{BB962C8B-B14F-4D97-AF65-F5344CB8AC3E}">
        <p14:creationId xmlns:p14="http://schemas.microsoft.com/office/powerpoint/2010/main" val="3436022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97C661F-4EAE-4BB8-B92E-BA4FE574CE19}" type="datetimeFigureOut">
              <a:rPr lang="en-US" smtClean="0"/>
              <a:pPr/>
              <a:t>9/16/2015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8454F80-ECA6-4975-867D-6F7206FB8DF5}" type="slidenum">
              <a:rPr lang="en-US" smtClean="0"/>
              <a:pPr/>
              <a:t>‹#›</a:t>
            </a:fld>
            <a:endParaRPr lang="en-US"/>
          </a:p>
        </p:txBody>
      </p:sp>
    </p:spTree>
    <p:extLst>
      <p:ext uri="{BB962C8B-B14F-4D97-AF65-F5344CB8AC3E}">
        <p14:creationId xmlns:p14="http://schemas.microsoft.com/office/powerpoint/2010/main" val="2610813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indent="-232943">
              <a:buNone/>
            </a:pPr>
            <a:endParaRPr lang="en-US" baseline="0" dirty="0" smtClean="0"/>
          </a:p>
          <a:p>
            <a:pPr marL="232943" indent="-232943">
              <a:buAutoNum type="arabicPeriod"/>
            </a:pPr>
            <a:endParaRPr lang="en-US" baseline="0" dirty="0" smtClean="0"/>
          </a:p>
          <a:p>
            <a:pPr marL="232943" indent="-232943">
              <a:buAutoNum type="arabicPeriod"/>
            </a:pPr>
            <a:endParaRPr lang="en-US" dirty="0"/>
          </a:p>
        </p:txBody>
      </p:sp>
      <p:sp>
        <p:nvSpPr>
          <p:cNvPr id="4" name="Slide Number Placeholder 3"/>
          <p:cNvSpPr>
            <a:spLocks noGrp="1"/>
          </p:cNvSpPr>
          <p:nvPr>
            <p:ph type="sldNum" sz="quarter" idx="10"/>
          </p:nvPr>
        </p:nvSpPr>
        <p:spPr/>
        <p:txBody>
          <a:bodyPr/>
          <a:lstStyle/>
          <a:p>
            <a:fld id="{28454F80-ECA6-4975-867D-6F7206FB8DF5}" type="slidenum">
              <a:rPr lang="en-US" smtClean="0"/>
              <a:pPr/>
              <a:t>1</a:t>
            </a:fld>
            <a:endParaRPr lang="en-US" dirty="0"/>
          </a:p>
        </p:txBody>
      </p:sp>
    </p:spTree>
    <p:extLst>
      <p:ext uri="{BB962C8B-B14F-4D97-AF65-F5344CB8AC3E}">
        <p14:creationId xmlns:p14="http://schemas.microsoft.com/office/powerpoint/2010/main" val="316147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Having an annual housekeeping checklist enables Alaska</a:t>
            </a:r>
            <a:r>
              <a:rPr lang="en-US" baseline="0" dirty="0" smtClean="0"/>
              <a:t> STEPP users to keep their plans updated.</a:t>
            </a:r>
            <a:endParaRPr lang="en-US" dirty="0"/>
          </a:p>
        </p:txBody>
      </p:sp>
      <p:sp>
        <p:nvSpPr>
          <p:cNvPr id="4" name="Slide Number Placeholder 3"/>
          <p:cNvSpPr>
            <a:spLocks noGrp="1"/>
          </p:cNvSpPr>
          <p:nvPr>
            <p:ph type="sldNum" sz="quarter" idx="10"/>
          </p:nvPr>
        </p:nvSpPr>
        <p:spPr/>
        <p:txBody>
          <a:bodyPr/>
          <a:lstStyle/>
          <a:p>
            <a:fld id="{28454F80-ECA6-4975-867D-6F7206FB8DF5}" type="slidenum">
              <a:rPr lang="en-US" smtClean="0"/>
              <a:pPr/>
              <a:t>11</a:t>
            </a:fld>
            <a:endParaRPr lang="en-US"/>
          </a:p>
        </p:txBody>
      </p:sp>
    </p:spTree>
    <p:extLst>
      <p:ext uri="{BB962C8B-B14F-4D97-AF65-F5344CB8AC3E}">
        <p14:creationId xmlns:p14="http://schemas.microsoft.com/office/powerpoint/2010/main" val="3138877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is a sample School Needs Assessment on the EED website under the Orange Support Star, &amp; Alaska STEPP tab.</a:t>
            </a:r>
            <a:endParaRPr lang="en-US" dirty="0"/>
          </a:p>
        </p:txBody>
      </p:sp>
      <p:sp>
        <p:nvSpPr>
          <p:cNvPr id="4" name="Slide Number Placeholder 3"/>
          <p:cNvSpPr>
            <a:spLocks noGrp="1"/>
          </p:cNvSpPr>
          <p:nvPr>
            <p:ph type="sldNum" sz="quarter" idx="10"/>
          </p:nvPr>
        </p:nvSpPr>
        <p:spPr/>
        <p:txBody>
          <a:bodyPr/>
          <a:lstStyle/>
          <a:p>
            <a:fld id="{28454F80-ECA6-4975-867D-6F7206FB8DF5}" type="slidenum">
              <a:rPr lang="en-US" smtClean="0"/>
              <a:pPr/>
              <a:t>12</a:t>
            </a:fld>
            <a:endParaRPr lang="en-US"/>
          </a:p>
        </p:txBody>
      </p:sp>
    </p:spTree>
    <p:extLst>
      <p:ext uri="{BB962C8B-B14F-4D97-AF65-F5344CB8AC3E}">
        <p14:creationId xmlns:p14="http://schemas.microsoft.com/office/powerpoint/2010/main" val="2225560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454F80-ECA6-4975-867D-6F7206FB8DF5}" type="slidenum">
              <a:rPr lang="en-US" smtClean="0"/>
              <a:pPr/>
              <a:t>13</a:t>
            </a:fld>
            <a:endParaRPr lang="en-US"/>
          </a:p>
        </p:txBody>
      </p:sp>
    </p:spTree>
    <p:extLst>
      <p:ext uri="{BB962C8B-B14F-4D97-AF65-F5344CB8AC3E}">
        <p14:creationId xmlns:p14="http://schemas.microsoft.com/office/powerpoint/2010/main" val="803528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 school needs assessment supplemental form is a document that provides a place for collection of information about school goals/objectives, student performance, sub-group performance, school demographics, and possibly school programs and perception data. It is essential to have an accompanying collection of clear charts and graphs with succinct interpretations of data results to aid in filling out the school needs assessment.  On page 2 of the School Needs Assessment number 3 contains five pre-written goals/objectives (A-E) for schools to plan for, and on page 3 of the form there is a table for writing any </a:t>
            </a:r>
            <a:r>
              <a:rPr lang="en-US" sz="1200" i="1" kern="1200" dirty="0" smtClean="0">
                <a:solidFill>
                  <a:schemeClr val="tx1"/>
                </a:solidFill>
                <a:effectLst/>
                <a:latin typeface="+mn-lt"/>
                <a:ea typeface="+mn-ea"/>
                <a:cs typeface="+mn-cs"/>
              </a:rPr>
              <a:t>additional</a:t>
            </a:r>
            <a:r>
              <a:rPr lang="en-US" sz="1200" kern="1200" dirty="0" smtClean="0">
                <a:solidFill>
                  <a:schemeClr val="tx1"/>
                </a:solidFill>
                <a:effectLst/>
                <a:latin typeface="+mn-lt"/>
                <a:ea typeface="+mn-ea"/>
                <a:cs typeface="+mn-cs"/>
              </a:rPr>
              <a:t> goals/objectives the school might have.  Also on page 3 of the form is an area to write a narrative summary of the data analysis results.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Objectives created for school improvement are based upon the needs emerging from the data; therefore, it is important that schools, with the support of districts, are able to collect appropriate data efficiently and find ways to manage and display the data so that all staff members are able to analyze, communicate, and act upon it. </a:t>
            </a:r>
            <a:r>
              <a:rPr lang="en-US" sz="1200" i="1" kern="1200" dirty="0" smtClean="0">
                <a:solidFill>
                  <a:schemeClr val="tx1"/>
                </a:solidFill>
                <a:effectLst/>
                <a:latin typeface="+mn-lt"/>
                <a:ea typeface="+mn-ea"/>
                <a:cs typeface="+mn-cs"/>
              </a:rPr>
              <a:t>This analysis, communication, and subsequent actions are the heart of the continuous improvement process.</a:t>
            </a:r>
            <a:endParaRPr lang="en-US" dirty="0" smtClean="0"/>
          </a:p>
        </p:txBody>
      </p:sp>
      <p:sp>
        <p:nvSpPr>
          <p:cNvPr id="4" name="Slide Number Placeholder 3"/>
          <p:cNvSpPr>
            <a:spLocks noGrp="1"/>
          </p:cNvSpPr>
          <p:nvPr>
            <p:ph type="sldNum" sz="quarter" idx="10"/>
          </p:nvPr>
        </p:nvSpPr>
        <p:spPr/>
        <p:txBody>
          <a:bodyPr/>
          <a:lstStyle/>
          <a:p>
            <a:fld id="{28454F80-ECA6-4975-867D-6F7206FB8DF5}" type="slidenum">
              <a:rPr lang="en-US" smtClean="0"/>
              <a:pPr/>
              <a:t>14</a:t>
            </a:fld>
            <a:endParaRPr lang="en-US"/>
          </a:p>
        </p:txBody>
      </p:sp>
    </p:spTree>
    <p:extLst>
      <p:ext uri="{BB962C8B-B14F-4D97-AF65-F5344CB8AC3E}">
        <p14:creationId xmlns:p14="http://schemas.microsoft.com/office/powerpoint/2010/main" val="435793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ffectLst/>
              </a:rPr>
              <a:t>The School Improvement Plan Assurances form is required for all Priority, Focus, and 1- and 2-star schools. Other schools may be required to submit it at the district’s discretion. Print the document, obtain the signatures, scan to PDF and upload into Alaska STEPP. Submit the Assurances by November 1 through the STEPP dashboard.</a:t>
            </a:r>
          </a:p>
          <a:p>
            <a:endParaRPr lang="en-US" dirty="0" smtClean="0">
              <a:effectLst/>
            </a:endParaRPr>
          </a:p>
          <a:p>
            <a:r>
              <a:rPr lang="en-US" dirty="0" smtClean="0">
                <a:effectLst/>
              </a:rPr>
              <a:t>The Title I </a:t>
            </a:r>
            <a:r>
              <a:rPr lang="en-US" dirty="0" err="1" smtClean="0">
                <a:effectLst/>
              </a:rPr>
              <a:t>Schoolwide</a:t>
            </a:r>
            <a:r>
              <a:rPr lang="en-US" dirty="0" smtClean="0">
                <a:effectLst/>
              </a:rPr>
              <a:t> Plan Assurances form will only be completed by Title I schools operating a Title I </a:t>
            </a:r>
            <a:r>
              <a:rPr lang="en-US" dirty="0" err="1" smtClean="0">
                <a:effectLst/>
              </a:rPr>
              <a:t>Schoolwide</a:t>
            </a:r>
            <a:r>
              <a:rPr lang="en-US" dirty="0" smtClean="0">
                <a:effectLst/>
              </a:rPr>
              <a:t> program and </a:t>
            </a:r>
            <a:r>
              <a:rPr lang="en-US" u="sng" dirty="0" smtClean="0">
                <a:effectLst/>
              </a:rPr>
              <a:t>solely</a:t>
            </a:r>
            <a:r>
              <a:rPr lang="en-US" dirty="0" smtClean="0">
                <a:effectLst/>
              </a:rPr>
              <a:t> using Alaska STEPP for </a:t>
            </a:r>
            <a:r>
              <a:rPr lang="en-US" dirty="0" err="1" smtClean="0">
                <a:effectLst/>
              </a:rPr>
              <a:t>schoolwide</a:t>
            </a:r>
            <a:r>
              <a:rPr lang="en-US" dirty="0" smtClean="0">
                <a:effectLst/>
              </a:rPr>
              <a:t> planning. </a:t>
            </a:r>
            <a:endParaRPr lang="en-US" dirty="0" smtClean="0"/>
          </a:p>
        </p:txBody>
      </p:sp>
      <p:sp>
        <p:nvSpPr>
          <p:cNvPr id="4" name="Slide Number Placeholder 3"/>
          <p:cNvSpPr>
            <a:spLocks noGrp="1"/>
          </p:cNvSpPr>
          <p:nvPr>
            <p:ph type="sldNum" sz="quarter" idx="10"/>
          </p:nvPr>
        </p:nvSpPr>
        <p:spPr/>
        <p:txBody>
          <a:bodyPr/>
          <a:lstStyle/>
          <a:p>
            <a:fld id="{28454F80-ECA6-4975-867D-6F7206FB8DF5}" type="slidenum">
              <a:rPr lang="en-US" smtClean="0"/>
              <a:pPr/>
              <a:t>15</a:t>
            </a:fld>
            <a:endParaRPr lang="en-US"/>
          </a:p>
        </p:txBody>
      </p:sp>
    </p:spTree>
    <p:extLst>
      <p:ext uri="{BB962C8B-B14F-4D97-AF65-F5344CB8AC3E}">
        <p14:creationId xmlns:p14="http://schemas.microsoft.com/office/powerpoint/2010/main" val="2564547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8454F80-ECA6-4975-867D-6F7206FB8DF5}" type="slidenum">
              <a:rPr lang="en-US" smtClean="0"/>
              <a:pPr/>
              <a:t>16</a:t>
            </a:fld>
            <a:endParaRPr lang="en-US"/>
          </a:p>
        </p:txBody>
      </p:sp>
    </p:spTree>
    <p:extLst>
      <p:ext uri="{BB962C8B-B14F-4D97-AF65-F5344CB8AC3E}">
        <p14:creationId xmlns:p14="http://schemas.microsoft.com/office/powerpoint/2010/main" val="252327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8454F80-ECA6-4975-867D-6F7206FB8DF5}" type="slidenum">
              <a:rPr lang="en-US" smtClean="0"/>
              <a:pPr/>
              <a:t>17</a:t>
            </a:fld>
            <a:endParaRPr lang="en-US"/>
          </a:p>
        </p:txBody>
      </p:sp>
    </p:spTree>
    <p:extLst>
      <p:ext uri="{BB962C8B-B14F-4D97-AF65-F5344CB8AC3E}">
        <p14:creationId xmlns:p14="http://schemas.microsoft.com/office/powerpoint/2010/main" val="3747702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Key Indicators that are related are 3.4, 4.5, &amp; 5.3</a:t>
            </a:r>
          </a:p>
        </p:txBody>
      </p:sp>
      <p:sp>
        <p:nvSpPr>
          <p:cNvPr id="4" name="Slide Number Placeholder 3"/>
          <p:cNvSpPr>
            <a:spLocks noGrp="1"/>
          </p:cNvSpPr>
          <p:nvPr>
            <p:ph type="sldNum" sz="quarter" idx="10"/>
          </p:nvPr>
        </p:nvSpPr>
        <p:spPr/>
        <p:txBody>
          <a:bodyPr/>
          <a:lstStyle/>
          <a:p>
            <a:fld id="{28454F80-ECA6-4975-867D-6F7206FB8DF5}" type="slidenum">
              <a:rPr lang="en-US" smtClean="0"/>
              <a:pPr/>
              <a:t>18</a:t>
            </a:fld>
            <a:endParaRPr lang="en-US"/>
          </a:p>
        </p:txBody>
      </p:sp>
    </p:spTree>
    <p:extLst>
      <p:ext uri="{BB962C8B-B14F-4D97-AF65-F5344CB8AC3E}">
        <p14:creationId xmlns:p14="http://schemas.microsoft.com/office/powerpoint/2010/main" val="3353502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step</a:t>
            </a:r>
            <a:r>
              <a:rPr lang="en-US" baseline="0" dirty="0" smtClean="0"/>
              <a:t> would be to assess the indicators.  Either with a STEPP team, or depending on the size of a school, as a whole staff.</a:t>
            </a:r>
          </a:p>
          <a:p>
            <a:endParaRPr lang="en-US" baseline="0" dirty="0" smtClean="0"/>
          </a:p>
          <a:p>
            <a:r>
              <a:rPr lang="en-US" baseline="0" dirty="0" smtClean="0"/>
              <a:t>It is important to realize that the purpose of assessing indicators is to give an accurate representation of what is currently happening at the site. Providing accurate descriptions is essential for two reasons. First, it provides teams a clear starting point, thus opening the possibility of making a meaningful decision about what plan to make. Second, it provides the district the opportunity to support efforts at the site in an efficient and effective manner. District teams set the tone of this honest reflection by stating the intention of assessing.</a:t>
            </a:r>
          </a:p>
          <a:p>
            <a:endParaRPr lang="en-US" baseline="0" dirty="0" smtClean="0"/>
          </a:p>
        </p:txBody>
      </p:sp>
      <p:sp>
        <p:nvSpPr>
          <p:cNvPr id="4" name="Slide Number Placeholder 3"/>
          <p:cNvSpPr>
            <a:spLocks noGrp="1"/>
          </p:cNvSpPr>
          <p:nvPr>
            <p:ph type="sldNum" sz="quarter" idx="10"/>
          </p:nvPr>
        </p:nvSpPr>
        <p:spPr/>
        <p:txBody>
          <a:bodyPr/>
          <a:lstStyle/>
          <a:p>
            <a:fld id="{28454F80-ECA6-4975-867D-6F7206FB8DF5}" type="slidenum">
              <a:rPr lang="en-US" smtClean="0"/>
              <a:pPr/>
              <a:t>19</a:t>
            </a:fld>
            <a:endParaRPr lang="en-US"/>
          </a:p>
        </p:txBody>
      </p:sp>
    </p:spTree>
    <p:extLst>
      <p:ext uri="{BB962C8B-B14F-4D97-AF65-F5344CB8AC3E}">
        <p14:creationId xmlns:p14="http://schemas.microsoft.com/office/powerpoint/2010/main" val="253918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team describes how it will look when fully implemented (beginning each description entry with the current date); this description is the objective.  Though it’s not highly recommended</a:t>
            </a:r>
            <a:r>
              <a:rPr lang="en-US" baseline="0" dirty="0" smtClean="0"/>
              <a:t> to </a:t>
            </a:r>
            <a:r>
              <a:rPr lang="en-US" dirty="0" smtClean="0"/>
              <a:t>use the</a:t>
            </a:r>
            <a:r>
              <a:rPr lang="en-US" baseline="0" dirty="0" smtClean="0"/>
              <a:t> rubric for </a:t>
            </a:r>
            <a:r>
              <a:rPr lang="en-US" dirty="0" smtClean="0"/>
              <a:t>a pre-written objective,</a:t>
            </a:r>
            <a:r>
              <a:rPr lang="en-US" baseline="0" dirty="0" smtClean="0"/>
              <a:t> m</a:t>
            </a:r>
            <a:r>
              <a:rPr lang="en-US" dirty="0" smtClean="0"/>
              <a:t>any teams find it helpful to get ideas from the 3 or 3+ rubric descriptions and then personalize them to their sites. </a:t>
            </a:r>
          </a:p>
          <a:p>
            <a:r>
              <a:rPr lang="en-US" dirty="0" smtClean="0"/>
              <a:t>Objectives should not include information that describes how to achieve the goal, but only what the targeted accomplishment will be; they are written in an active voice and are written to directly or indirectly have a positive impact on student academic achievement.</a:t>
            </a:r>
          </a:p>
          <a:p>
            <a:r>
              <a:rPr lang="en-US" dirty="0" smtClean="0"/>
              <a:t>Objectives reflect the highest priority needs of the school.  Measurable objectives can be proven with evidence. </a:t>
            </a:r>
          </a:p>
          <a:p>
            <a:endParaRPr lang="en-US" dirty="0" smtClean="0"/>
          </a:p>
          <a:p>
            <a:r>
              <a:rPr lang="en-US" dirty="0" smtClean="0"/>
              <a:t>Teams create practical tasks that lead to the full implementation of the objective. Teams can create as many tasks as are needed. Created tasks indicate or imply that specific action will be taken. Tasks should be clearly linked to the identified needs and objectives.  Each task helps objectives be reached.  Tasks are assigned to appropriate and multiple staff members, and tasks are acceptable and understood by all stakeholders.</a:t>
            </a:r>
          </a:p>
          <a:p>
            <a:endParaRPr lang="en-US" dirty="0" smtClean="0"/>
          </a:p>
          <a:p>
            <a:r>
              <a:rPr lang="en-US" dirty="0" smtClean="0"/>
              <a:t>If professional development was about formative assessment, and extended learning opportunities for students include formative assessment &amp; writing, the objective of indicator 3.4 could include having formative assessment in writing.  In that way, all indicators will be connected and the overall goal of the district can be achieved.</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8454F80-ECA6-4975-867D-6F7206FB8DF5}" type="slidenum">
              <a:rPr lang="en-US" smtClean="0"/>
              <a:pPr/>
              <a:t>20</a:t>
            </a:fld>
            <a:endParaRPr lang="en-US"/>
          </a:p>
        </p:txBody>
      </p:sp>
    </p:spTree>
    <p:extLst>
      <p:ext uri="{BB962C8B-B14F-4D97-AF65-F5344CB8AC3E}">
        <p14:creationId xmlns:p14="http://schemas.microsoft.com/office/powerpoint/2010/main" val="323701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8454F80-ECA6-4975-867D-6F7206FB8DF5}" type="slidenum">
              <a:rPr lang="en-US" smtClean="0"/>
              <a:pPr/>
              <a:t>2</a:t>
            </a:fld>
            <a:endParaRPr lang="en-US"/>
          </a:p>
        </p:txBody>
      </p:sp>
    </p:spTree>
    <p:extLst>
      <p:ext uri="{BB962C8B-B14F-4D97-AF65-F5344CB8AC3E}">
        <p14:creationId xmlns:p14="http://schemas.microsoft.com/office/powerpoint/2010/main" val="1532790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district’s way of having their sites focus on district initiatives.  The Indicators highlighted in red are to be focused on more frequently than other indicators.</a:t>
            </a:r>
            <a:endParaRPr lang="en-US" dirty="0"/>
          </a:p>
        </p:txBody>
      </p:sp>
      <p:sp>
        <p:nvSpPr>
          <p:cNvPr id="4" name="Slide Number Placeholder 3"/>
          <p:cNvSpPr>
            <a:spLocks noGrp="1"/>
          </p:cNvSpPr>
          <p:nvPr>
            <p:ph type="sldNum" sz="quarter" idx="10"/>
          </p:nvPr>
        </p:nvSpPr>
        <p:spPr/>
        <p:txBody>
          <a:bodyPr/>
          <a:lstStyle/>
          <a:p>
            <a:fld id="{28454F80-ECA6-4975-867D-6F7206FB8DF5}" type="slidenum">
              <a:rPr lang="en-US" smtClean="0"/>
              <a:pPr/>
              <a:t>21</a:t>
            </a:fld>
            <a:endParaRPr lang="en-US"/>
          </a:p>
        </p:txBody>
      </p:sp>
    </p:spTree>
    <p:extLst>
      <p:ext uri="{BB962C8B-B14F-4D97-AF65-F5344CB8AC3E}">
        <p14:creationId xmlns:p14="http://schemas.microsoft.com/office/powerpoint/2010/main" val="4053794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what the process can look like in subsequent years.</a:t>
            </a:r>
          </a:p>
          <a:p>
            <a:endParaRPr lang="en-US" dirty="0" smtClean="0"/>
          </a:p>
          <a:p>
            <a:r>
              <a:rPr lang="en-US" dirty="0" smtClean="0"/>
              <a:t>The Comprehensive Plan report shows the current status of each Objective and each related task.</a:t>
            </a:r>
          </a:p>
          <a:p>
            <a:endParaRPr lang="en-US" dirty="0" smtClean="0"/>
          </a:p>
          <a:p>
            <a:r>
              <a:rPr lang="en-US" dirty="0" smtClean="0"/>
              <a:t>The Comprehensive Plan Report is what schools submit for their school improvement plan </a:t>
            </a:r>
          </a:p>
        </p:txBody>
      </p:sp>
      <p:sp>
        <p:nvSpPr>
          <p:cNvPr id="4" name="Slide Number Placeholder 3"/>
          <p:cNvSpPr>
            <a:spLocks noGrp="1"/>
          </p:cNvSpPr>
          <p:nvPr>
            <p:ph type="sldNum" sz="quarter" idx="10"/>
          </p:nvPr>
        </p:nvSpPr>
        <p:spPr/>
        <p:txBody>
          <a:bodyPr/>
          <a:lstStyle/>
          <a:p>
            <a:fld id="{28454F80-ECA6-4975-867D-6F7206FB8DF5}" type="slidenum">
              <a:rPr lang="en-US" smtClean="0"/>
              <a:pPr/>
              <a:t>22</a:t>
            </a:fld>
            <a:endParaRPr lang="en-US"/>
          </a:p>
        </p:txBody>
      </p:sp>
    </p:spTree>
    <p:extLst>
      <p:ext uri="{BB962C8B-B14F-4D97-AF65-F5344CB8AC3E}">
        <p14:creationId xmlns:p14="http://schemas.microsoft.com/office/powerpoint/2010/main" val="1364909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what the process can look like in subsequent years.</a:t>
            </a:r>
          </a:p>
          <a:p>
            <a:endParaRPr lang="en-US" dirty="0" smtClean="0"/>
          </a:p>
          <a:p>
            <a:r>
              <a:rPr lang="en-US" dirty="0" smtClean="0"/>
              <a:t>The Comprehensive Plan report shows the current status of each Objective and each related task.</a:t>
            </a:r>
          </a:p>
          <a:p>
            <a:endParaRPr lang="en-US" dirty="0" smtClean="0"/>
          </a:p>
          <a:p>
            <a:r>
              <a:rPr lang="en-US" dirty="0" smtClean="0"/>
              <a:t>The Comprehensive Plan Report is what schools submit for their school improvement plan </a:t>
            </a:r>
          </a:p>
        </p:txBody>
      </p:sp>
      <p:sp>
        <p:nvSpPr>
          <p:cNvPr id="4" name="Slide Number Placeholder 3"/>
          <p:cNvSpPr>
            <a:spLocks noGrp="1"/>
          </p:cNvSpPr>
          <p:nvPr>
            <p:ph type="sldNum" sz="quarter" idx="10"/>
          </p:nvPr>
        </p:nvSpPr>
        <p:spPr/>
        <p:txBody>
          <a:bodyPr/>
          <a:lstStyle/>
          <a:p>
            <a:fld id="{28454F80-ECA6-4975-867D-6F7206FB8DF5}" type="slidenum">
              <a:rPr lang="en-US" smtClean="0"/>
              <a:pPr/>
              <a:t>23</a:t>
            </a:fld>
            <a:endParaRPr lang="en-US"/>
          </a:p>
        </p:txBody>
      </p:sp>
    </p:spTree>
    <p:extLst>
      <p:ext uri="{BB962C8B-B14F-4D97-AF65-F5344CB8AC3E}">
        <p14:creationId xmlns:p14="http://schemas.microsoft.com/office/powerpoint/2010/main" val="1519824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district team can monitor and guide the site plans as the year progresses. The district login allows districts the unique viewing option of selecting any of the sites’ plans to determine if they are in need of assistance or coaching. The coaching comments function gives the district administration the option to write and store messages within the tool.  </a:t>
            </a:r>
          </a:p>
          <a:p>
            <a:endParaRPr lang="en-US" dirty="0" smtClean="0"/>
          </a:p>
        </p:txBody>
      </p:sp>
      <p:sp>
        <p:nvSpPr>
          <p:cNvPr id="4" name="Slide Number Placeholder 3"/>
          <p:cNvSpPr>
            <a:spLocks noGrp="1"/>
          </p:cNvSpPr>
          <p:nvPr>
            <p:ph type="sldNum" sz="quarter" idx="10"/>
          </p:nvPr>
        </p:nvSpPr>
        <p:spPr/>
        <p:txBody>
          <a:bodyPr/>
          <a:lstStyle/>
          <a:p>
            <a:fld id="{28454F80-ECA6-4975-867D-6F7206FB8DF5}" type="slidenum">
              <a:rPr lang="en-US" smtClean="0"/>
              <a:pPr/>
              <a:t>24</a:t>
            </a:fld>
            <a:endParaRPr lang="en-US"/>
          </a:p>
        </p:txBody>
      </p:sp>
    </p:spTree>
    <p:extLst>
      <p:ext uri="{BB962C8B-B14F-4D97-AF65-F5344CB8AC3E}">
        <p14:creationId xmlns:p14="http://schemas.microsoft.com/office/powerpoint/2010/main" val="691977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District School Improvement Coordinators can open STEPP with their Logins &amp; Passwords and in the Dashboard, there will be a coaching tab on the right.  Using that feature District Staff members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can comment and give feedback.</a:t>
            </a:r>
          </a:p>
          <a:p>
            <a:endParaRPr lang="en-US" sz="1200" kern="1200" dirty="0" smtClean="0">
              <a:solidFill>
                <a:schemeClr val="tx1"/>
              </a:solidFill>
              <a:effectLst/>
              <a:latin typeface="+mn-lt"/>
              <a:ea typeface="+mn-ea"/>
              <a:cs typeface="+mn-cs"/>
            </a:endParaRPr>
          </a:p>
          <a:p>
            <a:pPr marL="228600" indent="-228600">
              <a:buAutoNum type="arabicPeriod"/>
            </a:pPr>
            <a:r>
              <a:rPr lang="en-US" sz="1200" kern="1200" dirty="0" smtClean="0">
                <a:solidFill>
                  <a:schemeClr val="tx1"/>
                </a:solidFill>
                <a:effectLst/>
                <a:latin typeface="+mn-lt"/>
                <a:ea typeface="+mn-ea"/>
                <a:cs typeface="+mn-cs"/>
              </a:rPr>
              <a:t>Sign into the District’s STEPP account</a:t>
            </a:r>
          </a:p>
          <a:p>
            <a:pPr marL="228600" indent="-228600">
              <a:buAutoNum type="arabicPeriod"/>
            </a:pPr>
            <a:r>
              <a:rPr lang="en-US" sz="1200" kern="1200" dirty="0" smtClean="0">
                <a:solidFill>
                  <a:schemeClr val="tx1"/>
                </a:solidFill>
                <a:effectLst/>
                <a:latin typeface="+mn-lt"/>
                <a:ea typeface="+mn-ea"/>
                <a:cs typeface="+mn-cs"/>
              </a:rPr>
              <a:t>Click</a:t>
            </a:r>
            <a:r>
              <a:rPr lang="en-US" sz="1200" kern="1200" baseline="0" dirty="0" smtClean="0">
                <a:solidFill>
                  <a:schemeClr val="tx1"/>
                </a:solidFill>
                <a:effectLst/>
                <a:latin typeface="+mn-lt"/>
                <a:ea typeface="+mn-ea"/>
                <a:cs typeface="+mn-cs"/>
              </a:rPr>
              <a:t> the coaching tab</a:t>
            </a:r>
          </a:p>
          <a:p>
            <a:pPr marL="228600" indent="-228600">
              <a:buAutoNum type="arabicPeriod"/>
            </a:pPr>
            <a:r>
              <a:rPr lang="en-US" sz="1200" kern="1200" baseline="0" dirty="0" smtClean="0">
                <a:solidFill>
                  <a:schemeClr val="tx1"/>
                </a:solidFill>
                <a:effectLst/>
                <a:latin typeface="+mn-lt"/>
                <a:ea typeface="+mn-ea"/>
                <a:cs typeface="+mn-cs"/>
              </a:rPr>
              <a:t>Click on a school’s dashboard </a:t>
            </a:r>
            <a:endParaRPr lang="en-US" sz="1200" kern="1200" dirty="0" smtClean="0">
              <a:solidFill>
                <a:schemeClr val="tx1"/>
              </a:solidFill>
              <a:effectLst/>
              <a:latin typeface="+mn-lt"/>
              <a:ea typeface="+mn-ea"/>
              <a:cs typeface="+mn-cs"/>
            </a:endParaRP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8454F80-ECA6-4975-867D-6F7206FB8DF5}" type="slidenum">
              <a:rPr lang="en-US" smtClean="0"/>
              <a:pPr/>
              <a:t>25</a:t>
            </a:fld>
            <a:endParaRPr lang="en-US"/>
          </a:p>
        </p:txBody>
      </p:sp>
    </p:spTree>
    <p:extLst>
      <p:ext uri="{BB962C8B-B14F-4D97-AF65-F5344CB8AC3E}">
        <p14:creationId xmlns:p14="http://schemas.microsoft.com/office/powerpoint/2010/main" val="1145509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district team can also monitor and guide the site plans as the year progresses. The district login allows districts the unique viewing option of selecting any of the sites’ plans to determine if they are in need of assistance or coaching. The coaching comments function gives the district administration the option to make and store messages within the tool.  </a:t>
            </a:r>
          </a:p>
          <a:p>
            <a:endParaRPr lang="en-US" dirty="0" smtClean="0"/>
          </a:p>
          <a:p>
            <a:r>
              <a:rPr lang="en-US" dirty="0" smtClean="0"/>
              <a:t>4. Click</a:t>
            </a:r>
            <a:r>
              <a:rPr lang="en-US" baseline="0" dirty="0" smtClean="0"/>
              <a:t> Coaching Review on the school’s dashboard</a:t>
            </a:r>
          </a:p>
          <a:p>
            <a:r>
              <a:rPr lang="en-US" baseline="0" dirty="0" smtClean="0"/>
              <a:t>5. Click on the desired tab to review reports, or create a coaching comment.</a:t>
            </a:r>
            <a:endParaRPr lang="en-US" dirty="0" smtClean="0"/>
          </a:p>
        </p:txBody>
      </p:sp>
      <p:sp>
        <p:nvSpPr>
          <p:cNvPr id="4" name="Slide Number Placeholder 3"/>
          <p:cNvSpPr>
            <a:spLocks noGrp="1"/>
          </p:cNvSpPr>
          <p:nvPr>
            <p:ph type="sldNum" sz="quarter" idx="10"/>
          </p:nvPr>
        </p:nvSpPr>
        <p:spPr/>
        <p:txBody>
          <a:bodyPr/>
          <a:lstStyle/>
          <a:p>
            <a:fld id="{28454F80-ECA6-4975-867D-6F7206FB8DF5}" type="slidenum">
              <a:rPr lang="en-US" smtClean="0"/>
              <a:pPr/>
              <a:t>26</a:t>
            </a:fld>
            <a:endParaRPr lang="en-US"/>
          </a:p>
        </p:txBody>
      </p:sp>
    </p:spTree>
    <p:extLst>
      <p:ext uri="{BB962C8B-B14F-4D97-AF65-F5344CB8AC3E}">
        <p14:creationId xmlns:p14="http://schemas.microsoft.com/office/powerpoint/2010/main" val="5932515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top folder is for the Assurances</a:t>
            </a:r>
            <a:r>
              <a:rPr lang="en-US" baseline="0" dirty="0" smtClean="0"/>
              <a:t> documents.</a:t>
            </a:r>
          </a:p>
          <a:p>
            <a:r>
              <a:rPr lang="en-US" dirty="0" smtClean="0"/>
              <a:t>Some districts are using the Upload Folder for Title I documents.</a:t>
            </a:r>
            <a:endParaRPr lang="en-US" dirty="0" smtClean="0"/>
          </a:p>
        </p:txBody>
      </p:sp>
      <p:sp>
        <p:nvSpPr>
          <p:cNvPr id="4" name="Slide Number Placeholder 3"/>
          <p:cNvSpPr>
            <a:spLocks noGrp="1"/>
          </p:cNvSpPr>
          <p:nvPr>
            <p:ph type="sldNum" sz="quarter" idx="10"/>
          </p:nvPr>
        </p:nvSpPr>
        <p:spPr/>
        <p:txBody>
          <a:bodyPr/>
          <a:lstStyle/>
          <a:p>
            <a:fld id="{28454F80-ECA6-4975-867D-6F7206FB8DF5}" type="slidenum">
              <a:rPr lang="en-US" smtClean="0"/>
              <a:pPr/>
              <a:t>27</a:t>
            </a:fld>
            <a:endParaRPr lang="en-US"/>
          </a:p>
        </p:txBody>
      </p:sp>
    </p:spTree>
    <p:extLst>
      <p:ext uri="{BB962C8B-B14F-4D97-AF65-F5344CB8AC3E}">
        <p14:creationId xmlns:p14="http://schemas.microsoft.com/office/powerpoint/2010/main" val="809792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Team,</a:t>
            </a:r>
            <a:r>
              <a:rPr lang="en-US" baseline="0" dirty="0" smtClean="0"/>
              <a:t> Agendas and Minutes feature is a useful way to help schools stay engaged with plans.  Consistent monitoring of an improvement plan is what makes </a:t>
            </a:r>
            <a:r>
              <a:rPr lang="en-US" baseline="0" smtClean="0"/>
              <a:t>it effective.</a:t>
            </a:r>
            <a:endParaRPr lang="en-US" dirty="0" smtClean="0"/>
          </a:p>
        </p:txBody>
      </p:sp>
      <p:sp>
        <p:nvSpPr>
          <p:cNvPr id="4" name="Slide Number Placeholder 3"/>
          <p:cNvSpPr>
            <a:spLocks noGrp="1"/>
          </p:cNvSpPr>
          <p:nvPr>
            <p:ph type="sldNum" sz="quarter" idx="10"/>
          </p:nvPr>
        </p:nvSpPr>
        <p:spPr/>
        <p:txBody>
          <a:bodyPr/>
          <a:lstStyle/>
          <a:p>
            <a:fld id="{28454F80-ECA6-4975-867D-6F7206FB8DF5}" type="slidenum">
              <a:rPr lang="en-US" smtClean="0"/>
              <a:pPr/>
              <a:t>28</a:t>
            </a:fld>
            <a:endParaRPr lang="en-US"/>
          </a:p>
        </p:txBody>
      </p:sp>
    </p:spTree>
    <p:extLst>
      <p:ext uri="{BB962C8B-B14F-4D97-AF65-F5344CB8AC3E}">
        <p14:creationId xmlns:p14="http://schemas.microsoft.com/office/powerpoint/2010/main" val="5760274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variety of reports can be generated</a:t>
            </a:r>
            <a:r>
              <a:rPr lang="en-US" baseline="0" dirty="0" smtClean="0"/>
              <a:t> using the coaching review feature.</a:t>
            </a:r>
            <a:endParaRPr lang="en-US" dirty="0" smtClean="0"/>
          </a:p>
        </p:txBody>
      </p:sp>
      <p:sp>
        <p:nvSpPr>
          <p:cNvPr id="4" name="Slide Number Placeholder 3"/>
          <p:cNvSpPr>
            <a:spLocks noGrp="1"/>
          </p:cNvSpPr>
          <p:nvPr>
            <p:ph type="sldNum" sz="quarter" idx="10"/>
          </p:nvPr>
        </p:nvSpPr>
        <p:spPr/>
        <p:txBody>
          <a:bodyPr/>
          <a:lstStyle/>
          <a:p>
            <a:fld id="{28454F80-ECA6-4975-867D-6F7206FB8DF5}" type="slidenum">
              <a:rPr lang="en-US" smtClean="0"/>
              <a:pPr/>
              <a:t>29</a:t>
            </a:fld>
            <a:endParaRPr lang="en-US"/>
          </a:p>
        </p:txBody>
      </p:sp>
    </p:spTree>
    <p:extLst>
      <p:ext uri="{BB962C8B-B14F-4D97-AF65-F5344CB8AC3E}">
        <p14:creationId xmlns:p14="http://schemas.microsoft.com/office/powerpoint/2010/main" val="549683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One</a:t>
            </a:r>
            <a:r>
              <a:rPr lang="en-US" sz="1200" kern="1200" baseline="0" dirty="0" smtClean="0">
                <a:solidFill>
                  <a:schemeClr val="tx1"/>
                </a:solidFill>
                <a:effectLst/>
                <a:latin typeface="+mn-lt"/>
                <a:ea typeface="+mn-ea"/>
                <a:cs typeface="+mn-cs"/>
              </a:rPr>
              <a:t> of the resources available is Indicators In Action.</a:t>
            </a:r>
            <a:endParaRPr lang="en-US"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28454F80-ECA6-4975-867D-6F7206FB8DF5}" type="slidenum">
              <a:rPr lang="en-US" smtClean="0"/>
              <a:pPr/>
              <a:t>30</a:t>
            </a:fld>
            <a:endParaRPr lang="en-US"/>
          </a:p>
        </p:txBody>
      </p:sp>
    </p:spTree>
    <p:extLst>
      <p:ext uri="{BB962C8B-B14F-4D97-AF65-F5344CB8AC3E}">
        <p14:creationId xmlns:p14="http://schemas.microsoft.com/office/powerpoint/2010/main" val="181117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8454F80-ECA6-4975-867D-6F7206FB8DF5}" type="slidenum">
              <a:rPr lang="en-US" smtClean="0"/>
              <a:pPr/>
              <a:t>3</a:t>
            </a:fld>
            <a:endParaRPr lang="en-US"/>
          </a:p>
        </p:txBody>
      </p:sp>
    </p:spTree>
    <p:extLst>
      <p:ext uri="{BB962C8B-B14F-4D97-AF65-F5344CB8AC3E}">
        <p14:creationId xmlns:p14="http://schemas.microsoft.com/office/powerpoint/2010/main" val="27008254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Indicators in Action</a:t>
            </a:r>
            <a:r>
              <a:rPr lang="en-US" sz="1200" kern="1200" baseline="0" dirty="0" smtClean="0">
                <a:solidFill>
                  <a:schemeClr val="tx1"/>
                </a:solidFill>
                <a:effectLst/>
                <a:latin typeface="+mn-lt"/>
                <a:ea typeface="+mn-ea"/>
                <a:cs typeface="+mn-cs"/>
              </a:rPr>
              <a:t> can be found on the </a:t>
            </a:r>
            <a:r>
              <a:rPr lang="en-US" sz="1200" kern="1200" baseline="0" dirty="0" err="1" smtClean="0">
                <a:solidFill>
                  <a:schemeClr val="tx1"/>
                </a:solidFill>
                <a:effectLst/>
                <a:latin typeface="+mn-lt"/>
                <a:ea typeface="+mn-ea"/>
                <a:cs typeface="+mn-cs"/>
              </a:rPr>
              <a:t>Indistar</a:t>
            </a:r>
            <a:r>
              <a:rPr lang="en-US" sz="1200" kern="1200" baseline="0" dirty="0" smtClean="0">
                <a:solidFill>
                  <a:schemeClr val="tx1"/>
                </a:solidFill>
                <a:effectLst/>
                <a:latin typeface="+mn-lt"/>
                <a:ea typeface="+mn-ea"/>
                <a:cs typeface="+mn-cs"/>
              </a:rPr>
              <a:t> login page.  Instruction, Leadership, and School Community</a:t>
            </a:r>
            <a:endParaRPr lang="en-US" sz="1200" kern="1200" dirty="0" smtClean="0">
              <a:solidFill>
                <a:schemeClr val="tx1"/>
              </a:solidFill>
              <a:effectLst/>
              <a:latin typeface="+mn-lt"/>
              <a:ea typeface="+mn-ea"/>
              <a:cs typeface="+mn-cs"/>
            </a:endParaRPr>
          </a:p>
          <a:p>
            <a:endParaRPr lang="en-US" dirty="0" smtClean="0"/>
          </a:p>
          <a:p>
            <a:r>
              <a:rPr lang="en-US" sz="1200" kern="1200" baseline="0" dirty="0" smtClean="0">
                <a:solidFill>
                  <a:schemeClr val="tx1"/>
                </a:solidFill>
                <a:effectLst/>
                <a:latin typeface="+mn-lt"/>
                <a:ea typeface="+mn-ea"/>
                <a:cs typeface="+mn-cs"/>
              </a:rPr>
              <a:t>Instruction:  </a:t>
            </a:r>
            <a:r>
              <a:rPr lang="en-US" sz="1200" b="1" kern="1200" baseline="0" dirty="0" smtClean="0">
                <a:solidFill>
                  <a:schemeClr val="tx1"/>
                </a:solidFill>
                <a:effectLst/>
                <a:latin typeface="+mn-lt"/>
                <a:ea typeface="+mn-ea"/>
                <a:cs typeface="+mn-cs"/>
              </a:rPr>
              <a:t>Instructional Planning, </a:t>
            </a:r>
            <a:r>
              <a:rPr lang="en-US" sz="1200" kern="1200" baseline="0" dirty="0" smtClean="0">
                <a:solidFill>
                  <a:schemeClr val="tx1"/>
                </a:solidFill>
                <a:effectLst/>
                <a:latin typeface="+mn-lt"/>
                <a:ea typeface="+mn-ea"/>
                <a:cs typeface="+mn-cs"/>
              </a:rPr>
              <a:t>Classroom Management, &amp; Instructional Delivery</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Leadership: The Role of the Principal, </a:t>
            </a:r>
            <a:r>
              <a:rPr lang="en-US" sz="1200" b="1" kern="1200" baseline="0" dirty="0" smtClean="0">
                <a:solidFill>
                  <a:schemeClr val="tx1"/>
                </a:solidFill>
                <a:effectLst/>
                <a:latin typeface="+mn-lt"/>
                <a:ea typeface="+mn-ea"/>
                <a:cs typeface="+mn-cs"/>
              </a:rPr>
              <a:t>Teams</a:t>
            </a:r>
            <a:r>
              <a:rPr lang="en-US" sz="1200" kern="1200" baseline="0" dirty="0" smtClean="0">
                <a:solidFill>
                  <a:schemeClr val="tx1"/>
                </a:solidFill>
                <a:effectLst/>
                <a:latin typeface="+mn-lt"/>
                <a:ea typeface="+mn-ea"/>
                <a:cs typeface="+mn-cs"/>
              </a:rPr>
              <a:t>, Professional Development</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School Community: The Curriculum of the Home, Shared Leadership &amp; Goals and Roles, The Compact, Homework and Studying and Reading at Home, A Welcoming Place and a Connected Community.</a:t>
            </a:r>
            <a:endParaRPr lang="en-US"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28454F80-ECA6-4975-867D-6F7206FB8DF5}" type="slidenum">
              <a:rPr lang="en-US" smtClean="0"/>
              <a:pPr/>
              <a:t>31</a:t>
            </a:fld>
            <a:endParaRPr lang="en-US"/>
          </a:p>
        </p:txBody>
      </p:sp>
    </p:spTree>
    <p:extLst>
      <p:ext uri="{BB962C8B-B14F-4D97-AF65-F5344CB8AC3E}">
        <p14:creationId xmlns:p14="http://schemas.microsoft.com/office/powerpoint/2010/main" val="37449523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Video</a:t>
            </a:r>
            <a:r>
              <a:rPr lang="en-US" sz="1200" kern="1200" baseline="0" dirty="0" smtClean="0">
                <a:solidFill>
                  <a:schemeClr val="tx1"/>
                </a:solidFill>
                <a:effectLst/>
                <a:latin typeface="+mn-lt"/>
                <a:ea typeface="+mn-ea"/>
                <a:cs typeface="+mn-cs"/>
              </a:rPr>
              <a:t> Clips. Workbooks. Templates. Facilitators Guide.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Instruction:  Instructional Planning, Classroom Management, &amp; Instructional Delivery</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Leadership: The Role of the Principal, Teams, Professional Development</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School Community: The Curriculum of the Home, Shared Leadership &amp; Goals and Roles, The Compact, Homework and Studying and Reading at Home, A Welcoming Place and a Connected Community.</a:t>
            </a:r>
            <a:endParaRPr lang="en-US"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28454F80-ECA6-4975-867D-6F7206FB8DF5}" type="slidenum">
              <a:rPr lang="en-US" smtClean="0"/>
              <a:pPr/>
              <a:t>32</a:t>
            </a:fld>
            <a:endParaRPr lang="en-US"/>
          </a:p>
        </p:txBody>
      </p:sp>
    </p:spTree>
    <p:extLst>
      <p:ext uri="{BB962C8B-B14F-4D97-AF65-F5344CB8AC3E}">
        <p14:creationId xmlns:p14="http://schemas.microsoft.com/office/powerpoint/2010/main" val="20939995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you log into your account the name of your District will be in the top left corner of your Dashboard page.  Also on your dashboard page are Tabs that include Complete Forms, Submit Forms/Reports, and Docs &amp; Links.  </a:t>
            </a:r>
          </a:p>
          <a:p>
            <a:endParaRPr lang="en-US" baseline="0" dirty="0" smtClean="0"/>
          </a:p>
          <a:p>
            <a:r>
              <a:rPr lang="en-US" baseline="0" dirty="0" smtClean="0"/>
              <a:t>***See Alaska STEPP New Users Webinar, or Alaska STEPP Manual for detailed instructions about Alaska STEPP features and how to mechanically maneuver the processes of Assess, Create, and Monitor.</a:t>
            </a:r>
          </a:p>
          <a:p>
            <a:endParaRPr lang="en-US" baseline="0" dirty="0" smtClean="0"/>
          </a:p>
          <a:p>
            <a:r>
              <a:rPr lang="en-US" baseline="0" dirty="0" smtClean="0"/>
              <a:t>Assess</a:t>
            </a:r>
          </a:p>
          <a:p>
            <a:endParaRPr lang="en-US" baseline="0" dirty="0" smtClean="0"/>
          </a:p>
        </p:txBody>
      </p:sp>
      <p:sp>
        <p:nvSpPr>
          <p:cNvPr id="4" name="Slide Number Placeholder 3"/>
          <p:cNvSpPr>
            <a:spLocks noGrp="1"/>
          </p:cNvSpPr>
          <p:nvPr>
            <p:ph type="sldNum" sz="quarter" idx="10"/>
          </p:nvPr>
        </p:nvSpPr>
        <p:spPr/>
        <p:txBody>
          <a:bodyPr/>
          <a:lstStyle/>
          <a:p>
            <a:fld id="{28454F80-ECA6-4975-867D-6F7206FB8DF5}" type="slidenum">
              <a:rPr lang="en-US" smtClean="0"/>
              <a:pPr/>
              <a:t>33</a:t>
            </a:fld>
            <a:endParaRPr lang="en-US"/>
          </a:p>
        </p:txBody>
      </p:sp>
    </p:spTree>
    <p:extLst>
      <p:ext uri="{BB962C8B-B14F-4D97-AF65-F5344CB8AC3E}">
        <p14:creationId xmlns:p14="http://schemas.microsoft.com/office/powerpoint/2010/main" val="14950919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you log into your account the name of your District will be in the top left corner of your Dashboard page.  Also on your dashboard page are Tabs that include Complete Forms, Submit Forms/Reports, and Docs &amp; Links.  </a:t>
            </a:r>
          </a:p>
          <a:p>
            <a:endParaRPr lang="en-US" baseline="0" dirty="0" smtClean="0"/>
          </a:p>
          <a:p>
            <a:r>
              <a:rPr lang="en-US" baseline="0" dirty="0" smtClean="0"/>
              <a:t>***See Alaska STEPP New Users Webinar, or Alaska STEPP Manual for detailed instructions about Alaska STEPP features and how to mechanically maneuver the processes of Assess, Create, and Monitor.</a:t>
            </a:r>
          </a:p>
          <a:p>
            <a:endParaRPr lang="en-US" baseline="0" dirty="0" smtClean="0"/>
          </a:p>
          <a:p>
            <a:r>
              <a:rPr lang="en-US" baseline="0" dirty="0" smtClean="0"/>
              <a:t>Five areas for improvement: 1.) Aligned reading and Math curricula, 2.) weekly facilitated staff(teacher) PLC or team meetings discussing student progress, 3.) Regular assessment of offer feedback for on going teaching and learning 4.) staff PD for Alaska Content Standards instruction, 5.) over sight of school plans</a:t>
            </a:r>
          </a:p>
          <a:p>
            <a:endParaRPr lang="en-US" baseline="0" dirty="0" smtClean="0"/>
          </a:p>
        </p:txBody>
      </p:sp>
      <p:sp>
        <p:nvSpPr>
          <p:cNvPr id="4" name="Slide Number Placeholder 3"/>
          <p:cNvSpPr>
            <a:spLocks noGrp="1"/>
          </p:cNvSpPr>
          <p:nvPr>
            <p:ph type="sldNum" sz="quarter" idx="10"/>
          </p:nvPr>
        </p:nvSpPr>
        <p:spPr/>
        <p:txBody>
          <a:bodyPr/>
          <a:lstStyle/>
          <a:p>
            <a:fld id="{28454F80-ECA6-4975-867D-6F7206FB8DF5}" type="slidenum">
              <a:rPr lang="en-US" smtClean="0"/>
              <a:pPr/>
              <a:t>34</a:t>
            </a:fld>
            <a:endParaRPr lang="en-US"/>
          </a:p>
        </p:txBody>
      </p:sp>
    </p:spTree>
    <p:extLst>
      <p:ext uri="{BB962C8B-B14F-4D97-AF65-F5344CB8AC3E}">
        <p14:creationId xmlns:p14="http://schemas.microsoft.com/office/powerpoint/2010/main" val="41713331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28454F80-ECA6-4975-867D-6F7206FB8DF5}" type="slidenum">
              <a:rPr lang="en-US" smtClean="0"/>
              <a:pPr/>
              <a:t>35</a:t>
            </a:fld>
            <a:endParaRPr lang="en-US"/>
          </a:p>
        </p:txBody>
      </p:sp>
    </p:spTree>
    <p:extLst>
      <p:ext uri="{BB962C8B-B14F-4D97-AF65-F5344CB8AC3E}">
        <p14:creationId xmlns:p14="http://schemas.microsoft.com/office/powerpoint/2010/main" val="10638135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When</a:t>
            </a:r>
            <a:r>
              <a:rPr lang="en-US" baseline="0" dirty="0" smtClean="0"/>
              <a:t> you log into your account the name of your District will be in the top left corner of your Dashboard page.  Also on your dashboard page are Tabs that include Complete Forms, Submit Forms/Reports, and Docs &amp; Links. When the home tab is clicked the Alaska STEP – School Indicators link is highlighted.  This is how to get to the main menu page where assessing, creating, and monitoring can occur. </a:t>
            </a:r>
          </a:p>
          <a:p>
            <a:endParaRPr lang="en-US" baseline="0" dirty="0" smtClean="0"/>
          </a:p>
          <a:p>
            <a:r>
              <a:rPr lang="en-US" b="1" baseline="0" dirty="0" smtClean="0"/>
              <a:t>***See Alaska STEPP Basics Webinar, or Alaska STEPP Manual for detailed instructions about Alaska STEPP features and how to mechanically maneuver the processes of Assess, Create, and Monitor.</a:t>
            </a:r>
          </a:p>
          <a:p>
            <a:endParaRPr lang="en-US" baseline="0" dirty="0" smtClean="0"/>
          </a:p>
          <a:p>
            <a:r>
              <a:rPr lang="en-US" baseline="0" dirty="0" smtClean="0"/>
              <a:t>Five areas for to assess and plan: 1.) Aligned reading and Math curricula, 2.) weekly facilitated school staff(teacher) PLC or team meetings discussing student progress, 3.) Regular assessment to offer feedback for on going teaching and learning to increase intended instructional outcomes 4.) staff PD and technical assistance for Alaska Content Standards instruction, 5.) over sight of school plans</a:t>
            </a:r>
          </a:p>
          <a:p>
            <a:endParaRPr lang="en-US" baseline="0" dirty="0" smtClean="0"/>
          </a:p>
          <a:p>
            <a:r>
              <a:rPr lang="en-US" b="1" baseline="0" dirty="0" smtClean="0"/>
              <a:t>Suggested indicators</a:t>
            </a:r>
          </a:p>
          <a:p>
            <a:r>
              <a:rPr lang="en-US" baseline="0" dirty="0" smtClean="0"/>
              <a:t>1.1</a:t>
            </a:r>
            <a:r>
              <a:rPr lang="en-US" sz="1200" b="0" i="0" u="none" strike="noStrike" kern="1200" baseline="0" dirty="0" smtClean="0">
                <a:solidFill>
                  <a:schemeClr val="tx1"/>
                </a:solidFill>
                <a:latin typeface="+mn-lt"/>
                <a:ea typeface="+mn-ea"/>
                <a:cs typeface="+mn-cs"/>
              </a:rPr>
              <a:t>  District-approved curricula are aligned with Alaska State Standards. </a:t>
            </a:r>
          </a:p>
          <a:p>
            <a:r>
              <a:rPr lang="en-US" baseline="0" dirty="0" smtClean="0"/>
              <a:t>1.2   </a:t>
            </a:r>
            <a:r>
              <a:rPr lang="en-US" sz="1200" b="0" i="0" u="none" strike="noStrike" kern="1200" baseline="0" dirty="0" smtClean="0">
                <a:solidFill>
                  <a:schemeClr val="tx1"/>
                </a:solidFill>
                <a:latin typeface="+mn-lt"/>
                <a:ea typeface="+mn-ea"/>
                <a:cs typeface="+mn-cs"/>
              </a:rPr>
              <a:t>The district uses established procedures to monitor aligned curricula. </a:t>
            </a:r>
          </a:p>
          <a:p>
            <a:r>
              <a:rPr lang="en-US" baseline="0" dirty="0" smtClean="0"/>
              <a:t>2.1  </a:t>
            </a:r>
            <a:r>
              <a:rPr lang="en-US" sz="1200" b="0" i="0" u="none" strike="noStrike" kern="1200" baseline="0" dirty="0" smtClean="0">
                <a:solidFill>
                  <a:schemeClr val="tx1"/>
                </a:solidFill>
                <a:latin typeface="+mn-lt"/>
                <a:ea typeface="+mn-ea"/>
                <a:cs typeface="+mn-cs"/>
              </a:rPr>
              <a:t>District-wide assessments are aligned with Alaska State Standards and district approved curricula. </a:t>
            </a:r>
          </a:p>
          <a:p>
            <a:r>
              <a:rPr lang="en-US" baseline="0" dirty="0" smtClean="0"/>
              <a:t>3.1</a:t>
            </a:r>
            <a:r>
              <a:rPr lang="en-US" sz="1200" b="0" i="0" u="none" strike="noStrike" kern="1200" baseline="0" dirty="0" smtClean="0">
                <a:solidFill>
                  <a:schemeClr val="tx1"/>
                </a:solidFill>
                <a:latin typeface="+mn-lt"/>
                <a:ea typeface="+mn-ea"/>
                <a:cs typeface="+mn-cs"/>
              </a:rPr>
              <a:t>  District monitors that instructional activities are aligned to Alaska State Standards. </a:t>
            </a:r>
          </a:p>
          <a:p>
            <a:r>
              <a:rPr lang="en-US" baseline="0" dirty="0" smtClean="0"/>
              <a:t>5.2  </a:t>
            </a:r>
            <a:r>
              <a:rPr lang="en-US" sz="1200" b="0" i="0" u="none" strike="noStrike" kern="1200" baseline="0" dirty="0" smtClean="0">
                <a:solidFill>
                  <a:schemeClr val="tx1"/>
                </a:solidFill>
                <a:latin typeface="+mn-lt"/>
                <a:ea typeface="+mn-ea"/>
                <a:cs typeface="+mn-cs"/>
              </a:rPr>
              <a:t>The District teacher and principal evaluation processes are aligned with the Alaska Professional Teacher Standards and the Standards for Alaska’s Administrators. </a:t>
            </a:r>
          </a:p>
          <a:p>
            <a:r>
              <a:rPr lang="en-US" baseline="0" dirty="0" smtClean="0"/>
              <a:t>5.3  </a:t>
            </a:r>
            <a:r>
              <a:rPr lang="en-US" sz="1200" b="0" i="0" u="none" strike="noStrike" kern="1200" baseline="0" dirty="0" smtClean="0">
                <a:solidFill>
                  <a:schemeClr val="tx1"/>
                </a:solidFill>
                <a:latin typeface="+mn-lt"/>
                <a:ea typeface="+mn-ea"/>
                <a:cs typeface="+mn-cs"/>
              </a:rPr>
              <a:t>The district provides professional development that is embedded into the daily routines and practices of school staff. </a:t>
            </a:r>
          </a:p>
          <a:p>
            <a:r>
              <a:rPr lang="en-US" baseline="0" dirty="0" smtClean="0"/>
              <a:t>6.1  </a:t>
            </a:r>
            <a:r>
              <a:rPr lang="en-US" sz="1200" b="0" i="0" u="none" strike="noStrike" kern="1200" baseline="0" dirty="0" smtClean="0">
                <a:solidFill>
                  <a:schemeClr val="tx1"/>
                </a:solidFill>
                <a:latin typeface="+mn-lt"/>
                <a:ea typeface="+mn-ea"/>
                <a:cs typeface="+mn-cs"/>
              </a:rPr>
              <a:t>District leaders facilitate the development of the district improvement goals and the alignment of school and district goals. </a:t>
            </a:r>
          </a:p>
          <a:p>
            <a:r>
              <a:rPr lang="en-US" baseline="0" dirty="0" smtClean="0"/>
              <a:t>6.2  </a:t>
            </a:r>
            <a:r>
              <a:rPr lang="en-US" sz="1200" b="0" i="0" u="none" strike="noStrike" kern="1200" baseline="0" dirty="0" smtClean="0">
                <a:solidFill>
                  <a:schemeClr val="tx1"/>
                </a:solidFill>
                <a:latin typeface="+mn-lt"/>
                <a:ea typeface="+mn-ea"/>
                <a:cs typeface="+mn-cs"/>
              </a:rPr>
              <a:t>District leaders assist instructional leaders in understanding student achievement data and its use in improving instruction. </a:t>
            </a:r>
          </a:p>
          <a:p>
            <a:r>
              <a:rPr lang="en-US" baseline="0" dirty="0" smtClean="0"/>
              <a:t>6.3  </a:t>
            </a:r>
            <a:r>
              <a:rPr lang="en-US" sz="1200" b="0" i="0" u="none" strike="noStrike" kern="1200" baseline="0" dirty="0" smtClean="0">
                <a:solidFill>
                  <a:schemeClr val="tx1"/>
                </a:solidFill>
                <a:latin typeface="+mn-lt"/>
                <a:ea typeface="+mn-ea"/>
                <a:cs typeface="+mn-cs"/>
              </a:rPr>
              <a:t>District staff systematically monitors the implementation of the school improvement plans. </a:t>
            </a:r>
          </a:p>
          <a:p>
            <a:r>
              <a:rPr lang="en-US" sz="1200" b="0" i="0" u="none" strike="noStrike" kern="1200" baseline="0" dirty="0" smtClean="0">
                <a:solidFill>
                  <a:schemeClr val="tx1"/>
                </a:solidFill>
                <a:latin typeface="+mn-lt"/>
                <a:ea typeface="+mn-ea"/>
                <a:cs typeface="+mn-cs"/>
              </a:rPr>
              <a:t>6.4 District ensures that instructional leaders have access to and are helping teachers implement Alaska Content Standards</a:t>
            </a:r>
          </a:p>
          <a:p>
            <a:r>
              <a:rPr lang="en-US" sz="1200" b="0" i="0" u="none" strike="noStrike" kern="1200" baseline="0" dirty="0" smtClean="0">
                <a:solidFill>
                  <a:schemeClr val="tx1"/>
                </a:solidFill>
                <a:latin typeface="+mn-lt"/>
                <a:ea typeface="+mn-ea"/>
                <a:cs typeface="+mn-cs"/>
              </a:rPr>
              <a:t>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8454F80-ECA6-4975-867D-6F7206FB8DF5}" type="slidenum">
              <a:rPr lang="en-US" smtClean="0"/>
              <a:pPr/>
              <a:t>36</a:t>
            </a:fld>
            <a:endParaRPr lang="en-US"/>
          </a:p>
        </p:txBody>
      </p:sp>
    </p:spTree>
    <p:extLst>
      <p:ext uri="{BB962C8B-B14F-4D97-AF65-F5344CB8AC3E}">
        <p14:creationId xmlns:p14="http://schemas.microsoft.com/office/powerpoint/2010/main" val="19230859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following topics and slides can be used for a District, or School wide staff training in Alaska STEPP.</a:t>
            </a:r>
            <a:endParaRPr lang="en-US" dirty="0"/>
          </a:p>
        </p:txBody>
      </p:sp>
      <p:sp>
        <p:nvSpPr>
          <p:cNvPr id="4" name="Slide Number Placeholder 3"/>
          <p:cNvSpPr>
            <a:spLocks noGrp="1"/>
          </p:cNvSpPr>
          <p:nvPr>
            <p:ph type="sldNum" sz="quarter" idx="10"/>
          </p:nvPr>
        </p:nvSpPr>
        <p:spPr/>
        <p:txBody>
          <a:bodyPr/>
          <a:lstStyle/>
          <a:p>
            <a:fld id="{28454F80-ECA6-4975-867D-6F7206FB8DF5}" type="slidenum">
              <a:rPr lang="en-US" smtClean="0"/>
              <a:pPr/>
              <a:t>37</a:t>
            </a:fld>
            <a:endParaRPr lang="en-US"/>
          </a:p>
        </p:txBody>
      </p:sp>
    </p:spTree>
    <p:extLst>
      <p:ext uri="{BB962C8B-B14F-4D97-AF65-F5344CB8AC3E}">
        <p14:creationId xmlns:p14="http://schemas.microsoft.com/office/powerpoint/2010/main" val="30834613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Giving</a:t>
            </a:r>
            <a:r>
              <a:rPr lang="en-US" baseline="0" dirty="0" smtClean="0"/>
              <a:t> the background of STEPP is important, because the philosophy behind STEPP is what drives the process.</a:t>
            </a:r>
            <a:endParaRPr lang="en-US" dirty="0"/>
          </a:p>
        </p:txBody>
      </p:sp>
      <p:sp>
        <p:nvSpPr>
          <p:cNvPr id="4" name="Slide Number Placeholder 3"/>
          <p:cNvSpPr>
            <a:spLocks noGrp="1"/>
          </p:cNvSpPr>
          <p:nvPr>
            <p:ph type="sldNum" sz="quarter" idx="10"/>
          </p:nvPr>
        </p:nvSpPr>
        <p:spPr/>
        <p:txBody>
          <a:bodyPr/>
          <a:lstStyle/>
          <a:p>
            <a:fld id="{28454F80-ECA6-4975-867D-6F7206FB8DF5}" type="slidenum">
              <a:rPr lang="en-US" smtClean="0"/>
              <a:pPr/>
              <a:t>38</a:t>
            </a:fld>
            <a:endParaRPr lang="en-US"/>
          </a:p>
        </p:txBody>
      </p:sp>
    </p:spTree>
    <p:extLst>
      <p:ext uri="{BB962C8B-B14F-4D97-AF65-F5344CB8AC3E}">
        <p14:creationId xmlns:p14="http://schemas.microsoft.com/office/powerpoint/2010/main" val="16889922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process relies on a team- it is not a plan to be written by one person.  Many voices can give input in the School Improvement Process and that change does not have to happen over night. Change requires collective strategies and disciplined collaboration, shared responsibility and shared ownership of everyone working toward the same goal.</a:t>
            </a:r>
          </a:p>
          <a:p>
            <a:r>
              <a:rPr lang="en-US" baseline="0" dirty="0" smtClean="0"/>
              <a:t>A clear purpose is widely shared.  With STEPP a school can start with realistic goals and practical tasks, and then build the planning process over time.</a:t>
            </a:r>
          </a:p>
        </p:txBody>
      </p:sp>
      <p:sp>
        <p:nvSpPr>
          <p:cNvPr id="4" name="Slide Number Placeholder 3"/>
          <p:cNvSpPr>
            <a:spLocks noGrp="1"/>
          </p:cNvSpPr>
          <p:nvPr>
            <p:ph type="sldNum" sz="quarter" idx="10"/>
          </p:nvPr>
        </p:nvSpPr>
        <p:spPr/>
        <p:txBody>
          <a:bodyPr/>
          <a:lstStyle/>
          <a:p>
            <a:fld id="{28454F80-ECA6-4975-867D-6F7206FB8DF5}" type="slidenum">
              <a:rPr lang="en-US" smtClean="0"/>
              <a:pPr/>
              <a:t>39</a:t>
            </a:fld>
            <a:endParaRPr lang="en-US"/>
          </a:p>
        </p:txBody>
      </p:sp>
    </p:spTree>
    <p:extLst>
      <p:ext uri="{BB962C8B-B14F-4D97-AF65-F5344CB8AC3E}">
        <p14:creationId xmlns:p14="http://schemas.microsoft.com/office/powerpoint/2010/main" val="2849328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important</a:t>
            </a:r>
            <a:r>
              <a:rPr lang="en-US" baseline="0" dirty="0" smtClean="0"/>
              <a:t> for staff to know that the planning is a process and is never done. </a:t>
            </a:r>
            <a:r>
              <a:rPr lang="en-US" dirty="0" smtClean="0"/>
              <a:t>With STEPP there is a paradigm shift.</a:t>
            </a:r>
            <a:r>
              <a:rPr lang="en-US" baseline="0" dirty="0" smtClean="0"/>
              <a:t> It is also important to keep in mind that STEPP can be a place that captures what is happening at schools, picture and a reflection of.  When staff members are brought into the planning process and the work they are doing is stored in one common place people are pulled together.  Whereas, not everyone in a school, (depending on the size of school) will be </a:t>
            </a:r>
            <a:r>
              <a:rPr lang="en-US" baseline="0" dirty="0" err="1" smtClean="0"/>
              <a:t>inputing</a:t>
            </a:r>
            <a:r>
              <a:rPr lang="en-US" baseline="0" dirty="0" smtClean="0"/>
              <a:t> data into a school’s STEPP account, everyone will have access to look at the work that is happening.  They will see their names in relation to objectives and tasks assigned and reports will show the work that has been accomplished.</a:t>
            </a:r>
            <a:endParaRPr lang="en-US" dirty="0"/>
          </a:p>
        </p:txBody>
      </p:sp>
      <p:sp>
        <p:nvSpPr>
          <p:cNvPr id="4" name="Slide Number Placeholder 3"/>
          <p:cNvSpPr>
            <a:spLocks noGrp="1"/>
          </p:cNvSpPr>
          <p:nvPr>
            <p:ph type="sldNum" sz="quarter" idx="10"/>
          </p:nvPr>
        </p:nvSpPr>
        <p:spPr/>
        <p:txBody>
          <a:bodyPr/>
          <a:lstStyle/>
          <a:p>
            <a:fld id="{28454F80-ECA6-4975-867D-6F7206FB8DF5}" type="slidenum">
              <a:rPr lang="en-US" smtClean="0"/>
              <a:pPr/>
              <a:t>40</a:t>
            </a:fld>
            <a:endParaRPr lang="en-US" dirty="0"/>
          </a:p>
        </p:txBody>
      </p:sp>
    </p:spTree>
    <p:extLst>
      <p:ext uri="{BB962C8B-B14F-4D97-AF65-F5344CB8AC3E}">
        <p14:creationId xmlns:p14="http://schemas.microsoft.com/office/powerpoint/2010/main" val="1209171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the process for submitting all</a:t>
            </a:r>
            <a:r>
              <a:rPr lang="en-US" baseline="0" dirty="0" smtClean="0"/>
              <a:t> plans on Alaska STEPP requires the push of a button, there is a difference in who will be documenting and approving the submittal of those plans. </a:t>
            </a:r>
          </a:p>
          <a:p>
            <a:endParaRPr lang="en-US" baseline="0" dirty="0" smtClean="0"/>
          </a:p>
          <a:p>
            <a:r>
              <a:rPr lang="en-US" baseline="0" dirty="0" smtClean="0"/>
              <a:t>It is understood that the district is aware of all school improvement plans and guides the processes and content for all schools in their districts; EED provides additional support and accountability for specifically designated schools.</a:t>
            </a:r>
          </a:p>
          <a:p>
            <a:endParaRPr lang="en-US" baseline="0" dirty="0" smtClean="0"/>
          </a:p>
          <a:p>
            <a:r>
              <a:rPr lang="en-US" baseline="0" dirty="0" smtClean="0"/>
              <a:t>Priority &amp; focus school plans’ submittal  will be documented, reviewed and approved by EED. </a:t>
            </a:r>
          </a:p>
          <a:p>
            <a:r>
              <a:rPr lang="en-US" baseline="0" dirty="0" smtClean="0"/>
              <a:t>One, &amp; two star school plans’ submittal will be documented and reviewed by EED, and EED will offer feedback, but EED does not approve/disapprove 1 &amp; 2 star school’s plans. </a:t>
            </a:r>
          </a:p>
          <a:p>
            <a:r>
              <a:rPr lang="en-US" baseline="0" dirty="0" smtClean="0"/>
              <a:t>Three star schools’ plans’ submittal will be documented and reviewed by Districts and the process for giving feedback to those plans will differ amongst the different districts.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Four and Five star plans’ submittal for subgroups will be documented and reviewed by Districts and the process for giving feedback to those plans will differ amongst the different districts.</a:t>
            </a:r>
          </a:p>
          <a:p>
            <a:endParaRPr lang="en-US" dirty="0" smtClean="0"/>
          </a:p>
        </p:txBody>
      </p:sp>
      <p:sp>
        <p:nvSpPr>
          <p:cNvPr id="4" name="Slide Number Placeholder 3"/>
          <p:cNvSpPr>
            <a:spLocks noGrp="1"/>
          </p:cNvSpPr>
          <p:nvPr>
            <p:ph type="sldNum" sz="quarter" idx="10"/>
          </p:nvPr>
        </p:nvSpPr>
        <p:spPr/>
        <p:txBody>
          <a:bodyPr/>
          <a:lstStyle/>
          <a:p>
            <a:fld id="{28454F80-ECA6-4975-867D-6F7206FB8DF5}" type="slidenum">
              <a:rPr lang="en-US" smtClean="0"/>
              <a:pPr/>
              <a:t>4</a:t>
            </a:fld>
            <a:endParaRPr lang="en-US"/>
          </a:p>
        </p:txBody>
      </p:sp>
    </p:spTree>
    <p:extLst>
      <p:ext uri="{BB962C8B-B14F-4D97-AF65-F5344CB8AC3E}">
        <p14:creationId xmlns:p14="http://schemas.microsoft.com/office/powerpoint/2010/main" val="7088660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Staff can be made aware</a:t>
            </a:r>
            <a:r>
              <a:rPr lang="en-US" baseline="0" dirty="0" smtClean="0"/>
              <a:t> that STEPP is Flexible:</a:t>
            </a:r>
          </a:p>
          <a:p>
            <a:r>
              <a:rPr lang="en-US" baseline="0" dirty="0" smtClean="0"/>
              <a:t>STEPP is designed to meet the needs of the largest school in Anchorage, as well as smaller schools with only a few staff members and 20- 30 students.</a:t>
            </a:r>
          </a:p>
          <a:p>
            <a:r>
              <a:rPr lang="en-US" baseline="0" dirty="0" smtClean="0"/>
              <a:t>The pacing can be realistically established, they can have input in establishing objectives, and creating tasks.  And, staff can be kept in the loop regarding what is going on with planning at their site.</a:t>
            </a:r>
          </a:p>
        </p:txBody>
      </p:sp>
      <p:sp>
        <p:nvSpPr>
          <p:cNvPr id="4" name="Slide Number Placeholder 3"/>
          <p:cNvSpPr>
            <a:spLocks noGrp="1"/>
          </p:cNvSpPr>
          <p:nvPr>
            <p:ph type="sldNum" sz="quarter" idx="10"/>
          </p:nvPr>
        </p:nvSpPr>
        <p:spPr/>
        <p:txBody>
          <a:bodyPr/>
          <a:lstStyle/>
          <a:p>
            <a:fld id="{28454F80-ECA6-4975-867D-6F7206FB8DF5}" type="slidenum">
              <a:rPr lang="en-US" smtClean="0"/>
              <a:pPr/>
              <a:t>41</a:t>
            </a:fld>
            <a:endParaRPr lang="en-US"/>
          </a:p>
        </p:txBody>
      </p:sp>
    </p:spTree>
    <p:extLst>
      <p:ext uri="{BB962C8B-B14F-4D97-AF65-F5344CB8AC3E}">
        <p14:creationId xmlns:p14="http://schemas.microsoft.com/office/powerpoint/2010/main" val="1953980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lgn="l"/>
            <a:r>
              <a:rPr lang="en-US" dirty="0" smtClean="0"/>
              <a:t>The indicators</a:t>
            </a:r>
            <a:r>
              <a:rPr lang="en-US" baseline="0" dirty="0" smtClean="0"/>
              <a:t> originally came from the Alaska audit tool, developed by the department to comply with statutes created by the legislature to determine if Alaskan schools were in need of additional support. Alaska’s  Effective Schools Framework.</a:t>
            </a:r>
          </a:p>
          <a:p>
            <a:r>
              <a:rPr lang="en-US" sz="1200" dirty="0" smtClean="0">
                <a:effectLst>
                  <a:outerShdw blurRad="38100" dist="38100" dir="2700000" algn="tl">
                    <a:srgbClr val="000000">
                      <a:alpha val="43137"/>
                    </a:srgbClr>
                  </a:outerShdw>
                </a:effectLst>
              </a:rPr>
              <a:t>The domains and </a:t>
            </a:r>
            <a:r>
              <a:rPr lang="en-US" sz="1200" dirty="0" smtClean="0">
                <a:effectLst>
                  <a:outerShdw blurRad="38100" dist="38100" dir="2700000" algn="tl" rotWithShape="0">
                    <a:srgbClr val="000000">
                      <a:alpha val="43137"/>
                    </a:srgbClr>
                  </a:outerShdw>
                </a:effectLst>
              </a:rPr>
              <a:t>indicators</a:t>
            </a:r>
            <a:r>
              <a:rPr lang="en-US" sz="1200" dirty="0" smtClean="0">
                <a:effectLst>
                  <a:outerShdw blurRad="38100" dist="38100" dir="2700000" algn="tl">
                    <a:srgbClr val="000000">
                      <a:alpha val="43137"/>
                    </a:srgbClr>
                  </a:outerShdw>
                </a:effectLst>
              </a:rPr>
              <a:t> of effective practice are drawn from both national education research and the priorities of the Alaska Department of Education </a:t>
            </a:r>
          </a:p>
          <a:p>
            <a:r>
              <a:rPr lang="en-US" sz="1200" dirty="0" smtClean="0">
                <a:effectLst>
                  <a:outerShdw blurRad="38100" dist="38100" dir="2700000" algn="tl">
                    <a:srgbClr val="000000">
                      <a:alpha val="43137"/>
                    </a:srgbClr>
                  </a:outerShdw>
                </a:effectLst>
              </a:rPr>
              <a:t>&amp; Early Development.</a:t>
            </a:r>
          </a:p>
          <a:p>
            <a:pPr marL="342900" indent="-342900" algn="l"/>
            <a:endParaRPr lang="en-US" dirty="0"/>
          </a:p>
        </p:txBody>
      </p:sp>
      <p:sp>
        <p:nvSpPr>
          <p:cNvPr id="4" name="Slide Number Placeholder 3"/>
          <p:cNvSpPr>
            <a:spLocks noGrp="1"/>
          </p:cNvSpPr>
          <p:nvPr>
            <p:ph type="sldNum" sz="quarter" idx="10"/>
          </p:nvPr>
        </p:nvSpPr>
        <p:spPr/>
        <p:txBody>
          <a:bodyPr/>
          <a:lstStyle/>
          <a:p>
            <a:fld id="{28454F80-ECA6-4975-867D-6F7206FB8DF5}" type="slidenum">
              <a:rPr lang="en-US" smtClean="0"/>
              <a:pPr/>
              <a:t>42</a:t>
            </a:fld>
            <a:endParaRPr lang="en-US"/>
          </a:p>
        </p:txBody>
      </p:sp>
    </p:spTree>
    <p:extLst>
      <p:ext uri="{BB962C8B-B14F-4D97-AF65-F5344CB8AC3E}">
        <p14:creationId xmlns:p14="http://schemas.microsoft.com/office/powerpoint/2010/main" val="28553684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domains include</a:t>
            </a:r>
            <a:r>
              <a:rPr lang="en-US" baseline="0" dirty="0" smtClean="0"/>
              <a:t> practices that are proven indicators of school success.  The indicators themselves are a baseline to measure school success; they are an instrument for schools to use in assessing how effective their practices are.   </a:t>
            </a:r>
            <a:r>
              <a:rPr lang="en-US" dirty="0" smtClean="0"/>
              <a:t>Title I,</a:t>
            </a:r>
            <a:r>
              <a:rPr lang="en-US" baseline="0" dirty="0" smtClean="0"/>
              <a:t> </a:t>
            </a:r>
            <a:r>
              <a:rPr lang="en-US" dirty="0" smtClean="0"/>
              <a:t>domain 8, includes four</a:t>
            </a:r>
            <a:r>
              <a:rPr lang="en-US" baseline="0" dirty="0" smtClean="0"/>
              <a:t> indicators for schools with Title I </a:t>
            </a:r>
            <a:r>
              <a:rPr lang="en-US" baseline="0" dirty="0" err="1" smtClean="0"/>
              <a:t>schoolwide</a:t>
            </a:r>
            <a:r>
              <a:rPr lang="en-US" baseline="0" dirty="0" smtClean="0"/>
              <a:t> plans to assess</a:t>
            </a:r>
            <a:r>
              <a:rPr lang="en-US" dirty="0" smtClean="0"/>
              <a:t>.  There is no domain</a:t>
            </a:r>
            <a:r>
              <a:rPr lang="en-US" baseline="0" dirty="0" smtClean="0"/>
              <a:t> 7.</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8454F80-ECA6-4975-867D-6F7206FB8DF5}" type="slidenum">
              <a:rPr lang="en-US" smtClean="0"/>
              <a:pPr/>
              <a:t>43</a:t>
            </a:fld>
            <a:endParaRPr lang="en-US"/>
          </a:p>
        </p:txBody>
      </p:sp>
    </p:spTree>
    <p:extLst>
      <p:ext uri="{BB962C8B-B14F-4D97-AF65-F5344CB8AC3E}">
        <p14:creationId xmlns:p14="http://schemas.microsoft.com/office/powerpoint/2010/main" val="30380383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454F80-ECA6-4975-867D-6F7206FB8DF5}" type="slidenum">
              <a:rPr lang="en-US" smtClean="0"/>
              <a:pPr/>
              <a:t>44</a:t>
            </a:fld>
            <a:endParaRPr lang="en-US"/>
          </a:p>
        </p:txBody>
      </p:sp>
    </p:spTree>
    <p:extLst>
      <p:ext uri="{BB962C8B-B14F-4D97-AF65-F5344CB8AC3E}">
        <p14:creationId xmlns:p14="http://schemas.microsoft.com/office/powerpoint/2010/main" val="9601170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lgn="l"/>
            <a:r>
              <a:rPr lang="en-US" sz="1200" b="0" dirty="0" smtClean="0">
                <a:solidFill>
                  <a:srgbClr val="0070C0"/>
                </a:solidFill>
              </a:rPr>
              <a:t>Framework:</a:t>
            </a:r>
            <a:r>
              <a:rPr lang="en-US" sz="1200" b="0" baseline="0" dirty="0" smtClean="0">
                <a:solidFill>
                  <a:srgbClr val="0070C0"/>
                </a:solidFill>
              </a:rPr>
              <a:t> </a:t>
            </a:r>
            <a:r>
              <a:rPr lang="en-US" dirty="0" smtClean="0"/>
              <a:t>An organizational structure</a:t>
            </a:r>
            <a:r>
              <a:rPr lang="en-US" baseline="0" dirty="0" smtClean="0"/>
              <a:t> for systematically addressing the challenges schools face.  The indicators are the walls that hold up the building.</a:t>
            </a:r>
            <a:endParaRPr lang="en-US" dirty="0"/>
          </a:p>
        </p:txBody>
      </p:sp>
      <p:sp>
        <p:nvSpPr>
          <p:cNvPr id="4" name="Slide Number Placeholder 3"/>
          <p:cNvSpPr>
            <a:spLocks noGrp="1"/>
          </p:cNvSpPr>
          <p:nvPr>
            <p:ph type="sldNum" sz="quarter" idx="10"/>
          </p:nvPr>
        </p:nvSpPr>
        <p:spPr/>
        <p:txBody>
          <a:bodyPr/>
          <a:lstStyle/>
          <a:p>
            <a:fld id="{28454F80-ECA6-4975-867D-6F7206FB8DF5}" type="slidenum">
              <a:rPr lang="en-US" smtClean="0"/>
              <a:pPr/>
              <a:t>45</a:t>
            </a:fld>
            <a:endParaRPr lang="en-US"/>
          </a:p>
        </p:txBody>
      </p:sp>
    </p:spTree>
    <p:extLst>
      <p:ext uri="{BB962C8B-B14F-4D97-AF65-F5344CB8AC3E}">
        <p14:creationId xmlns:p14="http://schemas.microsoft.com/office/powerpoint/2010/main" val="15715789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Alaska STEPP for New User’s slides 15 – 26 explain the different places and features in Alaska STEPP</a:t>
            </a:r>
          </a:p>
        </p:txBody>
      </p:sp>
      <p:sp>
        <p:nvSpPr>
          <p:cNvPr id="4" name="Slide Number Placeholder 3"/>
          <p:cNvSpPr>
            <a:spLocks noGrp="1"/>
          </p:cNvSpPr>
          <p:nvPr>
            <p:ph type="sldNum" sz="quarter" idx="10"/>
          </p:nvPr>
        </p:nvSpPr>
        <p:spPr/>
        <p:txBody>
          <a:bodyPr/>
          <a:lstStyle/>
          <a:p>
            <a:fld id="{28454F80-ECA6-4975-867D-6F7206FB8DF5}" type="slidenum">
              <a:rPr lang="en-US" smtClean="0"/>
              <a:pPr/>
              <a:t>46</a:t>
            </a:fld>
            <a:endParaRPr lang="en-US"/>
          </a:p>
        </p:txBody>
      </p:sp>
    </p:spTree>
    <p:extLst>
      <p:ext uri="{BB962C8B-B14F-4D97-AF65-F5344CB8AC3E}">
        <p14:creationId xmlns:p14="http://schemas.microsoft.com/office/powerpoint/2010/main" val="40282432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lgn="l"/>
            <a:r>
              <a:rPr lang="en-US" sz="1200" b="0" dirty="0" smtClean="0">
                <a:solidFill>
                  <a:srgbClr val="0070C0"/>
                </a:solidFill>
              </a:rPr>
              <a:t>Alaska STEPP is a tool that facilitates a </a:t>
            </a:r>
            <a:r>
              <a:rPr lang="en-US" sz="1200" b="0" i="1" dirty="0" smtClean="0">
                <a:solidFill>
                  <a:srgbClr val="0070C0"/>
                </a:solidFill>
              </a:rPr>
              <a:t>shift</a:t>
            </a:r>
            <a:r>
              <a:rPr lang="en-US" sz="1200" b="0" dirty="0" smtClean="0">
                <a:solidFill>
                  <a:srgbClr val="0070C0"/>
                </a:solidFill>
              </a:rPr>
              <a:t> in the improvement planning process from one year plans addressing only compliance-related requirements </a:t>
            </a:r>
            <a:r>
              <a:rPr lang="en-US" sz="1200" b="0" dirty="0" smtClean="0">
                <a:solidFill>
                  <a:srgbClr val="00B050"/>
                </a:solidFill>
              </a:rPr>
              <a:t>to a continuous process of assessing, planning, and self-monitoring</a:t>
            </a:r>
            <a:r>
              <a:rPr lang="en-US" sz="1200" b="0" dirty="0" smtClean="0">
                <a:solidFill>
                  <a:srgbClr val="0070C0"/>
                </a:solidFill>
              </a:rPr>
              <a:t>. </a:t>
            </a:r>
          </a:p>
          <a:p>
            <a:pPr marL="342900" indent="-342900" algn="l"/>
            <a:endParaRPr lang="en-US" sz="1200" b="0" dirty="0" smtClean="0">
              <a:solidFill>
                <a:srgbClr val="0070C0"/>
              </a:solidFill>
            </a:endParaRPr>
          </a:p>
          <a:p>
            <a:pPr marL="342900" indent="-342900" algn="l"/>
            <a:r>
              <a:rPr lang="en-US" sz="1200" b="0" dirty="0" smtClean="0">
                <a:solidFill>
                  <a:srgbClr val="0070C0"/>
                </a:solidFill>
              </a:rPr>
              <a:t>It</a:t>
            </a:r>
            <a:r>
              <a:rPr lang="en-US" sz="1200" b="0" baseline="0" dirty="0" smtClean="0">
                <a:solidFill>
                  <a:srgbClr val="0070C0"/>
                </a:solidFill>
              </a:rPr>
              <a:t> assists teams in setting up plans that are strategic because you assess areas of need first</a:t>
            </a:r>
          </a:p>
          <a:p>
            <a:pPr marL="342900" indent="-342900" algn="l"/>
            <a:r>
              <a:rPr lang="en-US" sz="1200" b="0" baseline="0" dirty="0" smtClean="0">
                <a:solidFill>
                  <a:srgbClr val="0070C0"/>
                </a:solidFill>
              </a:rPr>
              <a:t>It assists teams in avoiding the planning whirlpool with a built in self monitoring mechanism</a:t>
            </a:r>
          </a:p>
          <a:p>
            <a:pPr marL="342900" indent="-342900" algn="l"/>
            <a:r>
              <a:rPr lang="en-US" sz="1200" b="0" baseline="0" dirty="0" smtClean="0">
                <a:solidFill>
                  <a:srgbClr val="0070C0"/>
                </a:solidFill>
              </a:rPr>
              <a:t>It adapts to the changing nature of schools by allowing for revisions based on the results of the monitoring</a:t>
            </a:r>
          </a:p>
          <a:p>
            <a:pPr marL="342900" indent="-342900" algn="l"/>
            <a:endParaRPr lang="en-US" sz="1200" b="0" baseline="0" dirty="0" smtClean="0">
              <a:solidFill>
                <a:srgbClr val="0070C0"/>
              </a:solidFill>
            </a:endParaRPr>
          </a:p>
          <a:p>
            <a:pPr marL="342900" indent="-342900" algn="l"/>
            <a:endParaRPr lang="en-US" sz="1200" b="0" dirty="0" smtClean="0">
              <a:solidFill>
                <a:srgbClr val="0070C0"/>
              </a:solidFill>
            </a:endParaRPr>
          </a:p>
          <a:p>
            <a:endParaRPr lang="en-US" dirty="0"/>
          </a:p>
        </p:txBody>
      </p:sp>
      <p:sp>
        <p:nvSpPr>
          <p:cNvPr id="4" name="Slide Number Placeholder 3"/>
          <p:cNvSpPr>
            <a:spLocks noGrp="1"/>
          </p:cNvSpPr>
          <p:nvPr>
            <p:ph type="sldNum" sz="quarter" idx="10"/>
          </p:nvPr>
        </p:nvSpPr>
        <p:spPr/>
        <p:txBody>
          <a:bodyPr/>
          <a:lstStyle/>
          <a:p>
            <a:fld id="{28454F80-ECA6-4975-867D-6F7206FB8DF5}" type="slidenum">
              <a:rPr lang="en-US" smtClean="0"/>
              <a:pPr/>
              <a:t>47</a:t>
            </a:fld>
            <a:endParaRPr lang="en-US"/>
          </a:p>
        </p:txBody>
      </p:sp>
    </p:spTree>
    <p:extLst>
      <p:ext uri="{BB962C8B-B14F-4D97-AF65-F5344CB8AC3E}">
        <p14:creationId xmlns:p14="http://schemas.microsoft.com/office/powerpoint/2010/main" val="18397313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Alaska STEPP Basics PPT &amp; Alaska</a:t>
            </a:r>
            <a:r>
              <a:rPr lang="en-US" baseline="0" dirty="0" smtClean="0"/>
              <a:t> STEPP Updating for specific Processes</a:t>
            </a:r>
            <a:endParaRPr lang="en-US" b="1" dirty="0"/>
          </a:p>
        </p:txBody>
      </p:sp>
      <p:sp>
        <p:nvSpPr>
          <p:cNvPr id="4" name="Slide Number Placeholder 3"/>
          <p:cNvSpPr>
            <a:spLocks noGrp="1"/>
          </p:cNvSpPr>
          <p:nvPr>
            <p:ph type="sldNum" sz="quarter" idx="10"/>
          </p:nvPr>
        </p:nvSpPr>
        <p:spPr/>
        <p:txBody>
          <a:bodyPr/>
          <a:lstStyle/>
          <a:p>
            <a:fld id="{28454F80-ECA6-4975-867D-6F7206FB8DF5}" type="slidenum">
              <a:rPr lang="en-US" smtClean="0"/>
              <a:pPr/>
              <a:t>48</a:t>
            </a:fld>
            <a:endParaRPr lang="en-US"/>
          </a:p>
        </p:txBody>
      </p:sp>
    </p:spTree>
    <p:extLst>
      <p:ext uri="{BB962C8B-B14F-4D97-AF65-F5344CB8AC3E}">
        <p14:creationId xmlns:p14="http://schemas.microsoft.com/office/powerpoint/2010/main" val="34329804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Alaska STEPP Basics </a:t>
            </a:r>
            <a:r>
              <a:rPr lang="en-US" baseline="0" dirty="0" smtClean="0"/>
              <a:t>Webinar and Power Point to guide school’s through the Monitoring Process in Alaska STEPP, </a:t>
            </a:r>
            <a:r>
              <a:rPr lang="en-US" b="1" baseline="0" dirty="0" smtClean="0"/>
              <a:t>Slides 48 – 55.</a:t>
            </a:r>
            <a:endParaRPr lang="en-US" b="1" dirty="0"/>
          </a:p>
        </p:txBody>
      </p:sp>
      <p:sp>
        <p:nvSpPr>
          <p:cNvPr id="4" name="Slide Number Placeholder 3"/>
          <p:cNvSpPr>
            <a:spLocks noGrp="1"/>
          </p:cNvSpPr>
          <p:nvPr>
            <p:ph type="sldNum" sz="quarter" idx="10"/>
          </p:nvPr>
        </p:nvSpPr>
        <p:spPr/>
        <p:txBody>
          <a:bodyPr/>
          <a:lstStyle/>
          <a:p>
            <a:fld id="{28454F80-ECA6-4975-867D-6F7206FB8DF5}" type="slidenum">
              <a:rPr lang="en-US" smtClean="0"/>
              <a:pPr/>
              <a:t>49</a:t>
            </a:fld>
            <a:endParaRPr lang="en-US"/>
          </a:p>
        </p:txBody>
      </p:sp>
    </p:spTree>
    <p:extLst>
      <p:ext uri="{BB962C8B-B14F-4D97-AF65-F5344CB8AC3E}">
        <p14:creationId xmlns:p14="http://schemas.microsoft.com/office/powerpoint/2010/main" val="20722740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 NOT Assess an Indicator on your site’s account until</a:t>
            </a:r>
            <a:r>
              <a:rPr lang="en-US" baseline="0" dirty="0" smtClean="0"/>
              <a:t> your site’s Team has fully agreed on an assessment score</a:t>
            </a:r>
            <a:r>
              <a:rPr lang="en-US" dirty="0" smtClean="0"/>
              <a:t>.  Once an Indicator is given</a:t>
            </a:r>
            <a:r>
              <a:rPr lang="en-US" baseline="0" dirty="0" smtClean="0"/>
              <a:t> a rubric score, it cannot be changed; the entire monitoring process must be completed once an indicator is given a score in the online tool.</a:t>
            </a:r>
          </a:p>
          <a:p>
            <a:endParaRPr lang="en-US" baseline="0" dirty="0" smtClean="0"/>
          </a:p>
          <a:p>
            <a:r>
              <a:rPr lang="en-US" baseline="0" dirty="0" smtClean="0"/>
              <a:t>I can email copies of this.</a:t>
            </a:r>
            <a:endParaRPr lang="en-US" dirty="0"/>
          </a:p>
        </p:txBody>
      </p:sp>
      <p:sp>
        <p:nvSpPr>
          <p:cNvPr id="4" name="Slide Number Placeholder 3"/>
          <p:cNvSpPr>
            <a:spLocks noGrp="1"/>
          </p:cNvSpPr>
          <p:nvPr>
            <p:ph type="sldNum" sz="quarter" idx="10"/>
          </p:nvPr>
        </p:nvSpPr>
        <p:spPr/>
        <p:txBody>
          <a:bodyPr/>
          <a:lstStyle/>
          <a:p>
            <a:fld id="{28454F80-ECA6-4975-867D-6F7206FB8DF5}" type="slidenum">
              <a:rPr lang="en-US" smtClean="0"/>
              <a:pPr/>
              <a:t>50</a:t>
            </a:fld>
            <a:endParaRPr lang="en-US"/>
          </a:p>
        </p:txBody>
      </p:sp>
    </p:spTree>
    <p:extLst>
      <p:ext uri="{BB962C8B-B14F-4D97-AF65-F5344CB8AC3E}">
        <p14:creationId xmlns:p14="http://schemas.microsoft.com/office/powerpoint/2010/main" val="444959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the process for submitting all</a:t>
            </a:r>
            <a:r>
              <a:rPr lang="en-US" baseline="0" dirty="0" smtClean="0"/>
              <a:t> plans on Alaska STEPP requires the push of a button, there is a difference in who will be documenting and approving the submittal of those plans. </a:t>
            </a:r>
          </a:p>
          <a:p>
            <a:endParaRPr lang="en-US" baseline="0" dirty="0" smtClean="0"/>
          </a:p>
          <a:p>
            <a:r>
              <a:rPr lang="en-US" baseline="0" dirty="0" smtClean="0"/>
              <a:t>It is understood that the district is aware of all school improvement plans and guides the processes and content for all schools in their districts; EED provides additional support and accountability for specifically designated schools.</a:t>
            </a:r>
          </a:p>
          <a:p>
            <a:endParaRPr lang="en-US" baseline="0" dirty="0" smtClean="0"/>
          </a:p>
          <a:p>
            <a:r>
              <a:rPr lang="en-US" baseline="0" dirty="0" smtClean="0"/>
              <a:t>Priority &amp; focus school plans’ submittal  will be documented, reviewed and approved by EED. </a:t>
            </a:r>
          </a:p>
          <a:p>
            <a:r>
              <a:rPr lang="en-US" baseline="0" dirty="0" smtClean="0"/>
              <a:t>One, &amp; two star school plans’ submittal will be documented and reviewed by EED, and EED will offer feedback, but EED does not approve/disapprove 1 &amp; 2 star school’s plans. </a:t>
            </a:r>
          </a:p>
          <a:p>
            <a:r>
              <a:rPr lang="en-US" baseline="0" dirty="0" smtClean="0"/>
              <a:t>Three star schools’ plans’ submittal will be documented and reviewed by Districts and the process for giving feedback to those plans will differ amongst the different districts.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Four and Five star plans’ submittal for subgroups will be documented and reviewed by Districts and the process for giving feedback to those plans will differ amongst the different districts.</a:t>
            </a:r>
          </a:p>
          <a:p>
            <a:endParaRPr lang="en-US" dirty="0" smtClean="0"/>
          </a:p>
        </p:txBody>
      </p:sp>
      <p:sp>
        <p:nvSpPr>
          <p:cNvPr id="4" name="Slide Number Placeholder 3"/>
          <p:cNvSpPr>
            <a:spLocks noGrp="1"/>
          </p:cNvSpPr>
          <p:nvPr>
            <p:ph type="sldNum" sz="quarter" idx="10"/>
          </p:nvPr>
        </p:nvSpPr>
        <p:spPr/>
        <p:txBody>
          <a:bodyPr/>
          <a:lstStyle/>
          <a:p>
            <a:fld id="{28454F80-ECA6-4975-867D-6F7206FB8DF5}" type="slidenum">
              <a:rPr lang="en-US" smtClean="0"/>
              <a:pPr/>
              <a:t>5</a:t>
            </a:fld>
            <a:endParaRPr lang="en-US"/>
          </a:p>
        </p:txBody>
      </p:sp>
    </p:spTree>
    <p:extLst>
      <p:ext uri="{BB962C8B-B14F-4D97-AF65-F5344CB8AC3E}">
        <p14:creationId xmlns:p14="http://schemas.microsoft.com/office/powerpoint/2010/main" val="14572871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 linear view</a:t>
            </a:r>
            <a:endParaRPr lang="en-US" dirty="0"/>
          </a:p>
        </p:txBody>
      </p:sp>
      <p:sp>
        <p:nvSpPr>
          <p:cNvPr id="4" name="Slide Number Placeholder 3"/>
          <p:cNvSpPr>
            <a:spLocks noGrp="1"/>
          </p:cNvSpPr>
          <p:nvPr>
            <p:ph type="sldNum" sz="quarter" idx="10"/>
          </p:nvPr>
        </p:nvSpPr>
        <p:spPr/>
        <p:txBody>
          <a:bodyPr/>
          <a:lstStyle/>
          <a:p>
            <a:fld id="{28454F80-ECA6-4975-867D-6F7206FB8DF5}" type="slidenum">
              <a:rPr lang="en-US" smtClean="0"/>
              <a:pPr/>
              <a:t>51</a:t>
            </a:fld>
            <a:endParaRPr lang="en-US"/>
          </a:p>
        </p:txBody>
      </p:sp>
    </p:spTree>
    <p:extLst>
      <p:ext uri="{BB962C8B-B14F-4D97-AF65-F5344CB8AC3E}">
        <p14:creationId xmlns:p14="http://schemas.microsoft.com/office/powerpoint/2010/main" val="4554158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8454F80-ECA6-4975-867D-6F7206FB8DF5}" type="slidenum">
              <a:rPr lang="en-US" smtClean="0"/>
              <a:pPr/>
              <a:t>52</a:t>
            </a:fld>
            <a:endParaRPr lang="en-US"/>
          </a:p>
        </p:txBody>
      </p:sp>
    </p:spTree>
    <p:extLst>
      <p:ext uri="{BB962C8B-B14F-4D97-AF65-F5344CB8AC3E}">
        <p14:creationId xmlns:p14="http://schemas.microsoft.com/office/powerpoint/2010/main" val="33725095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0" dirty="0"/>
          </a:p>
        </p:txBody>
      </p:sp>
      <p:sp>
        <p:nvSpPr>
          <p:cNvPr id="4" name="Slide Number Placeholder 3"/>
          <p:cNvSpPr>
            <a:spLocks noGrp="1"/>
          </p:cNvSpPr>
          <p:nvPr>
            <p:ph type="sldNum" sz="quarter" idx="10"/>
          </p:nvPr>
        </p:nvSpPr>
        <p:spPr/>
        <p:txBody>
          <a:bodyPr/>
          <a:lstStyle/>
          <a:p>
            <a:fld id="{28454F80-ECA6-4975-867D-6F7206FB8DF5}" type="slidenum">
              <a:rPr lang="en-US" smtClean="0"/>
              <a:pPr/>
              <a:t>53</a:t>
            </a:fld>
            <a:endParaRPr lang="en-US"/>
          </a:p>
        </p:txBody>
      </p:sp>
    </p:spTree>
    <p:extLst>
      <p:ext uri="{BB962C8B-B14F-4D97-AF65-F5344CB8AC3E}">
        <p14:creationId xmlns:p14="http://schemas.microsoft.com/office/powerpoint/2010/main" val="22273694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28454F80-ECA6-4975-867D-6F7206FB8DF5}" type="slidenum">
              <a:rPr lang="en-US" smtClean="0"/>
              <a:pPr/>
              <a:t>54</a:t>
            </a:fld>
            <a:endParaRPr lang="en-US"/>
          </a:p>
        </p:txBody>
      </p:sp>
    </p:spTree>
    <p:extLst>
      <p:ext uri="{BB962C8B-B14F-4D97-AF65-F5344CB8AC3E}">
        <p14:creationId xmlns:p14="http://schemas.microsoft.com/office/powerpoint/2010/main" val="2026669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language is taken from the US DOE Schoolwide Guidance document.</a:t>
            </a:r>
            <a:endParaRPr lang="en-US" dirty="0" smtClean="0"/>
          </a:p>
        </p:txBody>
      </p:sp>
      <p:sp>
        <p:nvSpPr>
          <p:cNvPr id="4" name="Slide Number Placeholder 3"/>
          <p:cNvSpPr>
            <a:spLocks noGrp="1"/>
          </p:cNvSpPr>
          <p:nvPr>
            <p:ph type="sldNum" sz="quarter" idx="10"/>
          </p:nvPr>
        </p:nvSpPr>
        <p:spPr/>
        <p:txBody>
          <a:bodyPr/>
          <a:lstStyle/>
          <a:p>
            <a:fld id="{339F3DC6-B187-4257-8117-7D0EFC6F541A}" type="slidenum">
              <a:rPr lang="en-US" smtClean="0"/>
              <a:t>6</a:t>
            </a:fld>
            <a:endParaRPr lang="en-US"/>
          </a:p>
        </p:txBody>
      </p:sp>
    </p:spTree>
    <p:extLst>
      <p:ext uri="{BB962C8B-B14F-4D97-AF65-F5344CB8AC3E}">
        <p14:creationId xmlns:p14="http://schemas.microsoft.com/office/powerpoint/2010/main" val="1958329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5 of the 7 turnaround principles have</a:t>
            </a:r>
            <a:r>
              <a:rPr lang="en-US" baseline="0" dirty="0" smtClean="0"/>
              <a:t> been cross walked with the 12 Key indicators.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7 Turnaround Principles Categories: [</a:t>
            </a:r>
            <a:r>
              <a:rPr lang="en-US" sz="1200" kern="1200" dirty="0" smtClean="0">
                <a:solidFill>
                  <a:schemeClr val="tx1"/>
                </a:solidFill>
                <a:effectLst/>
                <a:latin typeface="+mn-lt"/>
                <a:ea typeface="+mn-ea"/>
                <a:cs typeface="+mn-cs"/>
              </a:rPr>
              <a:t>Strong and effective leadership, Effective teachers]</a:t>
            </a:r>
            <a:r>
              <a:rPr lang="en-US" sz="1200" kern="1200" baseline="0" dirty="0" smtClean="0">
                <a:solidFill>
                  <a:schemeClr val="tx1"/>
                </a:solidFill>
                <a:effectLst/>
                <a:latin typeface="+mn-lt"/>
                <a:ea typeface="+mn-ea"/>
                <a:cs typeface="+mn-cs"/>
              </a:rPr>
              <a:t> [These principles will be addressed by a school/district’s teacher and admin. evaluation systems]</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School calendar maximizes time for learning, Strengthen school’s instructional program, Use of data to inform instruction, School environment,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Family and community engagement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dirty="0" smtClean="0"/>
              <a:t>Ensure </a:t>
            </a:r>
            <a:r>
              <a:rPr lang="en-US" b="1" dirty="0" smtClean="0"/>
              <a:t>strong leadership</a:t>
            </a:r>
            <a:endParaRPr lang="en-US" dirty="0" smtClean="0"/>
          </a:p>
          <a:p>
            <a:r>
              <a:rPr lang="en-US" dirty="0" smtClean="0"/>
              <a:t>ensure </a:t>
            </a:r>
            <a:r>
              <a:rPr lang="en-US" b="1" dirty="0" smtClean="0"/>
              <a:t>effective teachers </a:t>
            </a:r>
            <a:r>
              <a:rPr lang="en-US" dirty="0" smtClean="0"/>
              <a:t>by reviewing quality of staff and retaining those determined to be effective and providing professional development; </a:t>
            </a:r>
          </a:p>
          <a:p>
            <a:r>
              <a:rPr lang="en-US" dirty="0" smtClean="0"/>
              <a:t>Redesign school day, week or year to provide </a:t>
            </a:r>
            <a:r>
              <a:rPr lang="en-US" b="1" dirty="0" smtClean="0"/>
              <a:t>additional time for student learning and teacher collaboration</a:t>
            </a:r>
            <a:r>
              <a:rPr lang="en-US" dirty="0" smtClean="0"/>
              <a:t>; </a:t>
            </a:r>
          </a:p>
          <a:p>
            <a:r>
              <a:rPr lang="en-US" dirty="0" smtClean="0"/>
              <a:t>ensure research-based and aligned </a:t>
            </a:r>
            <a:r>
              <a:rPr lang="en-US" b="1" dirty="0" smtClean="0"/>
              <a:t>instructional programs</a:t>
            </a:r>
            <a:r>
              <a:rPr lang="en-US" dirty="0" smtClean="0"/>
              <a:t>; </a:t>
            </a:r>
          </a:p>
          <a:p>
            <a:r>
              <a:rPr lang="en-US" dirty="0" smtClean="0"/>
              <a:t>use student </a:t>
            </a:r>
            <a:r>
              <a:rPr lang="en-US" b="1" dirty="0" smtClean="0"/>
              <a:t>data to inform instruction</a:t>
            </a:r>
            <a:r>
              <a:rPr lang="en-US" dirty="0" smtClean="0"/>
              <a:t>; </a:t>
            </a:r>
          </a:p>
          <a:p>
            <a:r>
              <a:rPr lang="en-US" dirty="0" smtClean="0"/>
              <a:t>establish </a:t>
            </a:r>
            <a:r>
              <a:rPr lang="en-US" b="1" dirty="0" smtClean="0"/>
              <a:t>positive school environment</a:t>
            </a:r>
            <a:r>
              <a:rPr lang="en-US" dirty="0" smtClean="0"/>
              <a:t>; and </a:t>
            </a:r>
          </a:p>
          <a:p>
            <a:r>
              <a:rPr lang="en-US" dirty="0" smtClean="0"/>
              <a:t>provide mechanisms for </a:t>
            </a:r>
            <a:r>
              <a:rPr lang="en-US" b="1" dirty="0" smtClean="0"/>
              <a:t>family and community engagement</a:t>
            </a:r>
            <a:r>
              <a:rPr lang="en-US" dirty="0" smtClean="0"/>
              <a: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12 Key Indicators</a:t>
            </a:r>
          </a:p>
          <a:p>
            <a:r>
              <a:rPr lang="en-US" sz="1200" b="0" i="0" u="none" strike="noStrike" kern="1200" baseline="0" dirty="0" smtClean="0">
                <a:solidFill>
                  <a:schemeClr val="tx1"/>
                </a:solidFill>
                <a:latin typeface="+mn-lt"/>
                <a:ea typeface="+mn-ea"/>
                <a:cs typeface="+mn-cs"/>
              </a:rPr>
              <a:t>1.1 School staff implements the district approved, research based curricula that are aligned with Alaska Content Standards.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2.3 School staff use universal screening assessments and routinely administer them multiple times a year in at least literacy and math.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3.2 School staff implement a coherent, documented plan throughout the school to ensure that all students receive core instruction and all low-performing students receive additional support to meet their needs and reach proficiency.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3.3 School staff use research-based instructional practices, programs and materials.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3.4 School staff consistently, and regularly measure the effectiveness of instruction using data from a variety of formative assessments. </a:t>
            </a:r>
          </a:p>
          <a:p>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4.3 School staff communicate school-wide behavior expectations that are understood and achieved by students, and staff provide positive behavioral supports. </a:t>
            </a:r>
          </a:p>
          <a:p>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4.5 School staff provide extended learning opportunities, and students in need of additional support regularly participate. </a:t>
            </a:r>
          </a:p>
          <a:p>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4.6 School and classroom environments reflect respect for all students and cultures, and they reflect an understanding of the cultural values of the students and community.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4.7 School staff communicate effectively with parents about learning expectations, student progress, and reinforcing learning at home; staff implement effective strategies to increase parent engagement.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4.8 School priorities, goals, plans, and events are collaboratively developed by school staff members, parents, students, and community members, and these plans are communicated to all stakeholders by school staff.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5.1 School staff use multiple sources of student performance data as a primary factor in determining professional development priorities. </a:t>
            </a:r>
          </a:p>
          <a:p>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5.3 School staff embed professional development into daily routines and practices. </a:t>
            </a:r>
          </a:p>
          <a:p>
            <a:endParaRPr lang="en-US" dirty="0" smtClean="0"/>
          </a:p>
        </p:txBody>
      </p:sp>
      <p:sp>
        <p:nvSpPr>
          <p:cNvPr id="4" name="Slide Number Placeholder 3"/>
          <p:cNvSpPr>
            <a:spLocks noGrp="1"/>
          </p:cNvSpPr>
          <p:nvPr>
            <p:ph type="sldNum" sz="quarter" idx="10"/>
          </p:nvPr>
        </p:nvSpPr>
        <p:spPr/>
        <p:txBody>
          <a:bodyPr/>
          <a:lstStyle/>
          <a:p>
            <a:fld id="{28454F80-ECA6-4975-867D-6F7206FB8DF5}" type="slidenum">
              <a:rPr lang="en-US" smtClean="0"/>
              <a:pPr/>
              <a:t>7</a:t>
            </a:fld>
            <a:endParaRPr lang="en-US"/>
          </a:p>
        </p:txBody>
      </p:sp>
    </p:spTree>
    <p:extLst>
      <p:ext uri="{BB962C8B-B14F-4D97-AF65-F5344CB8AC3E}">
        <p14:creationId xmlns:p14="http://schemas.microsoft.com/office/powerpoint/2010/main" val="1367398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8454F80-ECA6-4975-867D-6F7206FB8DF5}" type="slidenum">
              <a:rPr lang="en-US" smtClean="0"/>
              <a:pPr/>
              <a:t>8</a:t>
            </a:fld>
            <a:endParaRPr lang="en-US"/>
          </a:p>
        </p:txBody>
      </p:sp>
    </p:spTree>
    <p:extLst>
      <p:ext uri="{BB962C8B-B14F-4D97-AF65-F5344CB8AC3E}">
        <p14:creationId xmlns:p14="http://schemas.microsoft.com/office/powerpoint/2010/main" val="3211211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effectLst/>
                <a:latin typeface="+mn-lt"/>
                <a:ea typeface="+mn-ea"/>
                <a:cs typeface="+mn-cs"/>
              </a:rPr>
              <a:t>The di</a:t>
            </a:r>
            <a:r>
              <a:rPr lang="en-US" sz="1200" kern="1200" dirty="0" smtClean="0">
                <a:solidFill>
                  <a:schemeClr val="tx1"/>
                </a:solidFill>
                <a:effectLst/>
                <a:latin typeface="+mn-lt"/>
                <a:ea typeface="+mn-ea"/>
                <a:cs typeface="+mn-cs"/>
              </a:rPr>
              <a:t>strict team can determine a pacing guide for both the district and site levels that will be used by all teams. Adhering to a pacing guide is important so that work is completed continuously and predictably throughout the year. It is also essential for ensuring that the district’s assessing and planning is one step ahead of the schools, which allows for alignment of plans.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district team can also monitor and guide the site plans as the year progresses. The district login allows districts the unique viewing option of selecting any of the sites’ plans to determine if they are in need of assistance or coaching. The coaching comments function gives the district administration the option to make and store messages within the tool.  </a:t>
            </a:r>
          </a:p>
          <a:p>
            <a:endParaRPr lang="en-US" dirty="0" smtClean="0"/>
          </a:p>
        </p:txBody>
      </p:sp>
      <p:sp>
        <p:nvSpPr>
          <p:cNvPr id="4" name="Slide Number Placeholder 3"/>
          <p:cNvSpPr>
            <a:spLocks noGrp="1"/>
          </p:cNvSpPr>
          <p:nvPr>
            <p:ph type="sldNum" sz="quarter" idx="10"/>
          </p:nvPr>
        </p:nvSpPr>
        <p:spPr/>
        <p:txBody>
          <a:bodyPr/>
          <a:lstStyle/>
          <a:p>
            <a:fld id="{28454F80-ECA6-4975-867D-6F7206FB8DF5}" type="slidenum">
              <a:rPr lang="en-US" smtClean="0"/>
              <a:pPr/>
              <a:t>10</a:t>
            </a:fld>
            <a:endParaRPr lang="en-US"/>
          </a:p>
        </p:txBody>
      </p:sp>
    </p:spTree>
    <p:extLst>
      <p:ext uri="{BB962C8B-B14F-4D97-AF65-F5344CB8AC3E}">
        <p14:creationId xmlns:p14="http://schemas.microsoft.com/office/powerpoint/2010/main" val="10713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F00680-8ACA-4D2A-9F19-03039B248577}" type="datetimeFigureOut">
              <a:rPr lang="en-US" smtClean="0"/>
              <a:pPr/>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36F8C-FA22-4F14-AE2A-32B247873F5E}"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14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F00680-8ACA-4D2A-9F19-03039B248577}" type="datetimeFigureOut">
              <a:rPr lang="en-US" smtClean="0"/>
              <a:pPr/>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36F8C-FA22-4F14-AE2A-32B247873F5E}" type="slidenum">
              <a:rPr lang="en-US" smtClean="0"/>
              <a:pPr/>
              <a:t>‹#›</a:t>
            </a:fld>
            <a:endParaRPr lang="en-US"/>
          </a:p>
        </p:txBody>
      </p:sp>
    </p:spTree>
    <p:extLst>
      <p:ext uri="{BB962C8B-B14F-4D97-AF65-F5344CB8AC3E}">
        <p14:creationId xmlns:p14="http://schemas.microsoft.com/office/powerpoint/2010/main" val="3039991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F00680-8ACA-4D2A-9F19-03039B248577}" type="datetimeFigureOut">
              <a:rPr lang="en-US" smtClean="0"/>
              <a:pPr/>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36F8C-FA22-4F14-AE2A-32B247873F5E}" type="slidenum">
              <a:rPr lang="en-US" smtClean="0"/>
              <a:pPr/>
              <a:t>‹#›</a:t>
            </a:fld>
            <a:endParaRPr lang="en-US"/>
          </a:p>
        </p:txBody>
      </p:sp>
    </p:spTree>
    <p:extLst>
      <p:ext uri="{BB962C8B-B14F-4D97-AF65-F5344CB8AC3E}">
        <p14:creationId xmlns:p14="http://schemas.microsoft.com/office/powerpoint/2010/main" val="4205705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F00680-8ACA-4D2A-9F19-03039B248577}" type="datetimeFigureOut">
              <a:rPr lang="en-US" smtClean="0"/>
              <a:pPr/>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36F8C-FA22-4F14-AE2A-32B247873F5E}" type="slidenum">
              <a:rPr lang="en-US" smtClean="0"/>
              <a:pPr/>
              <a:t>‹#›</a:t>
            </a:fld>
            <a:endParaRPr lang="en-US"/>
          </a:p>
        </p:txBody>
      </p:sp>
    </p:spTree>
    <p:extLst>
      <p:ext uri="{BB962C8B-B14F-4D97-AF65-F5344CB8AC3E}">
        <p14:creationId xmlns:p14="http://schemas.microsoft.com/office/powerpoint/2010/main" val="2243019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F00680-8ACA-4D2A-9F19-03039B248577}" type="datetimeFigureOut">
              <a:rPr lang="en-US" smtClean="0"/>
              <a:pPr/>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36F8C-FA22-4F14-AE2A-32B247873F5E}"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3227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F00680-8ACA-4D2A-9F19-03039B248577}" type="datetimeFigureOut">
              <a:rPr lang="en-US" smtClean="0"/>
              <a:pPr/>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36F8C-FA22-4F14-AE2A-32B247873F5E}" type="slidenum">
              <a:rPr lang="en-US" smtClean="0"/>
              <a:pPr/>
              <a:t>‹#›</a:t>
            </a:fld>
            <a:endParaRPr lang="en-US"/>
          </a:p>
        </p:txBody>
      </p:sp>
    </p:spTree>
    <p:extLst>
      <p:ext uri="{BB962C8B-B14F-4D97-AF65-F5344CB8AC3E}">
        <p14:creationId xmlns:p14="http://schemas.microsoft.com/office/powerpoint/2010/main" val="4230385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F00680-8ACA-4D2A-9F19-03039B248577}" type="datetimeFigureOut">
              <a:rPr lang="en-US" smtClean="0"/>
              <a:pPr/>
              <a:t>9/16/2015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836F8C-FA22-4F14-AE2A-32B247873F5E}" type="slidenum">
              <a:rPr lang="en-US" smtClean="0"/>
              <a:pPr/>
              <a:t>‹#›</a:t>
            </a:fld>
            <a:endParaRPr lang="en-US"/>
          </a:p>
        </p:txBody>
      </p:sp>
    </p:spTree>
    <p:extLst>
      <p:ext uri="{BB962C8B-B14F-4D97-AF65-F5344CB8AC3E}">
        <p14:creationId xmlns:p14="http://schemas.microsoft.com/office/powerpoint/2010/main" val="655829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F00680-8ACA-4D2A-9F19-03039B248577}" type="datetimeFigureOut">
              <a:rPr lang="en-US" smtClean="0"/>
              <a:pPr/>
              <a:t>9/16/2015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836F8C-FA22-4F14-AE2A-32B247873F5E}" type="slidenum">
              <a:rPr lang="en-US" smtClean="0"/>
              <a:pPr/>
              <a:t>‹#›</a:t>
            </a:fld>
            <a:endParaRPr lang="en-US"/>
          </a:p>
        </p:txBody>
      </p:sp>
    </p:spTree>
    <p:extLst>
      <p:ext uri="{BB962C8B-B14F-4D97-AF65-F5344CB8AC3E}">
        <p14:creationId xmlns:p14="http://schemas.microsoft.com/office/powerpoint/2010/main" val="3110512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5F00680-8ACA-4D2A-9F19-03039B248577}" type="datetimeFigureOut">
              <a:rPr lang="en-US" smtClean="0"/>
              <a:pPr/>
              <a:t>9/16/2015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5836F8C-FA22-4F14-AE2A-32B247873F5E}" type="slidenum">
              <a:rPr lang="en-US" smtClean="0"/>
              <a:pPr/>
              <a:t>‹#›</a:t>
            </a:fld>
            <a:endParaRPr lang="en-US"/>
          </a:p>
        </p:txBody>
      </p:sp>
    </p:spTree>
    <p:extLst>
      <p:ext uri="{BB962C8B-B14F-4D97-AF65-F5344CB8AC3E}">
        <p14:creationId xmlns:p14="http://schemas.microsoft.com/office/powerpoint/2010/main" val="2973464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A5F00680-8ACA-4D2A-9F19-03039B248577}" type="datetimeFigureOut">
              <a:rPr lang="en-US" smtClean="0"/>
              <a:pPr/>
              <a:t>9/16/2015</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5836F8C-FA22-4F14-AE2A-32B247873F5E}" type="slidenum">
              <a:rPr lang="en-US" smtClean="0"/>
              <a:pPr/>
              <a:t>‹#›</a:t>
            </a:fld>
            <a:endParaRPr lang="en-US"/>
          </a:p>
        </p:txBody>
      </p:sp>
    </p:spTree>
    <p:extLst>
      <p:ext uri="{BB962C8B-B14F-4D97-AF65-F5344CB8AC3E}">
        <p14:creationId xmlns:p14="http://schemas.microsoft.com/office/powerpoint/2010/main" val="319545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F00680-8ACA-4D2A-9F19-03039B248577}" type="datetimeFigureOut">
              <a:rPr lang="en-US" smtClean="0"/>
              <a:pPr/>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36F8C-FA22-4F14-AE2A-32B247873F5E}" type="slidenum">
              <a:rPr lang="en-US" smtClean="0"/>
              <a:pPr/>
              <a:t>‹#›</a:t>
            </a:fld>
            <a:endParaRPr lang="en-US"/>
          </a:p>
        </p:txBody>
      </p:sp>
    </p:spTree>
    <p:extLst>
      <p:ext uri="{BB962C8B-B14F-4D97-AF65-F5344CB8AC3E}">
        <p14:creationId xmlns:p14="http://schemas.microsoft.com/office/powerpoint/2010/main" val="3503485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A5F00680-8ACA-4D2A-9F19-03039B248577}" type="datetimeFigureOut">
              <a:rPr lang="en-US" smtClean="0"/>
              <a:pPr/>
              <a:t>9/16/2015</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5836F8C-FA22-4F14-AE2A-32B247873F5E}"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655640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tmp"/></Relationships>
</file>

<file path=ppt/slides/_rels/slide15.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image" Target="../media/image11.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5.tmp"/><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9.wmf"/></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1.tmp"/><Relationship Id="rId4" Type="http://schemas.openxmlformats.org/officeDocument/2006/relationships/image" Target="../media/image20.tmp"/></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4.tmp"/><Relationship Id="rId5" Type="http://schemas.openxmlformats.org/officeDocument/2006/relationships/image" Target="../media/image23.tmp"/><Relationship Id="rId4" Type="http://schemas.openxmlformats.org/officeDocument/2006/relationships/image" Target="../media/image22.tmp"/></Relationships>
</file>

<file path=ppt/slides/_rels/slide27.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6.tmp"/></Relationships>
</file>

<file path=ppt/slides/_rels/slide28.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8.tmp"/></Relationships>
</file>

<file path=ppt/slides/_rels/slide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9.tmp"/></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2.tmp"/><Relationship Id="rId4" Type="http://schemas.openxmlformats.org/officeDocument/2006/relationships/image" Target="../media/image31.tmp"/></Relationships>
</file>

<file path=ppt/slides/_rels/slide32.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4.tmp"/></Relationships>
</file>

<file path=ppt/slides/_rels/slide36.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6.tmp"/></Relationships>
</file>

<file path=ppt/slides/_rels/slide37.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40.tmp"/><Relationship Id="rId4" Type="http://schemas.openxmlformats.org/officeDocument/2006/relationships/image" Target="../media/image39.tmp"/></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51.jpg"/><Relationship Id="rId5" Type="http://schemas.openxmlformats.org/officeDocument/2006/relationships/image" Target="../media/image50.gif"/><Relationship Id="rId4" Type="http://schemas.openxmlformats.org/officeDocument/2006/relationships/image" Target="../media/image49.jpg"/></Relationships>
</file>

<file path=ppt/slides/_rels/slide5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53.jpg"/></Relationships>
</file>

<file path=ppt/slides/_rels/slide54.xml.rels><?xml version="1.0" encoding="UTF-8" standalone="yes"?>
<Relationships xmlns="http://schemas.openxmlformats.org/package/2006/relationships"><Relationship Id="rId3" Type="http://schemas.openxmlformats.org/officeDocument/2006/relationships/hyperlink" Target="mailto:Patricia.farren@alaska.gov"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6.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0999" y="305068"/>
            <a:ext cx="8382001" cy="1138773"/>
          </a:xfrm>
          <a:prstGeom prst="rect">
            <a:avLst/>
          </a:prstGeom>
          <a:noFill/>
          <a:ln>
            <a:noFill/>
          </a:ln>
          <a:effectLst>
            <a:glow rad="101600">
              <a:schemeClr val="accent2">
                <a:satMod val="175000"/>
                <a:alpha val="40000"/>
              </a:schemeClr>
            </a:glow>
          </a:effectLst>
        </p:spPr>
        <p:txBody>
          <a:bodyPr wrap="square" rtlCol="0">
            <a:spAutoFit/>
            <a:scene3d>
              <a:camera prst="orthographicFront"/>
              <a:lightRig rig="threePt" dir="t"/>
            </a:scene3d>
            <a:sp3d extrusionH="57150">
              <a:bevelT w="82550" h="38100" prst="coolSlant"/>
            </a:sp3d>
          </a:bodyPr>
          <a:lstStyle/>
          <a:p>
            <a:pPr algn="ctr"/>
            <a:r>
              <a:rPr lang="en-US" sz="3200" dirty="0" smtClean="0">
                <a:cs typeface="Times New Roman" panose="02020603050405020304" pitchFamily="18" charset="0"/>
              </a:rPr>
              <a:t>Sample School Pacing Guide</a:t>
            </a:r>
          </a:p>
          <a:p>
            <a:pPr marL="571500" indent="-571500">
              <a:buFont typeface="Arial" panose="020B0604020202020204" pitchFamily="34" charset="0"/>
              <a:buChar char="•"/>
            </a:pPr>
            <a:endParaRPr lang="en-US" sz="34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p:txBody>
      </p:sp>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903153"/>
            <a:ext cx="7297168" cy="5363323"/>
          </a:xfrm>
          <a:prstGeom prst="rect">
            <a:avLst/>
          </a:prstGeom>
        </p:spPr>
      </p:pic>
    </p:spTree>
    <p:extLst>
      <p:ext uri="{BB962C8B-B14F-4D97-AF65-F5344CB8AC3E}">
        <p14:creationId xmlns:p14="http://schemas.microsoft.com/office/powerpoint/2010/main" val="3339441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466" y="1143000"/>
            <a:ext cx="7259063" cy="5134692"/>
          </a:xfrm>
          <a:prstGeom prst="rect">
            <a:avLst/>
          </a:prstGeom>
        </p:spPr>
      </p:pic>
      <p:sp>
        <p:nvSpPr>
          <p:cNvPr id="3" name="TextBox 2"/>
          <p:cNvSpPr txBox="1"/>
          <p:nvPr/>
        </p:nvSpPr>
        <p:spPr>
          <a:xfrm>
            <a:off x="380998" y="292267"/>
            <a:ext cx="8382001" cy="584775"/>
          </a:xfrm>
          <a:prstGeom prst="rect">
            <a:avLst/>
          </a:prstGeom>
          <a:noFill/>
          <a:ln>
            <a:noFill/>
          </a:ln>
          <a:effectLst>
            <a:glow rad="101600">
              <a:schemeClr val="accent2">
                <a:satMod val="175000"/>
                <a:alpha val="40000"/>
              </a:schemeClr>
            </a:glow>
          </a:effectLst>
        </p:spPr>
        <p:txBody>
          <a:bodyPr wrap="square" rtlCol="0">
            <a:spAutoFit/>
            <a:scene3d>
              <a:camera prst="orthographicFront"/>
              <a:lightRig rig="threePt" dir="t"/>
            </a:scene3d>
            <a:sp3d extrusionH="57150">
              <a:bevelT w="82550" h="38100" prst="coolSlant"/>
            </a:sp3d>
          </a:bodyPr>
          <a:lstStyle/>
          <a:p>
            <a:pPr algn="ctr"/>
            <a:r>
              <a:rPr lang="en-US" sz="3200" dirty="0" smtClean="0">
                <a:cs typeface="Times New Roman" panose="02020603050405020304" pitchFamily="18" charset="0"/>
              </a:rPr>
              <a:t>Sample Annual Housekeeping Checklist</a:t>
            </a:r>
            <a:endParaRPr lang="en-US" sz="34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7711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143000"/>
            <a:ext cx="8915400" cy="5016758"/>
          </a:xfrm>
          <a:prstGeom prst="rect">
            <a:avLst/>
          </a:prstGeom>
        </p:spPr>
        <p:txBody>
          <a:bodyPr wrap="square">
            <a:spAutoFit/>
          </a:bodyPr>
          <a:lstStyle/>
          <a:p>
            <a:r>
              <a:rPr lang="en-US" sz="3200" b="1" dirty="0" smtClean="0">
                <a:cs typeface="Times New Roman" panose="02020603050405020304" pitchFamily="18" charset="0"/>
              </a:rPr>
              <a:t>Data </a:t>
            </a:r>
            <a:r>
              <a:rPr lang="en-US" sz="3200" b="1" dirty="0">
                <a:cs typeface="Times New Roman" panose="02020603050405020304" pitchFamily="18" charset="0"/>
              </a:rPr>
              <a:t>Analysis </a:t>
            </a:r>
            <a:r>
              <a:rPr lang="en-US" sz="3200" dirty="0">
                <a:cs typeface="Times New Roman" panose="02020603050405020304" pitchFamily="18" charset="0"/>
              </a:rPr>
              <a:t>- analyze state test data and </a:t>
            </a:r>
            <a:r>
              <a:rPr lang="en-US" sz="3200" dirty="0" smtClean="0">
                <a:cs typeface="Times New Roman" panose="02020603050405020304" pitchFamily="18" charset="0"/>
              </a:rPr>
              <a:t>MAP/</a:t>
            </a:r>
            <a:r>
              <a:rPr lang="en-US" sz="3200" dirty="0" err="1" smtClean="0">
                <a:cs typeface="Times New Roman" panose="02020603050405020304" pitchFamily="18" charset="0"/>
              </a:rPr>
              <a:t>AIMSWeb</a:t>
            </a:r>
            <a:r>
              <a:rPr lang="en-US" sz="3200" dirty="0" smtClean="0">
                <a:cs typeface="Times New Roman" panose="02020603050405020304" pitchFamily="18" charset="0"/>
              </a:rPr>
              <a:t>/</a:t>
            </a:r>
            <a:r>
              <a:rPr lang="en-US" sz="3200" dirty="0" err="1" smtClean="0">
                <a:cs typeface="Times New Roman" panose="02020603050405020304" pitchFamily="18" charset="0"/>
              </a:rPr>
              <a:t>Diebels</a:t>
            </a:r>
            <a:r>
              <a:rPr lang="en-US" sz="3200" dirty="0" smtClean="0">
                <a:cs typeface="Times New Roman" panose="02020603050405020304" pitchFamily="18" charset="0"/>
              </a:rPr>
              <a:t>/Attendance/Graduation </a:t>
            </a:r>
            <a:r>
              <a:rPr lang="en-US" sz="3200" dirty="0">
                <a:cs typeface="Times New Roman" panose="02020603050405020304" pitchFamily="18" charset="0"/>
              </a:rPr>
              <a:t>Rate/Behavior/Perception data.</a:t>
            </a:r>
            <a:endParaRPr lang="en-US" sz="3200" b="1" u="sng" dirty="0">
              <a:cs typeface="Times New Roman" panose="02020603050405020304" pitchFamily="18" charset="0"/>
            </a:endParaRPr>
          </a:p>
          <a:p>
            <a:r>
              <a:rPr lang="en-US" sz="3200" b="1" u="sng" dirty="0">
                <a:cs typeface="Times New Roman" panose="02020603050405020304" pitchFamily="18" charset="0"/>
              </a:rPr>
              <a:t>School Needs Assessment Form</a:t>
            </a:r>
            <a:endParaRPr lang="en-US" sz="3200" dirty="0">
              <a:cs typeface="Times New Roman" panose="02020603050405020304" pitchFamily="18" charset="0"/>
            </a:endParaRPr>
          </a:p>
          <a:p>
            <a:pPr marL="457200" indent="-457200">
              <a:buFont typeface="Arial" pitchFamily="34" charset="0"/>
              <a:buChar char="•"/>
            </a:pPr>
            <a:r>
              <a:rPr lang="en-US" sz="3200" dirty="0">
                <a:cs typeface="Times New Roman" panose="02020603050405020304" pitchFamily="18" charset="0"/>
              </a:rPr>
              <a:t>Enter sources of data used and areas of need.</a:t>
            </a:r>
          </a:p>
          <a:p>
            <a:pPr marL="457200" indent="-457200">
              <a:buFont typeface="Arial" pitchFamily="34" charset="0"/>
              <a:buChar char="•"/>
            </a:pPr>
            <a:r>
              <a:rPr lang="en-US" sz="3200" dirty="0">
                <a:cs typeface="Times New Roman" panose="02020603050405020304" pitchFamily="18" charset="0"/>
              </a:rPr>
              <a:t>Pre-written assumed goals are listed based on ASPI and AMO targets.</a:t>
            </a:r>
          </a:p>
          <a:p>
            <a:pPr marL="457200" indent="-457200">
              <a:buFont typeface="Arial" pitchFamily="34" charset="0"/>
              <a:buChar char="•"/>
            </a:pPr>
            <a:r>
              <a:rPr lang="en-US" sz="3200" dirty="0">
                <a:cs typeface="Times New Roman" panose="02020603050405020304" pitchFamily="18" charset="0"/>
              </a:rPr>
              <a:t>Write specific goals based on need.</a:t>
            </a:r>
          </a:p>
          <a:p>
            <a:pPr marL="457200" indent="-457200">
              <a:buFont typeface="Arial" pitchFamily="34" charset="0"/>
              <a:buChar char="•"/>
            </a:pPr>
            <a:r>
              <a:rPr lang="en-US" sz="3200" dirty="0" smtClean="0">
                <a:cs typeface="Times New Roman" panose="02020603050405020304" pitchFamily="18" charset="0"/>
              </a:rPr>
              <a:t>Write </a:t>
            </a:r>
            <a:r>
              <a:rPr lang="en-US" sz="3200" dirty="0">
                <a:cs typeface="Times New Roman" panose="02020603050405020304" pitchFamily="18" charset="0"/>
              </a:rPr>
              <a:t>a narrative statement that reflects strengths and/or needs</a:t>
            </a:r>
            <a:r>
              <a:rPr lang="en-US" sz="3200" dirty="0" smtClean="0">
                <a:cs typeface="Times New Roman" panose="02020603050405020304" pitchFamily="18" charset="0"/>
              </a:rPr>
              <a:t>.</a:t>
            </a:r>
            <a:endParaRPr lang="en-US" sz="3200" dirty="0">
              <a:cs typeface="Times New Roman" panose="02020603050405020304" pitchFamily="18" charset="0"/>
            </a:endParaRPr>
          </a:p>
        </p:txBody>
      </p:sp>
      <p:sp>
        <p:nvSpPr>
          <p:cNvPr id="4" name="TextBox 3"/>
          <p:cNvSpPr txBox="1"/>
          <p:nvPr/>
        </p:nvSpPr>
        <p:spPr>
          <a:xfrm>
            <a:off x="380998" y="292267"/>
            <a:ext cx="8382001" cy="584775"/>
          </a:xfrm>
          <a:prstGeom prst="rect">
            <a:avLst/>
          </a:prstGeom>
          <a:noFill/>
          <a:ln>
            <a:noFill/>
          </a:ln>
          <a:effectLst>
            <a:glow rad="101600">
              <a:schemeClr val="accent2">
                <a:satMod val="175000"/>
                <a:alpha val="40000"/>
              </a:schemeClr>
            </a:glow>
          </a:effectLst>
        </p:spPr>
        <p:txBody>
          <a:bodyPr wrap="square" rtlCol="0">
            <a:spAutoFit/>
            <a:scene3d>
              <a:camera prst="orthographicFront"/>
              <a:lightRig rig="threePt" dir="t"/>
            </a:scene3d>
            <a:sp3d extrusionH="57150">
              <a:bevelT w="82550" h="38100" prst="coolSlant"/>
            </a:sp3d>
          </a:bodyPr>
          <a:lstStyle/>
          <a:p>
            <a:pPr algn="ctr"/>
            <a:r>
              <a:rPr lang="en-US" sz="3200" dirty="0" smtClean="0">
                <a:cs typeface="Times New Roman" panose="02020603050405020304" pitchFamily="18" charset="0"/>
              </a:rPr>
              <a:t>Planning Processes - School Improvement/Title I</a:t>
            </a:r>
            <a:endParaRPr lang="en-US" sz="34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9588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1981200"/>
            <a:ext cx="3734321" cy="1609950"/>
          </a:xfrm>
          <a:prstGeom prst="rect">
            <a:avLst/>
          </a:prstGeom>
        </p:spPr>
      </p:pic>
      <p:sp>
        <p:nvSpPr>
          <p:cNvPr id="7" name="TextBox 6"/>
          <p:cNvSpPr txBox="1"/>
          <p:nvPr/>
        </p:nvSpPr>
        <p:spPr>
          <a:xfrm>
            <a:off x="-304801" y="76200"/>
            <a:ext cx="9448801" cy="6001643"/>
          </a:xfrm>
          <a:prstGeom prst="rect">
            <a:avLst/>
          </a:prstGeom>
          <a:noFill/>
        </p:spPr>
        <p:txBody>
          <a:bodyPr wrap="square" rtlCol="0">
            <a:spAutoFit/>
          </a:bodyPr>
          <a:lstStyle/>
          <a:p>
            <a:pPr algn="ctr"/>
            <a:r>
              <a:rPr lang="en-US" sz="3200" dirty="0" smtClean="0">
                <a:cs typeface="Times New Roman" panose="02020603050405020304" pitchFamily="18" charset="0"/>
              </a:rPr>
              <a:t>Where to Find the School Needs Assessment</a:t>
            </a:r>
          </a:p>
          <a:p>
            <a:endParaRPr lang="en-US" sz="3200" b="1" u="sng" dirty="0" smtClean="0"/>
          </a:p>
          <a:p>
            <a:pPr marL="1028700" lvl="1" indent="-571500">
              <a:buFont typeface="Arial" panose="020B0604020202020204" pitchFamily="34" charset="0"/>
              <a:buChar char="•"/>
            </a:pPr>
            <a:r>
              <a:rPr lang="en-US" sz="3200" dirty="0" smtClean="0">
                <a:effectLst>
                  <a:outerShdw blurRad="50800" dist="50800" dir="5400000" algn="ctr" rotWithShape="0">
                    <a:schemeClr val="bg1"/>
                  </a:outerShdw>
                </a:effectLst>
              </a:rPr>
              <a:t>Go to the </a:t>
            </a:r>
            <a:r>
              <a:rPr lang="en-US" sz="3200" dirty="0" smtClean="0">
                <a:effectLst>
                  <a:outerShdw blurRad="50800" dist="50800" dir="5400000" algn="ctr" rotWithShape="0">
                    <a:schemeClr val="accent2"/>
                  </a:outerShdw>
                </a:effectLst>
              </a:rPr>
              <a:t>Dashboard</a:t>
            </a:r>
            <a:r>
              <a:rPr lang="en-US" sz="3200" dirty="0" smtClean="0">
                <a:effectLst>
                  <a:outerShdw blurRad="50800" dist="50800" dir="5400000" algn="ctr" rotWithShape="0">
                    <a:schemeClr val="bg1"/>
                  </a:outerShdw>
                </a:effectLst>
              </a:rPr>
              <a:t> of your site’s STEPP account</a:t>
            </a:r>
          </a:p>
          <a:p>
            <a:pPr marL="1028700" lvl="1" indent="-571500">
              <a:buFont typeface="Arial" panose="020B0604020202020204" pitchFamily="34" charset="0"/>
              <a:buChar char="•"/>
            </a:pPr>
            <a:endParaRPr lang="en-US" sz="3200" dirty="0" smtClean="0">
              <a:effectLst>
                <a:outerShdw blurRad="50800" dist="50800" dir="5400000" algn="ctr" rotWithShape="0">
                  <a:schemeClr val="bg1"/>
                </a:outerShdw>
              </a:effectLst>
            </a:endParaRPr>
          </a:p>
          <a:p>
            <a:pPr lvl="1"/>
            <a:endParaRPr lang="en-US" sz="3200" dirty="0" smtClean="0">
              <a:effectLst>
                <a:outerShdw blurRad="50800" dist="50800" dir="5400000" algn="ctr" rotWithShape="0">
                  <a:schemeClr val="bg1"/>
                </a:outerShdw>
              </a:effectLst>
            </a:endParaRPr>
          </a:p>
          <a:p>
            <a:pPr lvl="1"/>
            <a:endParaRPr lang="en-US" sz="3200" dirty="0" smtClean="0">
              <a:effectLst>
                <a:outerShdw blurRad="50800" dist="50800" dir="5400000" algn="ctr" rotWithShape="0">
                  <a:schemeClr val="bg1"/>
                </a:outerShdw>
              </a:effectLst>
            </a:endParaRPr>
          </a:p>
          <a:p>
            <a:pPr lvl="1"/>
            <a:endParaRPr lang="en-US" sz="3200" dirty="0" smtClean="0">
              <a:effectLst>
                <a:outerShdw blurRad="50800" dist="50800" dir="5400000" algn="ctr" rotWithShape="0">
                  <a:schemeClr val="bg1"/>
                </a:outerShdw>
              </a:effectLst>
            </a:endParaRPr>
          </a:p>
          <a:p>
            <a:pPr marL="1028700" lvl="1" indent="-571500">
              <a:buFont typeface="Arial" panose="020B0604020202020204" pitchFamily="34" charset="0"/>
              <a:buChar char="•"/>
            </a:pPr>
            <a:r>
              <a:rPr lang="en-US" sz="3200" dirty="0" smtClean="0">
                <a:effectLst>
                  <a:outerShdw blurRad="50800" dist="50800" dir="5400000" algn="ctr" rotWithShape="0">
                    <a:schemeClr val="bg1"/>
                  </a:outerShdw>
                </a:effectLst>
              </a:rPr>
              <a:t>Find the </a:t>
            </a:r>
            <a:r>
              <a:rPr lang="en-US" sz="3200" dirty="0">
                <a:effectLst>
                  <a:outerShdw blurRad="50800" dist="50800" dir="5400000" algn="ctr" rotWithShape="0">
                    <a:schemeClr val="bg1"/>
                  </a:outerShdw>
                </a:effectLst>
              </a:rPr>
              <a:t>Complete </a:t>
            </a:r>
            <a:r>
              <a:rPr lang="en-US" sz="3200" dirty="0" smtClean="0">
                <a:effectLst>
                  <a:outerShdw blurRad="50800" dist="50800" dir="5400000" algn="ctr" rotWithShape="0">
                    <a:schemeClr val="bg1"/>
                  </a:outerShdw>
                </a:effectLst>
              </a:rPr>
              <a:t>Forms Tab</a:t>
            </a:r>
          </a:p>
          <a:p>
            <a:pPr marL="1028700" lvl="1" indent="-571500">
              <a:buFont typeface="Arial" panose="020B0604020202020204" pitchFamily="34" charset="0"/>
              <a:buChar char="•"/>
            </a:pPr>
            <a:r>
              <a:rPr lang="en-US" sz="3200" dirty="0" smtClean="0">
                <a:effectLst>
                  <a:outerShdw blurRad="50800" dist="50800" dir="5400000" algn="ctr" rotWithShape="0">
                    <a:schemeClr val="bg1"/>
                  </a:outerShdw>
                </a:effectLst>
              </a:rPr>
              <a:t>The Needs Assessment Form link will be visible.</a:t>
            </a:r>
          </a:p>
          <a:p>
            <a:pPr marL="1028700" lvl="1" indent="-571500">
              <a:buFont typeface="Arial" panose="020B0604020202020204" pitchFamily="34" charset="0"/>
              <a:buChar char="•"/>
            </a:pPr>
            <a:r>
              <a:rPr lang="en-US" sz="3200" dirty="0" smtClean="0">
                <a:effectLst>
                  <a:outerShdw blurRad="50800" dist="50800" dir="5400000" algn="ctr" rotWithShape="0">
                    <a:schemeClr val="bg1"/>
                  </a:outerShdw>
                </a:effectLst>
              </a:rPr>
              <a:t>Fill the Report out, Save, Upload into the Document Upload Folder, and submit under the Required Reports Tab.</a:t>
            </a:r>
          </a:p>
        </p:txBody>
      </p:sp>
      <p:sp>
        <p:nvSpPr>
          <p:cNvPr id="4" name="TextBox 3"/>
          <p:cNvSpPr txBox="1"/>
          <p:nvPr/>
        </p:nvSpPr>
        <p:spPr>
          <a:xfrm>
            <a:off x="3962400" y="2286000"/>
            <a:ext cx="1066801" cy="369332"/>
          </a:xfrm>
          <a:prstGeom prst="rect">
            <a:avLst/>
          </a:prstGeom>
          <a:noFill/>
        </p:spPr>
        <p:txBody>
          <a:bodyPr wrap="square" rtlCol="0">
            <a:spAutoFit/>
          </a:bodyPr>
          <a:lstStyle/>
          <a:p>
            <a:pPr marL="285750" indent="-285750">
              <a:buFont typeface="Wingdings" panose="05000000000000000000" pitchFamily="2" charset="2"/>
              <a:buChar char="ü"/>
            </a:pPr>
            <a:r>
              <a:rPr lang="en-US" b="1" dirty="0" smtClean="0">
                <a:solidFill>
                  <a:srgbClr val="FF0000"/>
                </a:solidFill>
              </a:rPr>
              <a:t>Here</a:t>
            </a:r>
            <a:endParaRPr lang="en-US" b="1" dirty="0">
              <a:solidFill>
                <a:srgbClr val="FF0000"/>
              </a:solidFill>
            </a:endParaRPr>
          </a:p>
        </p:txBody>
      </p:sp>
    </p:spTree>
    <p:extLst>
      <p:ext uri="{BB962C8B-B14F-4D97-AF65-F5344CB8AC3E}">
        <p14:creationId xmlns:p14="http://schemas.microsoft.com/office/powerpoint/2010/main" val="28701273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lum/>
          </a:blip>
          <a:srcRect/>
          <a:stretch>
            <a:fillRect/>
          </a:stretch>
        </p:blipFill>
        <p:spPr bwMode="auto">
          <a:xfrm>
            <a:off x="7315200" y="5407724"/>
            <a:ext cx="1676400" cy="807181"/>
          </a:xfrm>
          <a:prstGeom prst="rect">
            <a:avLst/>
          </a:prstGeom>
          <a:noFill/>
          <a:ln w="9525">
            <a:noFill/>
            <a:miter lim="800000"/>
            <a:headEnd/>
            <a:tailEnd/>
          </a:ln>
        </p:spPr>
      </p:pic>
      <p:sp>
        <p:nvSpPr>
          <p:cNvPr id="7" name="TextBox 6"/>
          <p:cNvSpPr txBox="1"/>
          <p:nvPr/>
        </p:nvSpPr>
        <p:spPr>
          <a:xfrm>
            <a:off x="342900" y="582287"/>
            <a:ext cx="8458200" cy="584775"/>
          </a:xfrm>
          <a:prstGeom prst="rect">
            <a:avLst/>
          </a:prstGeom>
          <a:noFill/>
        </p:spPr>
        <p:txBody>
          <a:bodyPr wrap="square" rtlCol="0">
            <a:spAutoFit/>
          </a:bodyPr>
          <a:lstStyle/>
          <a:p>
            <a:pPr algn="ctr"/>
            <a:r>
              <a:rPr lang="en-US" sz="3200" dirty="0" smtClean="0">
                <a:cs typeface="Times New Roman" panose="02020603050405020304" pitchFamily="18" charset="0"/>
              </a:rPr>
              <a:t>School Needs Assessment</a:t>
            </a:r>
            <a:endParaRPr lang="en-US" sz="3200" dirty="0">
              <a:cs typeface="Times New Roman" panose="02020603050405020304" pitchFamily="18" charset="0"/>
            </a:endParaRPr>
          </a:p>
        </p:txBody>
      </p:sp>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068" y="1447800"/>
            <a:ext cx="7416800" cy="4113555"/>
          </a:xfrm>
          <a:prstGeom prst="rect">
            <a:avLst/>
          </a:prstGeom>
        </p:spPr>
      </p:pic>
    </p:spTree>
    <p:extLst>
      <p:ext uri="{BB962C8B-B14F-4D97-AF65-F5344CB8AC3E}">
        <p14:creationId xmlns:p14="http://schemas.microsoft.com/office/powerpoint/2010/main" val="4419201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98880" y="457200"/>
            <a:ext cx="7543800" cy="584775"/>
          </a:xfrm>
          <a:prstGeom prst="rect">
            <a:avLst/>
          </a:prstGeom>
          <a:noFill/>
        </p:spPr>
        <p:txBody>
          <a:bodyPr wrap="square" rtlCol="0">
            <a:spAutoFit/>
          </a:bodyPr>
          <a:lstStyle/>
          <a:p>
            <a:pPr algn="ctr"/>
            <a:r>
              <a:rPr lang="en-US" sz="3200" dirty="0" smtClean="0">
                <a:cs typeface="Times New Roman" panose="02020603050405020304" pitchFamily="18" charset="0"/>
              </a:rPr>
              <a:t>ASSURANCES</a:t>
            </a:r>
            <a:endParaRPr lang="en-US" sz="3200" dirty="0">
              <a:cs typeface="Times New Roman" panose="02020603050405020304" pitchFamily="18" charset="0"/>
            </a:endParaRPr>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784" y="1371600"/>
            <a:ext cx="7747992" cy="4570034"/>
          </a:xfrm>
          <a:prstGeom prst="rect">
            <a:avLst/>
          </a:prstGeom>
        </p:spPr>
      </p:pic>
    </p:spTree>
    <p:extLst>
      <p:ext uri="{BB962C8B-B14F-4D97-AF65-F5344CB8AC3E}">
        <p14:creationId xmlns:p14="http://schemas.microsoft.com/office/powerpoint/2010/main" val="32555857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lum/>
          </a:blip>
          <a:srcRect/>
          <a:stretch>
            <a:fillRect/>
          </a:stretch>
        </p:blipFill>
        <p:spPr bwMode="auto">
          <a:xfrm>
            <a:off x="6891910" y="5364510"/>
            <a:ext cx="2003258" cy="784324"/>
          </a:xfrm>
          <a:prstGeom prst="rect">
            <a:avLst/>
          </a:prstGeom>
          <a:noFill/>
          <a:ln w="9525">
            <a:noFill/>
            <a:miter lim="800000"/>
            <a:headEnd/>
            <a:tailEnd/>
          </a:ln>
        </p:spPr>
      </p:pic>
      <p:sp>
        <p:nvSpPr>
          <p:cNvPr id="8" name="TextBox 7"/>
          <p:cNvSpPr txBox="1"/>
          <p:nvPr/>
        </p:nvSpPr>
        <p:spPr>
          <a:xfrm>
            <a:off x="351612" y="1525374"/>
            <a:ext cx="5116509" cy="646331"/>
          </a:xfrm>
          <a:prstGeom prst="rect">
            <a:avLst/>
          </a:prstGeom>
          <a:noFill/>
          <a:ln>
            <a:noFill/>
          </a:ln>
        </p:spPr>
        <p:txBody>
          <a:bodyPr wrap="square" rtlCol="0">
            <a:spAutoFit/>
          </a:bodyPr>
          <a:lstStyle/>
          <a:p>
            <a:pPr algn="ctr"/>
            <a:r>
              <a:rPr lang="en-US" sz="3600" b="1" dirty="0" smtClean="0">
                <a:cs typeface="Times New Roman" panose="02020603050405020304" pitchFamily="18" charset="0"/>
              </a:rPr>
              <a:t>DISTRICT INITITIATIVES</a:t>
            </a:r>
            <a:endParaRPr lang="en-US" sz="3600" b="1" dirty="0">
              <a:cs typeface="Times New Roman" panose="02020603050405020304" pitchFamily="18" charset="0"/>
            </a:endParaRPr>
          </a:p>
        </p:txBody>
      </p:sp>
      <p:pic>
        <p:nvPicPr>
          <p:cNvPr id="1026" name="Picture 2" descr="C:\Users\pefarren\AppData\Local\Microsoft\Windows\Temporary Internet Files\Content.IE5\7YR0946J\MC90033409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62694">
            <a:off x="6692735" y="908918"/>
            <a:ext cx="1520825" cy="18176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efarren\AppData\Local\Microsoft\Windows\Temporary Internet Files\Content.IE5\LY15RJPW\MM900303472[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23903" y="3352800"/>
            <a:ext cx="2249849" cy="26050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828800" y="4319452"/>
            <a:ext cx="6790267" cy="1077218"/>
          </a:xfrm>
          <a:prstGeom prst="rect">
            <a:avLst/>
          </a:prstGeom>
          <a:noFill/>
          <a:ln>
            <a:noFill/>
          </a:ln>
        </p:spPr>
        <p:txBody>
          <a:bodyPr wrap="square" rtlCol="0">
            <a:spAutoFit/>
          </a:bodyPr>
          <a:lstStyle/>
          <a:p>
            <a:pPr algn="ctr"/>
            <a:r>
              <a:rPr lang="en-US" sz="3200" b="1" dirty="0" smtClean="0">
                <a:solidFill>
                  <a:schemeClr val="accent1">
                    <a:lumMod val="75000"/>
                  </a:schemeClr>
                </a:solidFill>
                <a:cs typeface="Times New Roman" panose="02020603050405020304" pitchFamily="18" charset="0"/>
              </a:rPr>
              <a:t>Building on the work that </a:t>
            </a:r>
          </a:p>
          <a:p>
            <a:pPr algn="ctr"/>
            <a:r>
              <a:rPr lang="en-US" sz="3200" b="1" dirty="0" smtClean="0">
                <a:solidFill>
                  <a:schemeClr val="accent1">
                    <a:lumMod val="75000"/>
                  </a:schemeClr>
                </a:solidFill>
                <a:cs typeface="Times New Roman" panose="02020603050405020304" pitchFamily="18" charset="0"/>
              </a:rPr>
              <a:t>is already being done.</a:t>
            </a:r>
            <a:endParaRPr lang="en-US" sz="3200" b="1" dirty="0">
              <a:solidFill>
                <a:schemeClr val="accent1">
                  <a:lumMod val="75000"/>
                </a:schemeClr>
              </a:solidFill>
              <a:cs typeface="Times New Roman" panose="02020603050405020304" pitchFamily="18" charset="0"/>
            </a:endParaRPr>
          </a:p>
        </p:txBody>
      </p:sp>
    </p:spTree>
    <p:extLst>
      <p:ext uri="{BB962C8B-B14F-4D97-AF65-F5344CB8AC3E}">
        <p14:creationId xmlns:p14="http://schemas.microsoft.com/office/powerpoint/2010/main" val="3852656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8968" y="557463"/>
            <a:ext cx="8191500" cy="253916"/>
          </a:xfrm>
          <a:prstGeom prst="rect">
            <a:avLst/>
          </a:prstGeom>
          <a:noFill/>
          <a:ln>
            <a:noFill/>
          </a:ln>
        </p:spPr>
        <p:txBody>
          <a:bodyPr wrap="square" rtlCol="0">
            <a:spAutoFit/>
          </a:bodyPr>
          <a:lstStyle/>
          <a:p>
            <a:endParaRPr lang="en-US" sz="1050" dirty="0"/>
          </a:p>
        </p:txBody>
      </p:sp>
      <p:sp>
        <p:nvSpPr>
          <p:cNvPr id="7" name="TextBox 6"/>
          <p:cNvSpPr txBox="1"/>
          <p:nvPr/>
        </p:nvSpPr>
        <p:spPr>
          <a:xfrm>
            <a:off x="467003" y="366623"/>
            <a:ext cx="8372197" cy="612475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b="1" dirty="0" smtClean="0">
                <a:cs typeface="Times New Roman" panose="02020603050405020304" pitchFamily="18" charset="0"/>
              </a:rPr>
              <a:t>Example Scenario 1:  </a:t>
            </a:r>
            <a:r>
              <a:rPr lang="en-US" sz="2800" dirty="0" smtClean="0">
                <a:cs typeface="Times New Roman" panose="02020603050405020304" pitchFamily="18" charset="0"/>
              </a:rPr>
              <a:t>A district is already focusing on three of the six domains of Alaska’s Effective Schools Framework: Instruction, Learning </a:t>
            </a:r>
            <a:r>
              <a:rPr lang="en-US" sz="2800" dirty="0">
                <a:cs typeface="Times New Roman" panose="02020603050405020304" pitchFamily="18" charset="0"/>
              </a:rPr>
              <a:t>E</a:t>
            </a:r>
            <a:r>
              <a:rPr lang="en-US" sz="2800" dirty="0" smtClean="0">
                <a:cs typeface="Times New Roman" panose="02020603050405020304" pitchFamily="18" charset="0"/>
              </a:rPr>
              <a:t>nvironment and Professional Development. Therefore, each school in that district is expected to assess at  least one Key Indicator from each of those domains.   </a:t>
            </a:r>
          </a:p>
          <a:p>
            <a:endParaRPr lang="en-US" sz="2800" dirty="0" smtClean="0">
              <a:cs typeface="Times New Roman" panose="02020603050405020304" pitchFamily="18" charset="0"/>
            </a:endParaRPr>
          </a:p>
          <a:p>
            <a:r>
              <a:rPr lang="en-US" sz="2800" b="1" dirty="0" smtClean="0">
                <a:cs typeface="Times New Roman" panose="02020603050405020304" pitchFamily="18" charset="0"/>
              </a:rPr>
              <a:t>QUESTION:  </a:t>
            </a:r>
            <a:endParaRPr lang="en-US" sz="2800" b="1" dirty="0">
              <a:cs typeface="Times New Roman" panose="02020603050405020304" pitchFamily="18" charset="0"/>
            </a:endParaRPr>
          </a:p>
          <a:p>
            <a:r>
              <a:rPr lang="en-US" sz="2800" dirty="0" smtClean="0">
                <a:cs typeface="Times New Roman" panose="02020603050405020304" pitchFamily="18" charset="0"/>
              </a:rPr>
              <a:t>How might a school choose three Indicators to assess that have the same overall objective in mind?  </a:t>
            </a:r>
            <a:r>
              <a:rPr lang="en-US" sz="2800" i="1" dirty="0" smtClean="0">
                <a:cs typeface="Times New Roman" panose="02020603050405020304" pitchFamily="18" charset="0"/>
              </a:rPr>
              <a:t>This is a good idea, because the tasks will be related, have more depth, be more practical to implement, and be in line with district initiatives.</a:t>
            </a:r>
          </a:p>
          <a:p>
            <a:endParaRPr lang="en-US"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5012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lum/>
          </a:blip>
          <a:srcRect/>
          <a:stretch>
            <a:fillRect/>
          </a:stretch>
        </p:blipFill>
        <p:spPr bwMode="auto">
          <a:xfrm>
            <a:off x="7162800" y="5562600"/>
            <a:ext cx="1766637" cy="762000"/>
          </a:xfrm>
          <a:prstGeom prst="rect">
            <a:avLst/>
          </a:prstGeom>
          <a:noFill/>
          <a:ln w="9525">
            <a:noFill/>
            <a:miter lim="800000"/>
            <a:headEnd/>
            <a:tailEnd/>
          </a:ln>
        </p:spPr>
      </p:pic>
      <p:sp>
        <p:nvSpPr>
          <p:cNvPr id="5" name="TextBox 4"/>
          <p:cNvSpPr txBox="1"/>
          <p:nvPr/>
        </p:nvSpPr>
        <p:spPr>
          <a:xfrm>
            <a:off x="368968" y="557463"/>
            <a:ext cx="8191500" cy="253916"/>
          </a:xfrm>
          <a:prstGeom prst="rect">
            <a:avLst/>
          </a:prstGeom>
          <a:noFill/>
          <a:ln>
            <a:noFill/>
          </a:ln>
        </p:spPr>
        <p:txBody>
          <a:bodyPr wrap="square" rtlCol="0">
            <a:spAutoFit/>
          </a:bodyPr>
          <a:lstStyle/>
          <a:p>
            <a:endParaRPr lang="en-US" sz="1050" dirty="0"/>
          </a:p>
        </p:txBody>
      </p:sp>
      <p:sp>
        <p:nvSpPr>
          <p:cNvPr id="7" name="TextBox 6"/>
          <p:cNvSpPr txBox="1"/>
          <p:nvPr/>
        </p:nvSpPr>
        <p:spPr>
          <a:xfrm>
            <a:off x="228600" y="691348"/>
            <a:ext cx="8191500" cy="5386090"/>
          </a:xfrm>
          <a:prstGeom prst="rect">
            <a:avLst/>
          </a:prstGeom>
          <a:noFill/>
          <a:ln>
            <a:noFill/>
          </a:ln>
        </p:spPr>
        <p:txBody>
          <a:bodyPr wrap="square" rtlCol="0">
            <a:spAutoFit/>
          </a:bodyPr>
          <a:lstStyle/>
          <a:p>
            <a:endParaRPr lang="en-US" sz="3200" b="1" dirty="0" smtClean="0">
              <a:latin typeface="Times New Roman" panose="02020603050405020304" pitchFamily="18" charset="0"/>
              <a:cs typeface="Times New Roman" panose="02020603050405020304" pitchFamily="18" charset="0"/>
            </a:endParaRPr>
          </a:p>
          <a:p>
            <a:r>
              <a:rPr lang="en-US" sz="3200" b="1" dirty="0" smtClean="0">
                <a:cs typeface="Times New Roman" panose="02020603050405020304" pitchFamily="18" charset="0"/>
              </a:rPr>
              <a:t>KEY INDICATORS:</a:t>
            </a:r>
            <a:endParaRPr lang="en-US" sz="3200" b="1" dirty="0">
              <a:cs typeface="Times New Roman" panose="02020603050405020304" pitchFamily="18" charset="0"/>
            </a:endParaRPr>
          </a:p>
          <a:p>
            <a:r>
              <a:rPr lang="en-US" sz="2800" b="1" dirty="0" smtClean="0">
                <a:cs typeface="Times New Roman" panose="02020603050405020304" pitchFamily="18" charset="0"/>
              </a:rPr>
              <a:t>3.04</a:t>
            </a:r>
            <a:r>
              <a:rPr lang="en-US" sz="2800" dirty="0" smtClean="0">
                <a:cs typeface="Times New Roman" panose="02020603050405020304" pitchFamily="18" charset="0"/>
              </a:rPr>
              <a:t> </a:t>
            </a:r>
            <a:r>
              <a:rPr lang="en-US" sz="2800" dirty="0">
                <a:cs typeface="Times New Roman" panose="02020603050405020304" pitchFamily="18" charset="0"/>
              </a:rPr>
              <a:t>	School staff consistently, and regularly measure the effectiveness of instruction using data from a variety of formative assessments</a:t>
            </a:r>
            <a:r>
              <a:rPr lang="en-US" sz="2800" dirty="0" smtClean="0">
                <a:cs typeface="Times New Roman" panose="02020603050405020304" pitchFamily="18" charset="0"/>
              </a:rPr>
              <a:t>.</a:t>
            </a:r>
          </a:p>
          <a:p>
            <a:endParaRPr lang="en-US" sz="2800" dirty="0">
              <a:cs typeface="Times New Roman" panose="02020603050405020304" pitchFamily="18" charset="0"/>
            </a:endParaRPr>
          </a:p>
          <a:p>
            <a:r>
              <a:rPr lang="en-US" sz="2800" b="1" dirty="0" smtClean="0">
                <a:cs typeface="Times New Roman" panose="02020603050405020304" pitchFamily="18" charset="0"/>
              </a:rPr>
              <a:t>4.05  	</a:t>
            </a:r>
            <a:r>
              <a:rPr lang="en-US" sz="2800" dirty="0" smtClean="0">
                <a:cs typeface="Times New Roman" panose="02020603050405020304" pitchFamily="18" charset="0"/>
              </a:rPr>
              <a:t>School </a:t>
            </a:r>
            <a:r>
              <a:rPr lang="en-US" sz="2800" dirty="0">
                <a:cs typeface="Times New Roman" panose="02020603050405020304" pitchFamily="18" charset="0"/>
              </a:rPr>
              <a:t>staff provide extended learning opportunities, and students in need of additional support regularly participate.</a:t>
            </a:r>
          </a:p>
          <a:p>
            <a:r>
              <a:rPr lang="en-US" sz="2800" dirty="0">
                <a:cs typeface="Times New Roman" panose="02020603050405020304" pitchFamily="18" charset="0"/>
              </a:rPr>
              <a:t>	</a:t>
            </a:r>
          </a:p>
          <a:p>
            <a:r>
              <a:rPr lang="en-US" sz="2800" b="1" dirty="0" smtClean="0">
                <a:cs typeface="Times New Roman" panose="02020603050405020304" pitchFamily="18" charset="0"/>
              </a:rPr>
              <a:t>5.03</a:t>
            </a:r>
            <a:r>
              <a:rPr lang="en-US" sz="2800" dirty="0" smtClean="0">
                <a:cs typeface="Times New Roman" panose="02020603050405020304" pitchFamily="18" charset="0"/>
              </a:rPr>
              <a:t> 	School </a:t>
            </a:r>
            <a:r>
              <a:rPr lang="en-US" sz="2800" dirty="0">
                <a:cs typeface="Times New Roman" panose="02020603050405020304" pitchFamily="18" charset="0"/>
              </a:rPr>
              <a:t>staff embed professional development into daily routines and practices.</a:t>
            </a:r>
          </a:p>
        </p:txBody>
      </p:sp>
      <p:sp>
        <p:nvSpPr>
          <p:cNvPr id="8" name="TextBox 7"/>
          <p:cNvSpPr txBox="1"/>
          <p:nvPr/>
        </p:nvSpPr>
        <p:spPr>
          <a:xfrm>
            <a:off x="458299" y="499755"/>
            <a:ext cx="7732101"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noAutofit/>
          </a:bodyPr>
          <a:lstStyle/>
          <a:p>
            <a:r>
              <a:rPr lang="en-US" b="1" dirty="0" smtClean="0"/>
              <a:t>DISTRICT GOAL: ALL STUDENTS BENEFIT FROM RESEARCH BASED INSTRUCTION</a:t>
            </a:r>
            <a:endParaRPr lang="en-US" b="1" dirty="0"/>
          </a:p>
        </p:txBody>
      </p:sp>
    </p:spTree>
    <p:extLst>
      <p:ext uri="{BB962C8B-B14F-4D97-AF65-F5344CB8AC3E}">
        <p14:creationId xmlns:p14="http://schemas.microsoft.com/office/powerpoint/2010/main" val="736209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3212431" cy="6278642"/>
          </a:xfrm>
          <a:prstGeom prst="rect">
            <a:avLst/>
          </a:prstGeom>
        </p:spPr>
        <p:txBody>
          <a:bodyPr wrap="square">
            <a:spAutoFit/>
          </a:bodyPr>
          <a:lstStyle/>
          <a:p>
            <a:r>
              <a:rPr lang="en-US" sz="2000" b="1" dirty="0" smtClean="0">
                <a:cs typeface="Times New Roman" panose="02020603050405020304" pitchFamily="18" charset="0"/>
              </a:rPr>
              <a:t>ASSESSING THE INDICATORS RESULTED IN RUBRIC SCORES OF 2</a:t>
            </a:r>
          </a:p>
          <a:p>
            <a:endParaRPr lang="en-US" b="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3.04</a:t>
            </a:r>
            <a:r>
              <a:rPr lang="en-US" dirty="0" smtClean="0">
                <a:latin typeface="Times New Roman" panose="02020603050405020304" pitchFamily="18" charset="0"/>
                <a:cs typeface="Times New Roman" panose="02020603050405020304" pitchFamily="18" charset="0"/>
              </a:rPr>
              <a:t> School </a:t>
            </a:r>
            <a:r>
              <a:rPr lang="en-US" dirty="0">
                <a:latin typeface="Times New Roman" panose="02020603050405020304" pitchFamily="18" charset="0"/>
                <a:cs typeface="Times New Roman" panose="02020603050405020304" pitchFamily="18" charset="0"/>
              </a:rPr>
              <a:t>staff consistently, and regularly measure the effectiveness of instruction using data from a variety of formative assessments.</a:t>
            </a:r>
          </a:p>
          <a:p>
            <a:endParaRPr lang="en-US" dirty="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4.05</a:t>
            </a:r>
            <a:r>
              <a:rPr lang="en-US" dirty="0" smtClean="0">
                <a:latin typeface="Times New Roman" panose="02020603050405020304" pitchFamily="18" charset="0"/>
                <a:cs typeface="Times New Roman" panose="02020603050405020304" pitchFamily="18" charset="0"/>
              </a:rPr>
              <a:t> School </a:t>
            </a:r>
            <a:r>
              <a:rPr lang="en-US" dirty="0">
                <a:latin typeface="Times New Roman" panose="02020603050405020304" pitchFamily="18" charset="0"/>
                <a:cs typeface="Times New Roman" panose="02020603050405020304" pitchFamily="18" charset="0"/>
              </a:rPr>
              <a:t>staff provide extended learning opportunities, and students in need of additional support regularly participate. </a:t>
            </a:r>
          </a:p>
          <a:p>
            <a:r>
              <a:rPr lang="en-US" dirty="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p>
          <a:p>
            <a:r>
              <a:rPr lang="en-US" b="1" dirty="0" smtClean="0">
                <a:latin typeface="Times New Roman" panose="02020603050405020304" pitchFamily="18" charset="0"/>
                <a:cs typeface="Times New Roman" panose="02020603050405020304" pitchFamily="18" charset="0"/>
              </a:rPr>
              <a:t>5.03</a:t>
            </a:r>
            <a:r>
              <a:rPr lang="en-US" dirty="0" smtClean="0">
                <a:latin typeface="Times New Roman" panose="02020603050405020304" pitchFamily="18" charset="0"/>
                <a:cs typeface="Times New Roman" panose="02020603050405020304" pitchFamily="18" charset="0"/>
              </a:rPr>
              <a:t> School </a:t>
            </a:r>
            <a:r>
              <a:rPr lang="en-US" dirty="0">
                <a:latin typeface="Times New Roman" panose="02020603050405020304" pitchFamily="18" charset="0"/>
                <a:cs typeface="Times New Roman" panose="02020603050405020304" pitchFamily="18" charset="0"/>
              </a:rPr>
              <a:t>staff embed professional development into daily routines and practices. </a:t>
            </a:r>
          </a:p>
          <a:p>
            <a:r>
              <a:rPr lang="en-US" dirty="0"/>
              <a:t>	</a:t>
            </a:r>
          </a:p>
          <a:p>
            <a:r>
              <a:rPr lang="en-US" dirty="0"/>
              <a:t>	</a:t>
            </a:r>
          </a:p>
        </p:txBody>
      </p:sp>
      <p:sp>
        <p:nvSpPr>
          <p:cNvPr id="9" name="TextBox 8"/>
          <p:cNvSpPr txBox="1"/>
          <p:nvPr/>
        </p:nvSpPr>
        <p:spPr>
          <a:xfrm>
            <a:off x="762000" y="5867400"/>
            <a:ext cx="7836403"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noAutofit/>
          </a:bodyPr>
          <a:lstStyle/>
          <a:p>
            <a:r>
              <a:rPr lang="en-US" b="1" dirty="0" smtClean="0"/>
              <a:t>DISTRICT GOAL: ALL STUDENTS BENEFIT FROM RESEARCH BASED INSTRUCTION</a:t>
            </a:r>
            <a:endParaRPr lang="en-US" b="1"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533400"/>
            <a:ext cx="5208971" cy="4800600"/>
          </a:xfrm>
          <a:prstGeom prst="rect">
            <a:avLst/>
          </a:prstGeom>
        </p:spPr>
      </p:pic>
    </p:spTree>
    <p:extLst>
      <p:ext uri="{BB962C8B-B14F-4D97-AF65-F5344CB8AC3E}">
        <p14:creationId xmlns:p14="http://schemas.microsoft.com/office/powerpoint/2010/main" val="3663599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lum/>
          </a:blip>
          <a:srcRect/>
          <a:stretch>
            <a:fillRect/>
          </a:stretch>
        </p:blipFill>
        <p:spPr bwMode="auto">
          <a:xfrm>
            <a:off x="7162800" y="5562600"/>
            <a:ext cx="1676400" cy="685800"/>
          </a:xfrm>
          <a:prstGeom prst="rect">
            <a:avLst/>
          </a:prstGeom>
          <a:noFill/>
          <a:ln w="9525">
            <a:noFill/>
            <a:miter lim="800000"/>
            <a:headEnd/>
            <a:tailEnd/>
          </a:ln>
        </p:spPr>
      </p:pic>
      <p:sp>
        <p:nvSpPr>
          <p:cNvPr id="8" name="TextBox 7"/>
          <p:cNvSpPr txBox="1"/>
          <p:nvPr/>
        </p:nvSpPr>
        <p:spPr>
          <a:xfrm>
            <a:off x="533400" y="492978"/>
            <a:ext cx="8305800" cy="5755422"/>
          </a:xfrm>
          <a:prstGeom prst="rect">
            <a:avLst/>
          </a:prstGeom>
          <a:noFill/>
          <a:ln>
            <a:noFill/>
          </a:ln>
        </p:spPr>
        <p:txBody>
          <a:bodyPr wrap="square" rtlCol="0">
            <a:spAutoFit/>
          </a:bodyPr>
          <a:lstStyle/>
          <a:p>
            <a:pPr algn="ctr"/>
            <a:r>
              <a:rPr lang="en-US" sz="3200" dirty="0" smtClean="0">
                <a:cs typeface="Times New Roman" panose="02020603050405020304" pitchFamily="18" charset="0"/>
              </a:rPr>
              <a:t>Presentation Topics</a:t>
            </a:r>
          </a:p>
          <a:p>
            <a:pPr marL="571500" indent="-571500">
              <a:lnSpc>
                <a:spcPct val="150000"/>
              </a:lnSpc>
              <a:buFont typeface="Arial" panose="020B0604020202020204" pitchFamily="34" charset="0"/>
              <a:buChar char="•"/>
            </a:pPr>
            <a:r>
              <a:rPr lang="en-US" sz="3200" dirty="0" smtClean="0">
                <a:cs typeface="Times New Roman" panose="02020603050405020304" pitchFamily="18" charset="0"/>
              </a:rPr>
              <a:t>School Improvement Plans</a:t>
            </a:r>
          </a:p>
          <a:p>
            <a:pPr marL="571500" indent="-571500">
              <a:lnSpc>
                <a:spcPct val="150000"/>
              </a:lnSpc>
              <a:buFont typeface="Arial" panose="020B0604020202020204" pitchFamily="34" charset="0"/>
              <a:buChar char="•"/>
            </a:pPr>
            <a:r>
              <a:rPr lang="en-US" sz="3200" dirty="0" smtClean="0">
                <a:cs typeface="Times New Roman" panose="02020603050405020304" pitchFamily="18" charset="0"/>
              </a:rPr>
              <a:t>Combing Title I </a:t>
            </a:r>
            <a:r>
              <a:rPr lang="en-US" sz="3200" dirty="0" err="1" smtClean="0">
                <a:cs typeface="Times New Roman" panose="02020603050405020304" pitchFamily="18" charset="0"/>
              </a:rPr>
              <a:t>Schoolwide</a:t>
            </a:r>
            <a:r>
              <a:rPr lang="en-US" sz="3200" dirty="0" smtClean="0">
                <a:cs typeface="Times New Roman" panose="02020603050405020304" pitchFamily="18" charset="0"/>
              </a:rPr>
              <a:t> with SIPs</a:t>
            </a:r>
          </a:p>
          <a:p>
            <a:pPr marL="571500" indent="-571500">
              <a:lnSpc>
                <a:spcPct val="150000"/>
              </a:lnSpc>
              <a:buFont typeface="Arial" panose="020B0604020202020204" pitchFamily="34" charset="0"/>
              <a:buChar char="•"/>
            </a:pPr>
            <a:r>
              <a:rPr lang="en-US" sz="3200" dirty="0" smtClean="0">
                <a:cs typeface="Times New Roman" panose="02020603050405020304" pitchFamily="18" charset="0"/>
              </a:rPr>
              <a:t>Submitting Plans &amp; Required Documents</a:t>
            </a:r>
            <a:endParaRPr lang="en-US" sz="3200" dirty="0">
              <a:cs typeface="Times New Roman" panose="02020603050405020304" pitchFamily="18" charset="0"/>
            </a:endParaRPr>
          </a:p>
          <a:p>
            <a:pPr marL="571500" indent="-571500">
              <a:lnSpc>
                <a:spcPct val="150000"/>
              </a:lnSpc>
              <a:buFont typeface="Arial" panose="020B0604020202020204" pitchFamily="34" charset="0"/>
              <a:buChar char="•"/>
            </a:pPr>
            <a:r>
              <a:rPr lang="en-US" sz="3200" dirty="0" smtClean="0">
                <a:cs typeface="Times New Roman" panose="02020603050405020304" pitchFamily="18" charset="0"/>
              </a:rPr>
              <a:t>Districtwide Initiatives</a:t>
            </a:r>
          </a:p>
          <a:p>
            <a:pPr marL="571500" indent="-571500">
              <a:lnSpc>
                <a:spcPct val="150000"/>
              </a:lnSpc>
              <a:buFont typeface="Arial" panose="020B0604020202020204" pitchFamily="34" charset="0"/>
              <a:buChar char="•"/>
            </a:pPr>
            <a:r>
              <a:rPr lang="en-US" sz="3200" dirty="0" smtClean="0">
                <a:cs typeface="Times New Roman" panose="02020603050405020304" pitchFamily="18" charset="0"/>
              </a:rPr>
              <a:t>Training Resources</a:t>
            </a:r>
            <a:endParaRPr lang="en-US" sz="3200" dirty="0" smtClean="0">
              <a:cs typeface="Times New Roman" panose="02020603050405020304" pitchFamily="18" charset="0"/>
            </a:endParaRPr>
          </a:p>
          <a:p>
            <a:pPr marL="571500" indent="-571500">
              <a:lnSpc>
                <a:spcPct val="150000"/>
              </a:lnSpc>
              <a:buFont typeface="Arial" panose="020B0604020202020204" pitchFamily="34" charset="0"/>
              <a:buChar char="•"/>
            </a:pPr>
            <a:r>
              <a:rPr lang="en-US" sz="3200" dirty="0" smtClean="0">
                <a:cs typeface="Times New Roman" panose="02020603050405020304" pitchFamily="18" charset="0"/>
              </a:rPr>
              <a:t>District Improvement Plans</a:t>
            </a:r>
            <a:endParaRPr lang="en-US" sz="3200" dirty="0" smtClean="0">
              <a:cs typeface="Times New Roman" panose="02020603050405020304" pitchFamily="18" charset="0"/>
            </a:endParaRPr>
          </a:p>
          <a:p>
            <a:pPr marL="571500" indent="-571500">
              <a:lnSpc>
                <a:spcPct val="150000"/>
              </a:lnSpc>
              <a:buFont typeface="Arial" panose="020B0604020202020204" pitchFamily="34" charset="0"/>
              <a:buChar char="•"/>
            </a:pPr>
            <a:r>
              <a:rPr lang="en-US" sz="3200" dirty="0" smtClean="0">
                <a:cs typeface="Times New Roman" panose="02020603050405020304" pitchFamily="18" charset="0"/>
              </a:rPr>
              <a:t>Training ideas for Alaska STEPP</a:t>
            </a:r>
            <a:endParaRPr lang="en-US" sz="3200" dirty="0">
              <a:cs typeface="Times New Roman" panose="02020603050405020304" pitchFamily="18" charset="0"/>
            </a:endParaRPr>
          </a:p>
        </p:txBody>
      </p:sp>
    </p:spTree>
    <p:extLst>
      <p:ext uri="{BB962C8B-B14F-4D97-AF65-F5344CB8AC3E}">
        <p14:creationId xmlns:p14="http://schemas.microsoft.com/office/powerpoint/2010/main" val="18607339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068429"/>
            <a:ext cx="5087060" cy="4489260"/>
          </a:xfrm>
          <a:prstGeom prst="rect">
            <a:avLst/>
          </a:prstGeom>
        </p:spPr>
      </p:pic>
      <p:pic>
        <p:nvPicPr>
          <p:cNvPr id="4" name="Picture 3"/>
          <p:cNvPicPr/>
          <p:nvPr/>
        </p:nvPicPr>
        <p:blipFill>
          <a:blip r:embed="rId4" cstate="print">
            <a:lum/>
          </a:blip>
          <a:srcRect/>
          <a:stretch>
            <a:fillRect/>
          </a:stretch>
        </p:blipFill>
        <p:spPr bwMode="auto">
          <a:xfrm>
            <a:off x="7010400" y="1828800"/>
            <a:ext cx="1766637" cy="762000"/>
          </a:xfrm>
          <a:prstGeom prst="rect">
            <a:avLst/>
          </a:prstGeom>
          <a:noFill/>
          <a:ln w="9525">
            <a:noFill/>
            <a:miter lim="800000"/>
            <a:headEnd/>
            <a:tailEnd/>
          </a:ln>
        </p:spPr>
      </p:pic>
      <p:sp>
        <p:nvSpPr>
          <p:cNvPr id="2" name="Rectangle 1"/>
          <p:cNvSpPr/>
          <p:nvPr/>
        </p:nvSpPr>
        <p:spPr>
          <a:xfrm>
            <a:off x="368969" y="381000"/>
            <a:ext cx="7860631" cy="1138773"/>
          </a:xfrm>
          <a:prstGeom prst="rect">
            <a:avLst/>
          </a:prstGeom>
        </p:spPr>
        <p:txBody>
          <a:bodyPr wrap="square">
            <a:spAutoFit/>
          </a:bodyPr>
          <a:lstStyle/>
          <a:p>
            <a:pPr algn="ctr"/>
            <a:r>
              <a:rPr lang="en-US" sz="3200" dirty="0" smtClean="0">
                <a:cs typeface="Times New Roman" panose="02020603050405020304" pitchFamily="18" charset="0"/>
              </a:rPr>
              <a:t>CREATING A  PLAN - OBECTIVES &amp; TASKS</a:t>
            </a:r>
          </a:p>
          <a:p>
            <a:endParaRPr lang="en-US" b="1" dirty="0" smtClean="0">
              <a:latin typeface="Times New Roman" panose="02020603050405020304" pitchFamily="18" charset="0"/>
              <a:cs typeface="Times New Roman" panose="02020603050405020304" pitchFamily="18" charset="0"/>
            </a:endParaRPr>
          </a:p>
          <a:p>
            <a:r>
              <a:rPr lang="en-US" dirty="0"/>
              <a:t>	</a:t>
            </a:r>
          </a:p>
        </p:txBody>
      </p:sp>
      <p:sp>
        <p:nvSpPr>
          <p:cNvPr id="9" name="TextBox 8"/>
          <p:cNvSpPr txBox="1"/>
          <p:nvPr/>
        </p:nvSpPr>
        <p:spPr>
          <a:xfrm>
            <a:off x="508000" y="5910442"/>
            <a:ext cx="7766384"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noAutofit/>
          </a:bodyPr>
          <a:lstStyle/>
          <a:p>
            <a:r>
              <a:rPr lang="en-US" b="1" dirty="0" smtClean="0"/>
              <a:t>SCHOOL GOAL: ALL STUDENTS BENEFIT FROM RESEARCH BASED INSTRUCTION</a:t>
            </a:r>
            <a:endParaRPr lang="en-US" b="1" dirty="0"/>
          </a:p>
        </p:txBody>
      </p:sp>
      <p:pic>
        <p:nvPicPr>
          <p:cNvPr id="11" name="Picture 10"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600" y="2299963"/>
            <a:ext cx="4958189" cy="3610479"/>
          </a:xfrm>
          <a:prstGeom prst="rect">
            <a:avLst/>
          </a:prstGeom>
        </p:spPr>
      </p:pic>
    </p:spTree>
    <p:extLst>
      <p:ext uri="{BB962C8B-B14F-4D97-AF65-F5344CB8AC3E}">
        <p14:creationId xmlns:p14="http://schemas.microsoft.com/office/powerpoint/2010/main" val="36709984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52400"/>
            <a:ext cx="6240231" cy="6091948"/>
          </a:xfrm>
          <a:prstGeom prst="rect">
            <a:avLst/>
          </a:prstGeom>
        </p:spPr>
      </p:pic>
    </p:spTree>
    <p:extLst>
      <p:ext uri="{BB962C8B-B14F-4D97-AF65-F5344CB8AC3E}">
        <p14:creationId xmlns:p14="http://schemas.microsoft.com/office/powerpoint/2010/main" val="37248973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514600"/>
            <a:ext cx="2819400" cy="1077218"/>
          </a:xfrm>
          <a:prstGeom prst="rect">
            <a:avLst/>
          </a:prstGeom>
          <a:solidFill>
            <a:schemeClr val="bg1"/>
          </a:solidFill>
        </p:spPr>
        <p:txBody>
          <a:bodyPr wrap="square">
            <a:spAutoFit/>
          </a:bodyPr>
          <a:lstStyle/>
          <a:p>
            <a:r>
              <a:rPr lang="en-US" sz="3200" dirty="0" smtClean="0">
                <a:cs typeface="Times New Roman" panose="02020603050405020304" pitchFamily="18" charset="0"/>
              </a:rPr>
              <a:t>Comprehensive </a:t>
            </a:r>
          </a:p>
          <a:p>
            <a:r>
              <a:rPr lang="en-US" sz="3200" dirty="0" smtClean="0">
                <a:cs typeface="Times New Roman" panose="02020603050405020304" pitchFamily="18" charset="0"/>
              </a:rPr>
              <a:t>Plan Report</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304800"/>
            <a:ext cx="5976215" cy="5716380"/>
          </a:xfrm>
          <a:prstGeom prst="rect">
            <a:avLst/>
          </a:prstGeom>
          <a:ln w="28575">
            <a:solidFill>
              <a:schemeClr val="tx1"/>
            </a:solidFill>
          </a:ln>
        </p:spPr>
      </p:pic>
      <p:sp>
        <p:nvSpPr>
          <p:cNvPr id="5" name="TextBox 4"/>
          <p:cNvSpPr txBox="1"/>
          <p:nvPr/>
        </p:nvSpPr>
        <p:spPr>
          <a:xfrm>
            <a:off x="3810000" y="3152754"/>
            <a:ext cx="1143000" cy="369332"/>
          </a:xfrm>
          <a:prstGeom prst="rect">
            <a:avLst/>
          </a:prstGeom>
          <a:noFill/>
          <a:ln>
            <a:solidFill>
              <a:srgbClr val="FF0000"/>
            </a:solidFill>
          </a:ln>
        </p:spPr>
        <p:txBody>
          <a:bodyPr wrap="square" rtlCol="0">
            <a:spAutoFit/>
          </a:bodyPr>
          <a:lstStyle/>
          <a:p>
            <a:r>
              <a:rPr lang="en-US" b="1" dirty="0" smtClean="0">
                <a:solidFill>
                  <a:schemeClr val="bg2">
                    <a:lumMod val="50000"/>
                  </a:schemeClr>
                </a:solidFill>
              </a:rPr>
              <a:t>Objective</a:t>
            </a:r>
            <a:endParaRPr lang="en-US" b="1" dirty="0">
              <a:solidFill>
                <a:schemeClr val="bg2">
                  <a:lumMod val="50000"/>
                </a:schemeClr>
              </a:solidFill>
            </a:endParaRPr>
          </a:p>
        </p:txBody>
      </p:sp>
      <p:sp>
        <p:nvSpPr>
          <p:cNvPr id="6" name="TextBox 5"/>
          <p:cNvSpPr txBox="1"/>
          <p:nvPr/>
        </p:nvSpPr>
        <p:spPr>
          <a:xfrm>
            <a:off x="3276600" y="2514600"/>
            <a:ext cx="1371600" cy="369332"/>
          </a:xfrm>
          <a:prstGeom prst="rect">
            <a:avLst/>
          </a:prstGeom>
          <a:noFill/>
          <a:ln>
            <a:solidFill>
              <a:srgbClr val="FF0000"/>
            </a:solidFill>
          </a:ln>
        </p:spPr>
        <p:txBody>
          <a:bodyPr wrap="square" rtlCol="0">
            <a:spAutoFit/>
          </a:bodyPr>
          <a:lstStyle/>
          <a:p>
            <a:r>
              <a:rPr lang="en-US" b="1" dirty="0" smtClean="0">
                <a:solidFill>
                  <a:schemeClr val="bg2">
                    <a:lumMod val="50000"/>
                  </a:schemeClr>
                </a:solidFill>
              </a:rPr>
              <a:t>Assessment</a:t>
            </a:r>
            <a:endParaRPr lang="en-US" b="1" dirty="0">
              <a:solidFill>
                <a:schemeClr val="bg2">
                  <a:lumMod val="50000"/>
                </a:schemeClr>
              </a:solidFill>
            </a:endParaRPr>
          </a:p>
        </p:txBody>
      </p:sp>
    </p:spTree>
    <p:extLst>
      <p:ext uri="{BB962C8B-B14F-4D97-AF65-F5344CB8AC3E}">
        <p14:creationId xmlns:p14="http://schemas.microsoft.com/office/powerpoint/2010/main" val="29429564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533400"/>
            <a:ext cx="6477904" cy="5525271"/>
          </a:xfrm>
          <a:prstGeom prst="rect">
            <a:avLst/>
          </a:prstGeom>
          <a:ln w="19050">
            <a:solidFill>
              <a:schemeClr val="tx1"/>
            </a:solidFill>
          </a:ln>
        </p:spPr>
      </p:pic>
      <p:sp>
        <p:nvSpPr>
          <p:cNvPr id="2" name="Rectangle 1"/>
          <p:cNvSpPr/>
          <p:nvPr/>
        </p:nvSpPr>
        <p:spPr>
          <a:xfrm>
            <a:off x="1848" y="2254026"/>
            <a:ext cx="2284151" cy="2062103"/>
          </a:xfrm>
          <a:prstGeom prst="rect">
            <a:avLst/>
          </a:prstGeom>
          <a:solidFill>
            <a:schemeClr val="bg1"/>
          </a:solidFill>
        </p:spPr>
        <p:txBody>
          <a:bodyPr wrap="square">
            <a:spAutoFit/>
          </a:bodyPr>
          <a:lstStyle/>
          <a:p>
            <a:r>
              <a:rPr lang="en-US" sz="3200" dirty="0" smtClean="0">
                <a:cs typeface="Times New Roman" panose="02020603050405020304" pitchFamily="18" charset="0"/>
              </a:rPr>
              <a:t>A Good Report for Parents to </a:t>
            </a:r>
          </a:p>
          <a:p>
            <a:r>
              <a:rPr lang="en-US" sz="3200" dirty="0" smtClean="0">
                <a:cs typeface="Times New Roman" panose="02020603050405020304" pitchFamily="18" charset="0"/>
              </a:rPr>
              <a:t>Understand</a:t>
            </a:r>
          </a:p>
        </p:txBody>
      </p:sp>
      <p:sp>
        <p:nvSpPr>
          <p:cNvPr id="5" name="TextBox 4"/>
          <p:cNvSpPr txBox="1"/>
          <p:nvPr/>
        </p:nvSpPr>
        <p:spPr>
          <a:xfrm>
            <a:off x="5105852" y="3886200"/>
            <a:ext cx="1295400" cy="369332"/>
          </a:xfrm>
          <a:prstGeom prst="rect">
            <a:avLst/>
          </a:prstGeom>
          <a:noFill/>
          <a:ln>
            <a:solidFill>
              <a:srgbClr val="FF0000"/>
            </a:solidFill>
          </a:ln>
        </p:spPr>
        <p:txBody>
          <a:bodyPr wrap="square" rtlCol="0">
            <a:spAutoFit/>
          </a:bodyPr>
          <a:lstStyle/>
          <a:p>
            <a:r>
              <a:rPr lang="en-US" b="1" dirty="0" smtClean="0">
                <a:solidFill>
                  <a:schemeClr val="bg2">
                    <a:lumMod val="50000"/>
                  </a:schemeClr>
                </a:solidFill>
              </a:rPr>
              <a:t>Objectives</a:t>
            </a:r>
            <a:endParaRPr lang="en-US" b="1" dirty="0">
              <a:solidFill>
                <a:schemeClr val="bg2">
                  <a:lumMod val="50000"/>
                </a:schemeClr>
              </a:solidFill>
            </a:endParaRPr>
          </a:p>
        </p:txBody>
      </p:sp>
      <p:sp>
        <p:nvSpPr>
          <p:cNvPr id="6" name="TextBox 5"/>
          <p:cNvSpPr txBox="1"/>
          <p:nvPr/>
        </p:nvSpPr>
        <p:spPr>
          <a:xfrm>
            <a:off x="2971800" y="5486400"/>
            <a:ext cx="1371600" cy="369332"/>
          </a:xfrm>
          <a:prstGeom prst="rect">
            <a:avLst/>
          </a:prstGeom>
          <a:noFill/>
          <a:ln>
            <a:solidFill>
              <a:srgbClr val="FF0000"/>
            </a:solidFill>
          </a:ln>
        </p:spPr>
        <p:txBody>
          <a:bodyPr wrap="square" rtlCol="0">
            <a:spAutoFit/>
          </a:bodyPr>
          <a:lstStyle/>
          <a:p>
            <a:r>
              <a:rPr lang="en-US" b="1" dirty="0" smtClean="0">
                <a:solidFill>
                  <a:schemeClr val="bg2">
                    <a:lumMod val="50000"/>
                  </a:schemeClr>
                </a:solidFill>
              </a:rPr>
              <a:t>Indicators</a:t>
            </a:r>
            <a:endParaRPr lang="en-US" b="1" dirty="0">
              <a:solidFill>
                <a:schemeClr val="bg2">
                  <a:lumMod val="50000"/>
                </a:schemeClr>
              </a:solidFill>
            </a:endParaRPr>
          </a:p>
        </p:txBody>
      </p:sp>
    </p:spTree>
    <p:extLst>
      <p:ext uri="{BB962C8B-B14F-4D97-AF65-F5344CB8AC3E}">
        <p14:creationId xmlns:p14="http://schemas.microsoft.com/office/powerpoint/2010/main" val="40826728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lum/>
          </a:blip>
          <a:srcRect/>
          <a:stretch>
            <a:fillRect/>
          </a:stretch>
        </p:blipFill>
        <p:spPr bwMode="auto">
          <a:xfrm>
            <a:off x="7385431" y="5486400"/>
            <a:ext cx="1535939" cy="689155"/>
          </a:xfrm>
          <a:prstGeom prst="rect">
            <a:avLst/>
          </a:prstGeom>
          <a:noFill/>
          <a:ln w="9525">
            <a:noFill/>
            <a:miter lim="800000"/>
            <a:headEnd/>
            <a:tailEnd/>
          </a:ln>
        </p:spPr>
      </p:pic>
      <p:sp>
        <p:nvSpPr>
          <p:cNvPr id="8" name="TextBox 7"/>
          <p:cNvSpPr txBox="1"/>
          <p:nvPr/>
        </p:nvSpPr>
        <p:spPr>
          <a:xfrm>
            <a:off x="685799" y="2057400"/>
            <a:ext cx="7467601" cy="2308324"/>
          </a:xfrm>
          <a:prstGeom prst="rect">
            <a:avLst/>
          </a:prstGeom>
          <a:noFill/>
          <a:ln>
            <a:noFill/>
          </a:ln>
          <a:effectLst>
            <a:glow rad="101600">
              <a:schemeClr val="accent2">
                <a:satMod val="175000"/>
                <a:alpha val="40000"/>
              </a:schemeClr>
            </a:glow>
          </a:effectLst>
        </p:spPr>
        <p:txBody>
          <a:bodyPr wrap="square" rtlCol="0">
            <a:spAutoFit/>
            <a:scene3d>
              <a:camera prst="orthographicFront"/>
              <a:lightRig rig="threePt" dir="t"/>
            </a:scene3d>
            <a:sp3d extrusionH="57150">
              <a:bevelT w="82550" h="38100" prst="coolSlant"/>
            </a:sp3d>
          </a:bodyPr>
          <a:lstStyle/>
          <a:p>
            <a:r>
              <a:rPr lang="en-US" sz="3600" dirty="0" smtClean="0">
                <a:cs typeface="Times New Roman" panose="02020603050405020304" pitchFamily="18" charset="0"/>
              </a:rPr>
              <a:t>View Reports,</a:t>
            </a:r>
          </a:p>
          <a:p>
            <a:r>
              <a:rPr lang="en-US" sz="3600" dirty="0" smtClean="0">
                <a:cs typeface="Times New Roman" panose="02020603050405020304" pitchFamily="18" charset="0"/>
              </a:rPr>
              <a:t>View Plans, and</a:t>
            </a:r>
          </a:p>
          <a:p>
            <a:r>
              <a:rPr lang="en-US" sz="3600" dirty="0" smtClean="0">
                <a:cs typeface="Times New Roman" panose="02020603050405020304" pitchFamily="18" charset="0"/>
              </a:rPr>
              <a:t>Make Coaching Comments</a:t>
            </a:r>
          </a:p>
          <a:p>
            <a:r>
              <a:rPr lang="en-US" sz="3600" dirty="0" smtClean="0">
                <a:cs typeface="Times New Roman" panose="02020603050405020304" pitchFamily="18" charset="0"/>
              </a:rPr>
              <a:t>With Alaska STEPP</a:t>
            </a:r>
            <a:endParaRPr lang="en-US" sz="3600" dirty="0" smtClean="0">
              <a:solidFill>
                <a:schemeClr val="tx2">
                  <a:lumMod val="60000"/>
                  <a:lumOff val="40000"/>
                </a:schemeClr>
              </a:solidFill>
              <a:cs typeface="Times New Roman" panose="02020603050405020304" pitchFamily="18" charset="0"/>
            </a:endParaRPr>
          </a:p>
        </p:txBody>
      </p:sp>
      <p:pic>
        <p:nvPicPr>
          <p:cNvPr id="2052" name="Picture 4" descr="C:\Users\pefarren\AppData\Local\Microsoft\Windows\Temporary Internet Files\Content.IE5\7YR0946J\MC90003004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17078">
            <a:off x="6262208" y="1045308"/>
            <a:ext cx="1520825" cy="169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0536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lum/>
          </a:blip>
          <a:srcRect/>
          <a:stretch>
            <a:fillRect/>
          </a:stretch>
        </p:blipFill>
        <p:spPr bwMode="auto">
          <a:xfrm>
            <a:off x="6972300" y="5562600"/>
            <a:ext cx="1752600" cy="908538"/>
          </a:xfrm>
          <a:prstGeom prst="rect">
            <a:avLst/>
          </a:prstGeom>
          <a:noFill/>
          <a:ln w="9525">
            <a:noFill/>
            <a:miter lim="800000"/>
            <a:headEnd/>
            <a:tailEnd/>
          </a:ln>
        </p:spPr>
      </p:pic>
      <p:sp>
        <p:nvSpPr>
          <p:cNvPr id="8" name="TextBox 7"/>
          <p:cNvSpPr txBox="1"/>
          <p:nvPr/>
        </p:nvSpPr>
        <p:spPr>
          <a:xfrm>
            <a:off x="380999" y="305068"/>
            <a:ext cx="8382001" cy="1138773"/>
          </a:xfrm>
          <a:prstGeom prst="rect">
            <a:avLst/>
          </a:prstGeom>
          <a:noFill/>
          <a:ln>
            <a:noFill/>
          </a:ln>
          <a:effectLst>
            <a:glow rad="101600">
              <a:schemeClr val="accent2">
                <a:satMod val="175000"/>
                <a:alpha val="40000"/>
              </a:schemeClr>
            </a:glow>
          </a:effectLst>
        </p:spPr>
        <p:txBody>
          <a:bodyPr wrap="square" rtlCol="0">
            <a:spAutoFit/>
            <a:scene3d>
              <a:camera prst="orthographicFront"/>
              <a:lightRig rig="threePt" dir="t"/>
            </a:scene3d>
            <a:sp3d extrusionH="57150">
              <a:bevelT w="82550" h="38100" prst="coolSlant"/>
            </a:sp3d>
          </a:bodyPr>
          <a:lstStyle/>
          <a:p>
            <a:r>
              <a:rPr lang="en-US" sz="3200" dirty="0" smtClean="0">
                <a:cs typeface="Times New Roman" panose="02020603050405020304" pitchFamily="18" charset="0"/>
              </a:rPr>
              <a:t>Districts Viewing School Plans &amp; Reports</a:t>
            </a:r>
          </a:p>
          <a:p>
            <a:pPr marL="571500" indent="-571500">
              <a:buFont typeface="Arial" panose="020B0604020202020204" pitchFamily="34" charset="0"/>
              <a:buChar char="•"/>
            </a:pPr>
            <a:endParaRPr lang="en-US" sz="34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p:txBody>
      </p:sp>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609600" y="970315"/>
            <a:ext cx="7696200" cy="2421043"/>
          </a:xfrm>
          <a:prstGeom prst="rect">
            <a:avLst/>
          </a:prstGeom>
          <a:ln w="28575">
            <a:solidFill>
              <a:schemeClr val="tx1"/>
            </a:solidFill>
          </a:ln>
        </p:spPr>
      </p:pic>
      <p:pic>
        <p:nvPicPr>
          <p:cNvPr id="9" name="Picture 8"/>
          <p:cNvPicPr/>
          <p:nvPr/>
        </p:nvPicPr>
        <p:blipFill>
          <a:blip r:embed="rId5">
            <a:extLst>
              <a:ext uri="{28A0092B-C50C-407E-A947-70E740481C1C}">
                <a14:useLocalDpi xmlns:a14="http://schemas.microsoft.com/office/drawing/2010/main" val="0"/>
              </a:ext>
            </a:extLst>
          </a:blip>
          <a:stretch>
            <a:fillRect/>
          </a:stretch>
        </p:blipFill>
        <p:spPr>
          <a:xfrm>
            <a:off x="995045" y="3012293"/>
            <a:ext cx="5943600" cy="3004576"/>
          </a:xfrm>
          <a:prstGeom prst="rect">
            <a:avLst/>
          </a:prstGeom>
          <a:ln w="28575">
            <a:solidFill>
              <a:schemeClr val="tx1"/>
            </a:solidFill>
          </a:ln>
        </p:spPr>
      </p:pic>
      <p:sp>
        <p:nvSpPr>
          <p:cNvPr id="11" name="Line Callout 1 10"/>
          <p:cNvSpPr/>
          <p:nvPr/>
        </p:nvSpPr>
        <p:spPr>
          <a:xfrm>
            <a:off x="5334000" y="2055282"/>
            <a:ext cx="1398270" cy="783590"/>
          </a:xfrm>
          <a:prstGeom prst="borderCallout1">
            <a:avLst>
              <a:gd name="adj1" fmla="val 3853"/>
              <a:gd name="adj2" fmla="val 15"/>
              <a:gd name="adj3" fmla="val 63881"/>
              <a:gd name="adj4" fmla="val -43098"/>
            </a:avLst>
          </a:prstGeom>
          <a:solidFill>
            <a:sysClr val="window" lastClr="FFFFFF"/>
          </a:solidFill>
          <a:ln w="34925" cap="flat" cmpd="sng" algn="ctr">
            <a:solidFill>
              <a:srgbClr val="FFFF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Calibri"/>
                <a:ea typeface="Times New Roman"/>
                <a:cs typeface="Times New Roman"/>
              </a:rPr>
              <a:t>On the district dashboard select the coaching tab</a:t>
            </a:r>
          </a:p>
        </p:txBody>
      </p:sp>
      <p:sp>
        <p:nvSpPr>
          <p:cNvPr id="12" name="Oval 11"/>
          <p:cNvSpPr/>
          <p:nvPr/>
        </p:nvSpPr>
        <p:spPr>
          <a:xfrm>
            <a:off x="4188460" y="2511151"/>
            <a:ext cx="538480" cy="271780"/>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Oval 12"/>
          <p:cNvSpPr/>
          <p:nvPr/>
        </p:nvSpPr>
        <p:spPr>
          <a:xfrm>
            <a:off x="5113655" y="4697070"/>
            <a:ext cx="919480" cy="271780"/>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Line Callout 1 13"/>
          <p:cNvSpPr/>
          <p:nvPr/>
        </p:nvSpPr>
        <p:spPr>
          <a:xfrm>
            <a:off x="6907530" y="4072442"/>
            <a:ext cx="1398270" cy="783590"/>
          </a:xfrm>
          <a:prstGeom prst="borderCallout1">
            <a:avLst>
              <a:gd name="adj1" fmla="val -4589"/>
              <a:gd name="adj2" fmla="val -2646"/>
              <a:gd name="adj3" fmla="val 82489"/>
              <a:gd name="adj4" fmla="val -71160"/>
            </a:avLst>
          </a:prstGeom>
          <a:solidFill>
            <a:sysClr val="window" lastClr="FFFFFF"/>
          </a:solidFill>
          <a:ln w="34925" cap="flat" cmpd="sng" algn="ctr">
            <a:solidFill>
              <a:srgbClr val="FFFF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Calibri"/>
                <a:ea typeface="Times New Roman"/>
                <a:cs typeface="Times New Roman"/>
              </a:rPr>
              <a:t>Click the show dashboard button to view the site’s work.</a:t>
            </a:r>
          </a:p>
        </p:txBody>
      </p:sp>
    </p:spTree>
    <p:extLst>
      <p:ext uri="{BB962C8B-B14F-4D97-AF65-F5344CB8AC3E}">
        <p14:creationId xmlns:p14="http://schemas.microsoft.com/office/powerpoint/2010/main" val="28718694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lum/>
          </a:blip>
          <a:srcRect/>
          <a:stretch>
            <a:fillRect/>
          </a:stretch>
        </p:blipFill>
        <p:spPr bwMode="auto">
          <a:xfrm>
            <a:off x="6972300" y="5562600"/>
            <a:ext cx="1752600" cy="908538"/>
          </a:xfrm>
          <a:prstGeom prst="rect">
            <a:avLst/>
          </a:prstGeom>
          <a:noFill/>
          <a:ln w="9525">
            <a:noFill/>
            <a:miter lim="800000"/>
            <a:headEnd/>
            <a:tailEnd/>
          </a:ln>
        </p:spPr>
      </p:pic>
      <p:sp>
        <p:nvSpPr>
          <p:cNvPr id="8" name="TextBox 7"/>
          <p:cNvSpPr txBox="1"/>
          <p:nvPr/>
        </p:nvSpPr>
        <p:spPr>
          <a:xfrm>
            <a:off x="380999" y="305068"/>
            <a:ext cx="8382001" cy="1138773"/>
          </a:xfrm>
          <a:prstGeom prst="rect">
            <a:avLst/>
          </a:prstGeom>
          <a:noFill/>
          <a:ln>
            <a:noFill/>
          </a:ln>
          <a:effectLst>
            <a:glow rad="101600">
              <a:schemeClr val="accent2">
                <a:satMod val="175000"/>
                <a:alpha val="40000"/>
              </a:schemeClr>
            </a:glow>
          </a:effectLst>
        </p:spPr>
        <p:txBody>
          <a:bodyPr wrap="square" rtlCol="0">
            <a:spAutoFit/>
            <a:scene3d>
              <a:camera prst="orthographicFront"/>
              <a:lightRig rig="threePt" dir="t"/>
            </a:scene3d>
            <a:sp3d extrusionH="57150">
              <a:bevelT w="82550" h="38100" prst="coolSlant"/>
            </a:sp3d>
          </a:bodyPr>
          <a:lstStyle/>
          <a:p>
            <a:r>
              <a:rPr lang="en-US" sz="3200" dirty="0" smtClean="0">
                <a:cs typeface="Times New Roman" panose="02020603050405020304" pitchFamily="18" charset="0"/>
              </a:rPr>
              <a:t>Reports &amp; Making Coaching Comments</a:t>
            </a:r>
          </a:p>
          <a:p>
            <a:pPr marL="571500" indent="-571500">
              <a:buFont typeface="Arial" panose="020B0604020202020204" pitchFamily="34" charset="0"/>
              <a:buChar char="•"/>
            </a:pPr>
            <a:endParaRPr lang="en-US" sz="34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p:txBody>
      </p:sp>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561975" y="1066800"/>
            <a:ext cx="5943600" cy="2066290"/>
          </a:xfrm>
          <a:prstGeom prst="rect">
            <a:avLst/>
          </a:prstGeom>
          <a:ln w="28575">
            <a:solidFill>
              <a:schemeClr val="tx1"/>
            </a:solidFill>
          </a:ln>
        </p:spPr>
      </p:pic>
      <p:pic>
        <p:nvPicPr>
          <p:cNvPr id="11" name="Picture 10"/>
          <p:cNvPicPr/>
          <p:nvPr/>
        </p:nvPicPr>
        <p:blipFill>
          <a:blip r:embed="rId5">
            <a:extLst>
              <a:ext uri="{28A0092B-C50C-407E-A947-70E740481C1C}">
                <a14:useLocalDpi xmlns:a14="http://schemas.microsoft.com/office/drawing/2010/main" val="0"/>
              </a:ext>
            </a:extLst>
          </a:blip>
          <a:stretch>
            <a:fillRect/>
          </a:stretch>
        </p:blipFill>
        <p:spPr>
          <a:xfrm>
            <a:off x="372532" y="3327823"/>
            <a:ext cx="4343399" cy="3191510"/>
          </a:xfrm>
          <a:prstGeom prst="rect">
            <a:avLst/>
          </a:prstGeom>
        </p:spPr>
      </p:pic>
      <p:pic>
        <p:nvPicPr>
          <p:cNvPr id="2" name="Picture 1"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917456">
            <a:off x="3704978" y="3834880"/>
            <a:ext cx="5029902" cy="2210109"/>
          </a:xfrm>
          <a:prstGeom prst="rect">
            <a:avLst/>
          </a:prstGeom>
          <a:ln w="28575">
            <a:solidFill>
              <a:schemeClr val="tx1"/>
            </a:solidFill>
          </a:ln>
        </p:spPr>
      </p:pic>
      <p:sp>
        <p:nvSpPr>
          <p:cNvPr id="9" name="Oval 8"/>
          <p:cNvSpPr/>
          <p:nvPr/>
        </p:nvSpPr>
        <p:spPr>
          <a:xfrm>
            <a:off x="5167313" y="2827865"/>
            <a:ext cx="1190625" cy="271780"/>
          </a:xfrm>
          <a:prstGeom prst="ellipse">
            <a:avLst/>
          </a:prstGeom>
          <a:noFill/>
          <a:ln w="25400" cap="flat" cmpd="sng" algn="ctr">
            <a:solidFill>
              <a:srgbClr val="C0504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2" name="Line Callout 1 11"/>
          <p:cNvSpPr/>
          <p:nvPr/>
        </p:nvSpPr>
        <p:spPr>
          <a:xfrm>
            <a:off x="6629400" y="1086167"/>
            <a:ext cx="1398270" cy="1231265"/>
          </a:xfrm>
          <a:prstGeom prst="borderCallout1">
            <a:avLst>
              <a:gd name="adj1" fmla="val 100204"/>
              <a:gd name="adj2" fmla="val 2334"/>
              <a:gd name="adj3" fmla="val 153428"/>
              <a:gd name="adj4" fmla="val -26646"/>
            </a:avLst>
          </a:prstGeom>
          <a:solidFill>
            <a:sysClr val="window" lastClr="FFFFFF"/>
          </a:solidFill>
          <a:ln w="34925" cap="flat" cmpd="sng" algn="ctr">
            <a:solidFill>
              <a:srgbClr val="FFFF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Calibri"/>
                <a:ea typeface="Times New Roman"/>
                <a:cs typeface="Times New Roman"/>
              </a:rPr>
              <a:t>Select the Coaching Review short cut to view reports and leave coaching comments.</a:t>
            </a:r>
          </a:p>
        </p:txBody>
      </p:sp>
      <p:sp>
        <p:nvSpPr>
          <p:cNvPr id="13" name="Line Callout 1 12"/>
          <p:cNvSpPr/>
          <p:nvPr/>
        </p:nvSpPr>
        <p:spPr>
          <a:xfrm>
            <a:off x="478363" y="5645394"/>
            <a:ext cx="2343150" cy="742950"/>
          </a:xfrm>
          <a:prstGeom prst="borderCallout1">
            <a:avLst>
              <a:gd name="adj1" fmla="val -3012"/>
              <a:gd name="adj2" fmla="val 1256"/>
              <a:gd name="adj3" fmla="val -192169"/>
              <a:gd name="adj4" fmla="val 53218"/>
            </a:avLst>
          </a:prstGeom>
          <a:solidFill>
            <a:sysClr val="window" lastClr="FFFFFF"/>
          </a:solidFill>
          <a:ln w="34925" cap="flat" cmpd="sng" algn="ctr">
            <a:solidFill>
              <a:srgbClr val="FFFF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Calibri"/>
                <a:ea typeface="Times New Roman"/>
                <a:cs typeface="Times New Roman"/>
              </a:rPr>
              <a:t>Tabs on the Coaching Review page allow you to view the most frequently used reports.</a:t>
            </a:r>
          </a:p>
        </p:txBody>
      </p:sp>
      <p:sp>
        <p:nvSpPr>
          <p:cNvPr id="15" name="Oval 14"/>
          <p:cNvSpPr/>
          <p:nvPr/>
        </p:nvSpPr>
        <p:spPr>
          <a:xfrm rot="21013501">
            <a:off x="5495244" y="3691904"/>
            <a:ext cx="2432137" cy="447627"/>
          </a:xfrm>
          <a:prstGeom prst="ellipse">
            <a:avLst/>
          </a:prstGeom>
          <a:noFill/>
          <a:ln w="25400" cap="flat" cmpd="sng" algn="ctr">
            <a:solidFill>
              <a:srgbClr val="C0504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6" name="Line Callout 1 15"/>
          <p:cNvSpPr/>
          <p:nvPr/>
        </p:nvSpPr>
        <p:spPr>
          <a:xfrm>
            <a:off x="7326630" y="4716389"/>
            <a:ext cx="1398270" cy="929005"/>
          </a:xfrm>
          <a:prstGeom prst="borderCallout1">
            <a:avLst>
              <a:gd name="adj1" fmla="val 1632"/>
              <a:gd name="adj2" fmla="val 765"/>
              <a:gd name="adj3" fmla="val -62760"/>
              <a:gd name="adj4" fmla="val -34122"/>
            </a:avLst>
          </a:prstGeom>
          <a:solidFill>
            <a:sysClr val="window" lastClr="FFFFFF"/>
          </a:solidFill>
          <a:ln w="34925" cap="flat" cmpd="sng" algn="ctr">
            <a:solidFill>
              <a:srgbClr val="FFFF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Times New Roman"/>
                <a:cs typeface="Times New Roman"/>
              </a:rPr>
              <a:t>Select the Create a New Coaching Comment button.</a:t>
            </a:r>
          </a:p>
        </p:txBody>
      </p:sp>
      <p:sp>
        <p:nvSpPr>
          <p:cNvPr id="17" name="Oval 16"/>
          <p:cNvSpPr/>
          <p:nvPr/>
        </p:nvSpPr>
        <p:spPr>
          <a:xfrm>
            <a:off x="478363" y="3990397"/>
            <a:ext cx="3712637" cy="223813"/>
          </a:xfrm>
          <a:prstGeom prst="ellipse">
            <a:avLst/>
          </a:prstGeom>
          <a:noFill/>
          <a:ln w="25400" cap="flat" cmpd="sng" algn="ctr">
            <a:solidFill>
              <a:srgbClr val="C0504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val="33270779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480575"/>
            <a:ext cx="8382001" cy="1138773"/>
          </a:xfrm>
          <a:prstGeom prst="rect">
            <a:avLst/>
          </a:prstGeom>
          <a:noFill/>
          <a:ln>
            <a:noFill/>
          </a:ln>
          <a:effectLst>
            <a:glow rad="101600">
              <a:schemeClr val="accent2">
                <a:satMod val="175000"/>
                <a:alpha val="40000"/>
              </a:schemeClr>
            </a:glow>
          </a:effectLst>
        </p:spPr>
        <p:txBody>
          <a:bodyPr wrap="square" rtlCol="0">
            <a:spAutoFit/>
            <a:scene3d>
              <a:camera prst="orthographicFront"/>
              <a:lightRig rig="threePt" dir="t"/>
            </a:scene3d>
            <a:sp3d extrusionH="57150">
              <a:bevelT w="82550" h="38100" prst="coolSlant"/>
            </a:sp3d>
          </a:bodyPr>
          <a:lstStyle/>
          <a:p>
            <a:r>
              <a:rPr lang="en-US" sz="3200" dirty="0" smtClean="0">
                <a:cs typeface="Times New Roman" panose="02020603050405020304" pitchFamily="18" charset="0"/>
              </a:rPr>
              <a:t>Upload Folder</a:t>
            </a:r>
            <a:endParaRPr lang="en-US" sz="3200" dirty="0" smtClean="0">
              <a:cs typeface="Times New Roman" panose="02020603050405020304" pitchFamily="18" charset="0"/>
            </a:endParaRPr>
          </a:p>
          <a:p>
            <a:pPr marL="571500" indent="-571500">
              <a:buFont typeface="Arial" panose="020B0604020202020204" pitchFamily="34" charset="0"/>
              <a:buChar char="•"/>
            </a:pPr>
            <a:endParaRPr lang="en-US" sz="34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209451"/>
            <a:ext cx="3210373" cy="1409897"/>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524000"/>
            <a:ext cx="7668695" cy="4448796"/>
          </a:xfrm>
          <a:prstGeom prst="rect">
            <a:avLst/>
          </a:prstGeom>
        </p:spPr>
      </p:pic>
    </p:spTree>
    <p:extLst>
      <p:ext uri="{BB962C8B-B14F-4D97-AF65-F5344CB8AC3E}">
        <p14:creationId xmlns:p14="http://schemas.microsoft.com/office/powerpoint/2010/main" val="41906854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914400"/>
            <a:ext cx="6629401" cy="5095325"/>
          </a:xfrm>
          <a:prstGeom prst="rect">
            <a:avLst/>
          </a:prstGeom>
        </p:spPr>
      </p:pic>
      <p:sp>
        <p:nvSpPr>
          <p:cNvPr id="8" name="TextBox 7"/>
          <p:cNvSpPr txBox="1"/>
          <p:nvPr/>
        </p:nvSpPr>
        <p:spPr>
          <a:xfrm>
            <a:off x="228600" y="175876"/>
            <a:ext cx="8382001" cy="1138773"/>
          </a:xfrm>
          <a:prstGeom prst="rect">
            <a:avLst/>
          </a:prstGeom>
          <a:noFill/>
          <a:ln>
            <a:noFill/>
          </a:ln>
          <a:effectLst>
            <a:glow rad="101600">
              <a:schemeClr val="accent2">
                <a:satMod val="175000"/>
                <a:alpha val="40000"/>
              </a:schemeClr>
            </a:glow>
          </a:effectLst>
        </p:spPr>
        <p:txBody>
          <a:bodyPr wrap="square" rtlCol="0">
            <a:spAutoFit/>
            <a:scene3d>
              <a:camera prst="orthographicFront"/>
              <a:lightRig rig="threePt" dir="t"/>
            </a:scene3d>
            <a:sp3d extrusionH="57150">
              <a:bevelT w="82550" h="38100" prst="coolSlant"/>
            </a:sp3d>
          </a:bodyPr>
          <a:lstStyle/>
          <a:p>
            <a:r>
              <a:rPr lang="en-US" sz="3200" dirty="0" smtClean="0">
                <a:cs typeface="Times New Roman" panose="02020603050405020304" pitchFamily="18" charset="0"/>
              </a:rPr>
              <a:t>Team Agendas &amp; Minutes </a:t>
            </a:r>
            <a:endParaRPr lang="en-US" sz="3200" dirty="0" smtClean="0">
              <a:cs typeface="Times New Roman" panose="02020603050405020304" pitchFamily="18" charset="0"/>
            </a:endParaRPr>
          </a:p>
          <a:p>
            <a:pPr marL="571500" indent="-571500">
              <a:buFont typeface="Arial" panose="020B0604020202020204" pitchFamily="34" charset="0"/>
              <a:buChar char="•"/>
            </a:pPr>
            <a:endParaRPr lang="en-US" sz="34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p:txBody>
      </p: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152400"/>
            <a:ext cx="1000265" cy="933580"/>
          </a:xfrm>
          <a:prstGeom prst="rect">
            <a:avLst/>
          </a:prstGeom>
        </p:spPr>
      </p:pic>
    </p:spTree>
    <p:extLst>
      <p:ext uri="{BB962C8B-B14F-4D97-AF65-F5344CB8AC3E}">
        <p14:creationId xmlns:p14="http://schemas.microsoft.com/office/powerpoint/2010/main" val="19357558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lum/>
          </a:blip>
          <a:srcRect/>
          <a:stretch>
            <a:fillRect/>
          </a:stretch>
        </p:blipFill>
        <p:spPr bwMode="auto">
          <a:xfrm>
            <a:off x="6248400" y="381000"/>
            <a:ext cx="2590800" cy="1066800"/>
          </a:xfrm>
          <a:prstGeom prst="rect">
            <a:avLst/>
          </a:prstGeom>
          <a:noFill/>
          <a:ln w="9525">
            <a:noFill/>
            <a:miter lim="800000"/>
            <a:headEnd/>
            <a:tailEnd/>
          </a:ln>
        </p:spPr>
      </p:pic>
      <p:sp>
        <p:nvSpPr>
          <p:cNvPr id="7" name="Rectangle 6"/>
          <p:cNvSpPr/>
          <p:nvPr/>
        </p:nvSpPr>
        <p:spPr>
          <a:xfrm rot="20965169">
            <a:off x="580669" y="419627"/>
            <a:ext cx="5143500" cy="6186309"/>
          </a:xfrm>
          <a:prstGeom prst="rect">
            <a:avLst/>
          </a:prstGeom>
          <a:solidFill>
            <a:schemeClr val="bg1">
              <a:lumMod val="95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buClr>
                <a:srgbClr val="C0504D"/>
              </a:buClr>
              <a:buFont typeface="Arial" pitchFamily="34" charset="0"/>
              <a:buChar char="•"/>
              <a:defRPr/>
            </a:pPr>
            <a:r>
              <a:rPr lang="en-US" b="1" dirty="0">
                <a:solidFill>
                  <a:schemeClr val="tx2">
                    <a:lumMod val="50000"/>
                  </a:schemeClr>
                </a:solidFill>
              </a:rPr>
              <a:t>Summary Report... </a:t>
            </a:r>
            <a:r>
              <a:rPr lang="en-US" dirty="0">
                <a:solidFill>
                  <a:schemeClr val="tx2">
                    <a:lumMod val="50000"/>
                  </a:schemeClr>
                </a:solidFill>
              </a:rPr>
              <a:t>summary report of all work, information and activity that a school or district team has completed.</a:t>
            </a:r>
          </a:p>
          <a:p>
            <a:pPr marL="285750" indent="-285750">
              <a:buClr>
                <a:srgbClr val="C0504D"/>
              </a:buClr>
              <a:buFont typeface="Arial" pitchFamily="34" charset="0"/>
              <a:buChar char="•"/>
              <a:defRPr/>
            </a:pPr>
            <a:r>
              <a:rPr lang="en-US" b="1" dirty="0">
                <a:solidFill>
                  <a:schemeClr val="tx2">
                    <a:lumMod val="50000"/>
                  </a:schemeClr>
                </a:solidFill>
              </a:rPr>
              <a:t>Comprehensive Report...</a:t>
            </a:r>
            <a:r>
              <a:rPr lang="en-US" dirty="0">
                <a:solidFill>
                  <a:schemeClr val="tx2">
                    <a:lumMod val="50000"/>
                  </a:schemeClr>
                </a:solidFill>
              </a:rPr>
              <a:t>detailed report of all assessments, plans, and monitoring information.</a:t>
            </a:r>
          </a:p>
          <a:p>
            <a:pPr marL="285750" indent="-285750">
              <a:buClr>
                <a:srgbClr val="C0504D"/>
              </a:buClr>
              <a:buFont typeface="Arial" pitchFamily="34" charset="0"/>
              <a:buChar char="•"/>
              <a:defRPr/>
            </a:pPr>
            <a:r>
              <a:rPr lang="en-US" b="1" dirty="0">
                <a:solidFill>
                  <a:schemeClr val="tx2">
                    <a:lumMod val="50000"/>
                  </a:schemeClr>
                </a:solidFill>
              </a:rPr>
              <a:t>Comments &amp; Reviews...</a:t>
            </a:r>
            <a:r>
              <a:rPr lang="en-US" dirty="0">
                <a:solidFill>
                  <a:schemeClr val="tx2">
                    <a:lumMod val="50000"/>
                  </a:schemeClr>
                </a:solidFill>
              </a:rPr>
              <a:t>Coaching comments, reviews and responses; history and ability to send or respond anew.</a:t>
            </a:r>
          </a:p>
          <a:p>
            <a:pPr marL="285750" indent="-285750">
              <a:buClr>
                <a:srgbClr val="C0504D"/>
              </a:buClr>
              <a:buFont typeface="Arial" pitchFamily="34" charset="0"/>
              <a:buChar char="•"/>
              <a:defRPr/>
            </a:pPr>
            <a:r>
              <a:rPr lang="en-US" b="1" dirty="0">
                <a:solidFill>
                  <a:schemeClr val="tx2">
                    <a:lumMod val="50000"/>
                  </a:schemeClr>
                </a:solidFill>
              </a:rPr>
              <a:t>Task Report...</a:t>
            </a:r>
            <a:r>
              <a:rPr lang="en-US" dirty="0">
                <a:solidFill>
                  <a:schemeClr val="tx2">
                    <a:lumMod val="50000"/>
                  </a:schemeClr>
                </a:solidFill>
              </a:rPr>
              <a:t>detailed list of all tasks created.</a:t>
            </a:r>
          </a:p>
          <a:p>
            <a:pPr marL="285750" indent="-285750">
              <a:buClr>
                <a:srgbClr val="C0504D"/>
              </a:buClr>
              <a:buFont typeface="Arial" pitchFamily="34" charset="0"/>
              <a:buChar char="•"/>
              <a:defRPr/>
            </a:pPr>
            <a:r>
              <a:rPr lang="en-US" b="1" dirty="0">
                <a:solidFill>
                  <a:schemeClr val="tx2">
                    <a:lumMod val="50000"/>
                  </a:schemeClr>
                </a:solidFill>
              </a:rPr>
              <a:t>Where Are We Now...</a:t>
            </a:r>
            <a:r>
              <a:rPr lang="en-US" dirty="0">
                <a:solidFill>
                  <a:schemeClr val="tx2">
                    <a:lumMod val="50000"/>
                  </a:schemeClr>
                </a:solidFill>
              </a:rPr>
              <a:t>overview of a school or district’s plan, in graph form.</a:t>
            </a:r>
          </a:p>
          <a:p>
            <a:pPr marL="285750" indent="-285750">
              <a:buClr>
                <a:srgbClr val="C0504D"/>
              </a:buClr>
              <a:buFont typeface="Arial" pitchFamily="34" charset="0"/>
              <a:buChar char="•"/>
              <a:defRPr/>
            </a:pPr>
            <a:r>
              <a:rPr lang="en-US" b="1" dirty="0">
                <a:solidFill>
                  <a:schemeClr val="tx2">
                    <a:lumMod val="50000"/>
                  </a:schemeClr>
                </a:solidFill>
              </a:rPr>
              <a:t>Team Meetings... </a:t>
            </a:r>
            <a:r>
              <a:rPr lang="en-US" dirty="0">
                <a:solidFill>
                  <a:schemeClr val="tx2">
                    <a:lumMod val="50000"/>
                  </a:schemeClr>
                </a:solidFill>
              </a:rPr>
              <a:t>agendas and meeting minutes as entered by the school or district.</a:t>
            </a:r>
          </a:p>
          <a:p>
            <a:pPr marL="285750" indent="-285750">
              <a:buClr>
                <a:srgbClr val="C0504D"/>
              </a:buClr>
              <a:buFont typeface="Arial" pitchFamily="34" charset="0"/>
              <a:buChar char="•"/>
              <a:defRPr/>
            </a:pPr>
            <a:r>
              <a:rPr lang="en-US" b="1" dirty="0">
                <a:solidFill>
                  <a:schemeClr val="tx2">
                    <a:lumMod val="50000"/>
                  </a:schemeClr>
                </a:solidFill>
              </a:rPr>
              <a:t>Quick Score Report...</a:t>
            </a:r>
            <a:r>
              <a:rPr lang="en-US" dirty="0">
                <a:solidFill>
                  <a:schemeClr val="tx2">
                    <a:lumMod val="50000"/>
                  </a:schemeClr>
                </a:solidFill>
              </a:rPr>
              <a:t>a quantitative rating summary of the school or district’s progress, based on key factors within the tool.</a:t>
            </a:r>
          </a:p>
          <a:p>
            <a:pPr marL="285750" indent="-285750">
              <a:buClr>
                <a:srgbClr val="C0504D"/>
              </a:buClr>
              <a:buFont typeface="Arial" pitchFamily="34" charset="0"/>
              <a:buChar char="•"/>
              <a:defRPr/>
            </a:pPr>
            <a:r>
              <a:rPr lang="en-US" b="1" dirty="0">
                <a:solidFill>
                  <a:srgbClr val="FF0000"/>
                </a:solidFill>
              </a:rPr>
              <a:t>Coaching Critique/Feedback</a:t>
            </a:r>
            <a:r>
              <a:rPr lang="en-US" b="1" dirty="0">
                <a:solidFill>
                  <a:schemeClr val="tx2">
                    <a:lumMod val="50000"/>
                  </a:schemeClr>
                </a:solidFill>
              </a:rPr>
              <a:t>… </a:t>
            </a:r>
            <a:r>
              <a:rPr lang="en-US" dirty="0">
                <a:solidFill>
                  <a:schemeClr val="tx2">
                    <a:lumMod val="50000"/>
                  </a:schemeClr>
                </a:solidFill>
              </a:rPr>
              <a:t>an electronic form used by coaches and/or state administrators to add a standardized assessment of the quality of work of the school or district team. Critiques are a series of questions or items, determined by the state.</a:t>
            </a:r>
          </a:p>
        </p:txBody>
      </p: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17365">
            <a:off x="3505451" y="1414455"/>
            <a:ext cx="5485898" cy="4162783"/>
          </a:xfrm>
          <a:prstGeom prst="rect">
            <a:avLst/>
          </a:prstGeom>
        </p:spPr>
      </p:pic>
    </p:spTree>
    <p:extLst>
      <p:ext uri="{BB962C8B-B14F-4D97-AF65-F5344CB8AC3E}">
        <p14:creationId xmlns:p14="http://schemas.microsoft.com/office/powerpoint/2010/main" val="2931367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lum/>
          </a:blip>
          <a:srcRect/>
          <a:stretch>
            <a:fillRect/>
          </a:stretch>
        </p:blipFill>
        <p:spPr bwMode="auto">
          <a:xfrm>
            <a:off x="7162800" y="5486400"/>
            <a:ext cx="1828800" cy="762000"/>
          </a:xfrm>
          <a:prstGeom prst="rect">
            <a:avLst/>
          </a:prstGeom>
          <a:noFill/>
          <a:ln w="9525">
            <a:noFill/>
            <a:miter lim="800000"/>
            <a:headEnd/>
            <a:tailEnd/>
          </a:ln>
        </p:spPr>
      </p:pic>
      <p:sp>
        <p:nvSpPr>
          <p:cNvPr id="8" name="TextBox 7"/>
          <p:cNvSpPr txBox="1"/>
          <p:nvPr/>
        </p:nvSpPr>
        <p:spPr>
          <a:xfrm>
            <a:off x="457200" y="609601"/>
            <a:ext cx="7924800" cy="6186309"/>
          </a:xfrm>
          <a:prstGeom prst="rect">
            <a:avLst/>
          </a:prstGeom>
          <a:noFill/>
          <a:ln>
            <a:noFill/>
          </a:ln>
        </p:spPr>
        <p:txBody>
          <a:bodyPr wrap="square" rtlCol="0">
            <a:spAutoFit/>
          </a:bodyPr>
          <a:lstStyle/>
          <a:p>
            <a:pPr algn="ctr"/>
            <a:r>
              <a:rPr lang="en-US" sz="3200" dirty="0" smtClean="0">
                <a:cs typeface="Times New Roman" panose="02020603050405020304" pitchFamily="18" charset="0"/>
              </a:rPr>
              <a:t>Improvement Plan Requirements</a:t>
            </a:r>
          </a:p>
          <a:p>
            <a:endParaRPr lang="en-US" sz="3200" dirty="0">
              <a:cs typeface="Times New Roman" panose="02020603050405020304" pitchFamily="18" charset="0"/>
            </a:endParaRPr>
          </a:p>
          <a:p>
            <a:r>
              <a:rPr lang="en-US" sz="3200" dirty="0" smtClean="0">
                <a:cs typeface="Times New Roman" panose="02020603050405020304" pitchFamily="18" charset="0"/>
              </a:rPr>
              <a:t>1-Star, 2-Star, &amp; 3-Star Schools must submit school improvement plans using the Alaska STEPP software program.</a:t>
            </a:r>
          </a:p>
          <a:p>
            <a:endParaRPr lang="en-US" sz="3200" dirty="0" smtClean="0">
              <a:cs typeface="Times New Roman" panose="02020603050405020304" pitchFamily="18" charset="0"/>
            </a:endParaRPr>
          </a:p>
          <a:p>
            <a:r>
              <a:rPr lang="en-US" sz="3200" dirty="0" smtClean="0">
                <a:solidFill>
                  <a:schemeClr val="accent1">
                    <a:lumMod val="75000"/>
                  </a:schemeClr>
                </a:solidFill>
                <a:cs typeface="Times New Roman" panose="02020603050405020304" pitchFamily="18" charset="0"/>
              </a:rPr>
              <a:t>It </a:t>
            </a:r>
            <a:r>
              <a:rPr lang="en-US" sz="3200" dirty="0">
                <a:solidFill>
                  <a:schemeClr val="accent1">
                    <a:lumMod val="75000"/>
                  </a:schemeClr>
                </a:solidFill>
                <a:cs typeface="Times New Roman" panose="02020603050405020304" pitchFamily="18" charset="0"/>
              </a:rPr>
              <a:t>is understood that </a:t>
            </a:r>
            <a:r>
              <a:rPr lang="en-US" sz="3200" dirty="0" smtClean="0">
                <a:solidFill>
                  <a:schemeClr val="accent1">
                    <a:lumMod val="75000"/>
                  </a:schemeClr>
                </a:solidFill>
                <a:cs typeface="Times New Roman" panose="02020603050405020304" pitchFamily="18" charset="0"/>
              </a:rPr>
              <a:t>districts are aware and guide </a:t>
            </a:r>
            <a:r>
              <a:rPr lang="en-US" sz="3200" dirty="0">
                <a:solidFill>
                  <a:schemeClr val="accent1">
                    <a:lumMod val="75000"/>
                  </a:schemeClr>
                </a:solidFill>
                <a:cs typeface="Times New Roman" panose="02020603050405020304" pitchFamily="18" charset="0"/>
              </a:rPr>
              <a:t>the processes and content for all </a:t>
            </a:r>
            <a:r>
              <a:rPr lang="en-US" sz="3200" dirty="0" smtClean="0">
                <a:solidFill>
                  <a:schemeClr val="accent1">
                    <a:lumMod val="75000"/>
                  </a:schemeClr>
                </a:solidFill>
                <a:cs typeface="Times New Roman" panose="02020603050405020304" pitchFamily="18" charset="0"/>
              </a:rPr>
              <a:t>school improvement planning </a:t>
            </a:r>
            <a:r>
              <a:rPr lang="en-US" sz="3200" dirty="0">
                <a:solidFill>
                  <a:schemeClr val="accent1">
                    <a:lumMod val="75000"/>
                  </a:schemeClr>
                </a:solidFill>
                <a:cs typeface="Times New Roman" panose="02020603050405020304" pitchFamily="18" charset="0"/>
              </a:rPr>
              <a:t>in their districts; EED provides additional support and accountability for specifically designated </a:t>
            </a:r>
            <a:r>
              <a:rPr lang="en-US" sz="3200" dirty="0" smtClean="0">
                <a:solidFill>
                  <a:schemeClr val="accent1">
                    <a:lumMod val="75000"/>
                  </a:schemeClr>
                </a:solidFill>
                <a:cs typeface="Times New Roman" panose="02020603050405020304" pitchFamily="18" charset="0"/>
              </a:rPr>
              <a:t>schools.</a:t>
            </a:r>
            <a:endParaRPr lang="en-US" sz="3200" dirty="0">
              <a:solidFill>
                <a:schemeClr val="accent1">
                  <a:lumMod val="75000"/>
                </a:schemeClr>
              </a:solidFill>
              <a:cs typeface="Times New Roman" panose="02020603050405020304" pitchFamily="18" charset="0"/>
            </a:endParaRPr>
          </a:p>
          <a:p>
            <a:endParaRPr lang="en-US" sz="40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98717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lum/>
          </a:blip>
          <a:srcRect/>
          <a:stretch>
            <a:fillRect/>
          </a:stretch>
        </p:blipFill>
        <p:spPr bwMode="auto">
          <a:xfrm>
            <a:off x="7162800" y="5334000"/>
            <a:ext cx="1752600" cy="832338"/>
          </a:xfrm>
          <a:prstGeom prst="rect">
            <a:avLst/>
          </a:prstGeom>
          <a:noFill/>
          <a:ln w="9525">
            <a:noFill/>
            <a:miter lim="800000"/>
            <a:headEnd/>
            <a:tailEnd/>
          </a:ln>
        </p:spPr>
      </p:pic>
      <p:pic>
        <p:nvPicPr>
          <p:cNvPr id="3074" name="Picture 2" descr="C:\Users\pefarren\AppData\Local\Microsoft\Windows\Temporary Internet Files\Content.IE5\54R9X3KL\MP90042776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2377959"/>
            <a:ext cx="5164138" cy="378837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62000" y="1143000"/>
            <a:ext cx="7727422" cy="646331"/>
          </a:xfrm>
          <a:prstGeom prst="rect">
            <a:avLst/>
          </a:prstGeom>
          <a:noFill/>
          <a:ln>
            <a:noFill/>
          </a:ln>
          <a:effectLst>
            <a:glow rad="101600">
              <a:schemeClr val="accent2">
                <a:satMod val="175000"/>
                <a:alpha val="40000"/>
              </a:schemeClr>
            </a:glow>
          </a:effectLst>
        </p:spPr>
        <p:txBody>
          <a:bodyPr wrap="square" rtlCol="0">
            <a:spAutoFit/>
            <a:scene3d>
              <a:camera prst="orthographicFront"/>
              <a:lightRig rig="threePt" dir="t"/>
            </a:scene3d>
            <a:sp3d extrusionH="57150">
              <a:bevelT w="82550" h="38100" prst="coolSlant"/>
            </a:sp3d>
          </a:bodyPr>
          <a:lstStyle/>
          <a:p>
            <a:r>
              <a:rPr lang="en-US" sz="3600" dirty="0" smtClean="0">
                <a:cs typeface="Times New Roman" panose="02020603050405020304" pitchFamily="18" charset="0"/>
              </a:rPr>
              <a:t>Training Resources in Alaska STEPP</a:t>
            </a:r>
            <a:endParaRPr lang="en-US" sz="3600" dirty="0" smtClean="0">
              <a:solidFill>
                <a:schemeClr val="tx2">
                  <a:lumMod val="60000"/>
                  <a:lumOff val="40000"/>
                </a:schemeClr>
              </a:solidFill>
              <a:cs typeface="Times New Roman" panose="02020603050405020304" pitchFamily="18" charset="0"/>
            </a:endParaRPr>
          </a:p>
        </p:txBody>
      </p:sp>
    </p:spTree>
    <p:extLst>
      <p:ext uri="{BB962C8B-B14F-4D97-AF65-F5344CB8AC3E}">
        <p14:creationId xmlns:p14="http://schemas.microsoft.com/office/powerpoint/2010/main" val="24098319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lum/>
          </a:blip>
          <a:srcRect/>
          <a:stretch>
            <a:fillRect/>
          </a:stretch>
        </p:blipFill>
        <p:spPr bwMode="auto">
          <a:xfrm>
            <a:off x="6972300" y="5562600"/>
            <a:ext cx="1752600" cy="908538"/>
          </a:xfrm>
          <a:prstGeom prst="rect">
            <a:avLst/>
          </a:prstGeom>
          <a:noFill/>
          <a:ln w="9525">
            <a:noFill/>
            <a:miter lim="800000"/>
            <a:headEnd/>
            <a:tailEnd/>
          </a:ln>
        </p:spPr>
      </p:pic>
      <p:sp>
        <p:nvSpPr>
          <p:cNvPr id="8" name="TextBox 7"/>
          <p:cNvSpPr txBox="1"/>
          <p:nvPr/>
        </p:nvSpPr>
        <p:spPr>
          <a:xfrm>
            <a:off x="380999" y="305068"/>
            <a:ext cx="8382001" cy="1138773"/>
          </a:xfrm>
          <a:prstGeom prst="rect">
            <a:avLst/>
          </a:prstGeom>
          <a:noFill/>
          <a:ln>
            <a:noFill/>
          </a:ln>
          <a:effectLst>
            <a:glow rad="101600">
              <a:schemeClr val="accent2">
                <a:satMod val="175000"/>
                <a:alpha val="40000"/>
              </a:schemeClr>
            </a:glow>
          </a:effectLst>
        </p:spPr>
        <p:txBody>
          <a:bodyPr wrap="square" rtlCol="0">
            <a:spAutoFit/>
            <a:scene3d>
              <a:camera prst="orthographicFront"/>
              <a:lightRig rig="threePt" dir="t"/>
            </a:scene3d>
            <a:sp3d extrusionH="57150">
              <a:bevelT w="82550" h="38100" prst="coolSlant"/>
            </a:sp3d>
          </a:bodyPr>
          <a:lstStyle/>
          <a:p>
            <a:pPr algn="ctr"/>
            <a:r>
              <a:rPr lang="en-US" sz="3200" dirty="0" smtClean="0">
                <a:cs typeface="Times New Roman" panose="02020603050405020304" pitchFamily="18" charset="0"/>
              </a:rPr>
              <a:t>Indicators In Action</a:t>
            </a:r>
          </a:p>
          <a:p>
            <a:pPr marL="571500" indent="-571500">
              <a:buFont typeface="Arial" panose="020B0604020202020204" pitchFamily="34" charset="0"/>
              <a:buChar char="•"/>
            </a:pPr>
            <a:endParaRPr lang="en-US" sz="34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p:txBody>
      </p:sp>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914" y="1190014"/>
            <a:ext cx="1762371" cy="4372586"/>
          </a:xfrm>
          <a:prstGeom prst="rect">
            <a:avLst/>
          </a:prstGeom>
        </p:spPr>
      </p:pic>
      <p:pic>
        <p:nvPicPr>
          <p:cNvPr id="13" name="Picture 1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990600"/>
            <a:ext cx="5943599" cy="4572000"/>
          </a:xfrm>
          <a:prstGeom prst="rect">
            <a:avLst/>
          </a:prstGeom>
        </p:spPr>
      </p:pic>
      <p:sp>
        <p:nvSpPr>
          <p:cNvPr id="7" name="Oval 6"/>
          <p:cNvSpPr/>
          <p:nvPr/>
        </p:nvSpPr>
        <p:spPr>
          <a:xfrm>
            <a:off x="6400800" y="899571"/>
            <a:ext cx="2362200" cy="4754057"/>
          </a:xfrm>
          <a:prstGeom prst="ellipse">
            <a:avLst/>
          </a:prstGeom>
          <a:noFill/>
          <a:ln w="34925"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val="1441964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0999" y="305068"/>
            <a:ext cx="8382001" cy="1138773"/>
          </a:xfrm>
          <a:prstGeom prst="rect">
            <a:avLst/>
          </a:prstGeom>
          <a:noFill/>
          <a:ln>
            <a:noFill/>
          </a:ln>
          <a:effectLst>
            <a:glow rad="101600">
              <a:schemeClr val="accent2">
                <a:satMod val="175000"/>
                <a:alpha val="40000"/>
              </a:schemeClr>
            </a:glow>
          </a:effectLst>
        </p:spPr>
        <p:txBody>
          <a:bodyPr wrap="square" rtlCol="0">
            <a:spAutoFit/>
            <a:scene3d>
              <a:camera prst="orthographicFront"/>
              <a:lightRig rig="threePt" dir="t"/>
            </a:scene3d>
            <a:sp3d extrusionH="57150">
              <a:bevelT w="82550" h="38100" prst="coolSlant"/>
            </a:sp3d>
          </a:bodyPr>
          <a:lstStyle/>
          <a:p>
            <a:pPr algn="ctr"/>
            <a:r>
              <a:rPr lang="en-US" sz="3200" dirty="0" smtClean="0">
                <a:cs typeface="Times New Roman" panose="02020603050405020304" pitchFamily="18" charset="0"/>
              </a:rPr>
              <a:t>Indicators In Action</a:t>
            </a:r>
          </a:p>
          <a:p>
            <a:pPr marL="571500" indent="-571500">
              <a:buFont typeface="Arial" panose="020B0604020202020204" pitchFamily="34" charset="0"/>
              <a:buChar char="•"/>
            </a:pPr>
            <a:endParaRPr lang="en-US" sz="34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p:txBody>
      </p:sp>
      <p:pic>
        <p:nvPicPr>
          <p:cNvPr id="12" name="Picture 1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820" y="990600"/>
            <a:ext cx="7774357" cy="5291955"/>
          </a:xfrm>
          <a:prstGeom prst="rect">
            <a:avLst/>
          </a:prstGeom>
        </p:spPr>
      </p:pic>
    </p:spTree>
    <p:extLst>
      <p:ext uri="{BB962C8B-B14F-4D97-AF65-F5344CB8AC3E}">
        <p14:creationId xmlns:p14="http://schemas.microsoft.com/office/powerpoint/2010/main" val="20148661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6946" y="381000"/>
            <a:ext cx="8305308" cy="584775"/>
          </a:xfrm>
          <a:prstGeom prst="rect">
            <a:avLst/>
          </a:prstGeom>
          <a:noFill/>
        </p:spPr>
        <p:txBody>
          <a:bodyPr wrap="square" rtlCol="0">
            <a:spAutoFit/>
          </a:bodyPr>
          <a:lstStyle/>
          <a:p>
            <a:pPr algn="ctr"/>
            <a:r>
              <a:rPr lang="en-US" sz="3200" dirty="0" smtClean="0"/>
              <a:t>District Improvement</a:t>
            </a:r>
          </a:p>
        </p:txBody>
      </p:sp>
      <p:sp>
        <p:nvSpPr>
          <p:cNvPr id="2" name="TextBox 1"/>
          <p:cNvSpPr txBox="1"/>
          <p:nvPr/>
        </p:nvSpPr>
        <p:spPr>
          <a:xfrm>
            <a:off x="609600" y="982176"/>
            <a:ext cx="7772400" cy="4524315"/>
          </a:xfrm>
          <a:prstGeom prst="rect">
            <a:avLst/>
          </a:prstGeom>
          <a:noFill/>
        </p:spPr>
        <p:txBody>
          <a:bodyPr wrap="square" rtlCol="0">
            <a:spAutoFit/>
          </a:bodyPr>
          <a:lstStyle/>
          <a:p>
            <a:endParaRPr lang="en-US" sz="3200" dirty="0" smtClean="0">
              <a:cs typeface="Times New Roman" panose="02020603050405020304" pitchFamily="18" charset="0"/>
            </a:endParaRPr>
          </a:p>
          <a:p>
            <a:r>
              <a:rPr lang="en-US" sz="3200" dirty="0" smtClean="0">
                <a:cs typeface="Times New Roman" panose="02020603050405020304" pitchFamily="18" charset="0"/>
              </a:rPr>
              <a:t>A district shall prepare and submit to EED a District Improvement Plan if</a:t>
            </a:r>
          </a:p>
          <a:p>
            <a:pPr marL="571500" indent="-571500">
              <a:buFont typeface="Arial" panose="020B0604020202020204" pitchFamily="34" charset="0"/>
              <a:buChar char="•"/>
            </a:pPr>
            <a:r>
              <a:rPr lang="en-US" sz="3200" dirty="0" smtClean="0">
                <a:cs typeface="Times New Roman" panose="02020603050405020304" pitchFamily="18" charset="0"/>
              </a:rPr>
              <a:t>at least 25% of the schools in the district are one- or two-star schools</a:t>
            </a:r>
          </a:p>
          <a:p>
            <a:pPr marL="571500" indent="-571500">
              <a:buFont typeface="Arial" panose="020B0604020202020204" pitchFamily="34" charset="0"/>
              <a:buChar char="•"/>
            </a:pPr>
            <a:r>
              <a:rPr lang="en-US" sz="3200" dirty="0" smtClean="0">
                <a:cs typeface="Times New Roman" panose="02020603050405020304" pitchFamily="18" charset="0"/>
              </a:rPr>
              <a:t>at least 25% of the students in the district attend a one- or two-star school</a:t>
            </a:r>
          </a:p>
          <a:p>
            <a:r>
              <a:rPr lang="en-US" sz="3200" dirty="0" smtClean="0">
                <a:solidFill>
                  <a:schemeClr val="accent1">
                    <a:lumMod val="75000"/>
                  </a:schemeClr>
                </a:solidFill>
                <a:cs typeface="Times New Roman" panose="02020603050405020304" pitchFamily="18" charset="0"/>
              </a:rPr>
              <a:t>Planning will be done through the use of Alaska STEPP</a:t>
            </a:r>
          </a:p>
        </p:txBody>
      </p:sp>
      <p:pic>
        <p:nvPicPr>
          <p:cNvPr id="4" name="Picture 3"/>
          <p:cNvPicPr/>
          <p:nvPr/>
        </p:nvPicPr>
        <p:blipFill>
          <a:blip r:embed="rId3" cstate="print">
            <a:lum/>
          </a:blip>
          <a:srcRect/>
          <a:stretch>
            <a:fillRect/>
          </a:stretch>
        </p:blipFill>
        <p:spPr bwMode="auto">
          <a:xfrm>
            <a:off x="7162800" y="5334000"/>
            <a:ext cx="1752600" cy="832338"/>
          </a:xfrm>
          <a:prstGeom prst="rect">
            <a:avLst/>
          </a:prstGeom>
          <a:noFill/>
          <a:ln w="9525">
            <a:noFill/>
            <a:miter lim="800000"/>
            <a:headEnd/>
            <a:tailEnd/>
          </a:ln>
        </p:spPr>
      </p:pic>
    </p:spTree>
    <p:extLst>
      <p:ext uri="{BB962C8B-B14F-4D97-AF65-F5344CB8AC3E}">
        <p14:creationId xmlns:p14="http://schemas.microsoft.com/office/powerpoint/2010/main" val="27885154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6946" y="838200"/>
            <a:ext cx="8305308" cy="584775"/>
          </a:xfrm>
          <a:prstGeom prst="rect">
            <a:avLst/>
          </a:prstGeom>
          <a:noFill/>
        </p:spPr>
        <p:txBody>
          <a:bodyPr wrap="square" rtlCol="0">
            <a:spAutoFit/>
          </a:bodyPr>
          <a:lstStyle/>
          <a:p>
            <a:pPr algn="ctr"/>
            <a:r>
              <a:rPr lang="en-US" sz="3200" dirty="0" smtClean="0"/>
              <a:t>Additional District Improvement Information</a:t>
            </a:r>
          </a:p>
        </p:txBody>
      </p:sp>
      <p:sp>
        <p:nvSpPr>
          <p:cNvPr id="2" name="TextBox 1"/>
          <p:cNvSpPr txBox="1"/>
          <p:nvPr/>
        </p:nvSpPr>
        <p:spPr>
          <a:xfrm>
            <a:off x="533400" y="1827550"/>
            <a:ext cx="7772400" cy="3539430"/>
          </a:xfrm>
          <a:prstGeom prst="rect">
            <a:avLst/>
          </a:prstGeom>
          <a:noFill/>
        </p:spPr>
        <p:txBody>
          <a:bodyPr wrap="square" rtlCol="0">
            <a:spAutoFit/>
          </a:bodyPr>
          <a:lstStyle/>
          <a:p>
            <a:r>
              <a:rPr lang="en-US" sz="3200" dirty="0" smtClean="0">
                <a:cs typeface="Times New Roman" panose="02020603050405020304" pitchFamily="18" charset="0"/>
              </a:rPr>
              <a:t>A district shall prepare and submit to EED a District Improvement Plan if</a:t>
            </a:r>
          </a:p>
          <a:p>
            <a:pPr marL="571500" indent="-571500">
              <a:buFont typeface="Arial" panose="020B0604020202020204" pitchFamily="34" charset="0"/>
              <a:buChar char="•"/>
            </a:pPr>
            <a:r>
              <a:rPr lang="en-US" sz="3200" dirty="0" smtClean="0">
                <a:cs typeface="Times New Roman" panose="02020603050405020304" pitchFamily="18" charset="0"/>
              </a:rPr>
              <a:t>an audit demonstrates significant specific, district deficiencies</a:t>
            </a:r>
          </a:p>
          <a:p>
            <a:pPr marL="571500" indent="-571500">
              <a:buFont typeface="Arial" panose="020B0604020202020204" pitchFamily="34" charset="0"/>
              <a:buChar char="•"/>
            </a:pPr>
            <a:r>
              <a:rPr lang="en-US" sz="3200" dirty="0" smtClean="0">
                <a:cs typeface="Times New Roman" panose="02020603050405020304" pitchFamily="18" charset="0"/>
              </a:rPr>
              <a:t>one or more subgroup in the district is not making progress toward the subgroup’s annual measureable objective</a:t>
            </a:r>
            <a:endParaRPr lang="en-US" sz="3200" dirty="0">
              <a:cs typeface="Times New Roman" panose="02020603050405020304" pitchFamily="18" charset="0"/>
            </a:endParaRPr>
          </a:p>
        </p:txBody>
      </p:sp>
      <p:pic>
        <p:nvPicPr>
          <p:cNvPr id="4" name="Picture 3"/>
          <p:cNvPicPr/>
          <p:nvPr/>
        </p:nvPicPr>
        <p:blipFill>
          <a:blip r:embed="rId3" cstate="print">
            <a:lum/>
          </a:blip>
          <a:srcRect/>
          <a:stretch>
            <a:fillRect/>
          </a:stretch>
        </p:blipFill>
        <p:spPr bwMode="auto">
          <a:xfrm>
            <a:off x="7162800" y="5334000"/>
            <a:ext cx="1752600" cy="832338"/>
          </a:xfrm>
          <a:prstGeom prst="rect">
            <a:avLst/>
          </a:prstGeom>
          <a:noFill/>
          <a:ln w="9525">
            <a:noFill/>
            <a:miter lim="800000"/>
            <a:headEnd/>
            <a:tailEnd/>
          </a:ln>
        </p:spPr>
      </p:pic>
    </p:spTree>
    <p:extLst>
      <p:ext uri="{BB962C8B-B14F-4D97-AF65-F5344CB8AC3E}">
        <p14:creationId xmlns:p14="http://schemas.microsoft.com/office/powerpoint/2010/main" val="24925229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lum/>
          </a:blip>
          <a:srcRect/>
          <a:stretch>
            <a:fillRect/>
          </a:stretch>
        </p:blipFill>
        <p:spPr bwMode="auto">
          <a:xfrm>
            <a:off x="7239000" y="228600"/>
            <a:ext cx="1752600" cy="832338"/>
          </a:xfrm>
          <a:prstGeom prst="rect">
            <a:avLst/>
          </a:prstGeom>
          <a:noFill/>
          <a:ln w="9525">
            <a:noFill/>
            <a:miter lim="800000"/>
            <a:headEnd/>
            <a:tailEnd/>
          </a:ln>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19" y="1828800"/>
            <a:ext cx="9144000" cy="4361890"/>
          </a:xfrm>
          <a:prstGeom prst="rect">
            <a:avLst/>
          </a:prstGeom>
        </p:spPr>
      </p:pic>
      <p:sp>
        <p:nvSpPr>
          <p:cNvPr id="5" name="TextBox 4"/>
          <p:cNvSpPr txBox="1"/>
          <p:nvPr/>
        </p:nvSpPr>
        <p:spPr>
          <a:xfrm>
            <a:off x="762000" y="533400"/>
            <a:ext cx="6019800" cy="707886"/>
          </a:xfrm>
          <a:prstGeom prst="rect">
            <a:avLst/>
          </a:prstGeom>
          <a:noFill/>
        </p:spPr>
        <p:txBody>
          <a:bodyPr wrap="square" rtlCol="0">
            <a:spAutoFit/>
          </a:bodyPr>
          <a:lstStyle/>
          <a:p>
            <a:pPr algn="ctr"/>
            <a:r>
              <a:rPr lang="en-US" sz="4000" dirty="0" smtClean="0"/>
              <a:t>District Plan Components</a:t>
            </a:r>
            <a:endParaRPr lang="en-US" sz="4000" dirty="0"/>
          </a:p>
        </p:txBody>
      </p:sp>
    </p:spTree>
    <p:extLst>
      <p:ext uri="{BB962C8B-B14F-4D97-AF65-F5344CB8AC3E}">
        <p14:creationId xmlns:p14="http://schemas.microsoft.com/office/powerpoint/2010/main" val="37643041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19692" y="381000"/>
            <a:ext cx="6704615" cy="584775"/>
          </a:xfrm>
          <a:prstGeom prst="rect">
            <a:avLst/>
          </a:prstGeom>
          <a:noFill/>
        </p:spPr>
        <p:txBody>
          <a:bodyPr wrap="square" rtlCol="0">
            <a:spAutoFit/>
          </a:bodyPr>
          <a:lstStyle/>
          <a:p>
            <a:pPr algn="ctr"/>
            <a:r>
              <a:rPr lang="en-US" sz="3200" dirty="0" smtClean="0"/>
              <a:t>District Improvement</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371600"/>
            <a:ext cx="4248743" cy="1648055"/>
          </a:xfrm>
          <a:prstGeom prst="rect">
            <a:avLst/>
          </a:prstGeom>
        </p:spPr>
      </p:pic>
      <p:sp>
        <p:nvSpPr>
          <p:cNvPr id="2" name="TextBox 1"/>
          <p:cNvSpPr txBox="1"/>
          <p:nvPr/>
        </p:nvSpPr>
        <p:spPr>
          <a:xfrm>
            <a:off x="2971800" y="2430687"/>
            <a:ext cx="4682468" cy="584775"/>
          </a:xfrm>
          <a:prstGeom prst="rect">
            <a:avLst/>
          </a:prstGeom>
          <a:noFill/>
        </p:spPr>
        <p:txBody>
          <a:bodyPr wrap="square" rtlCol="0">
            <a:spAutoFit/>
          </a:bodyPr>
          <a:lstStyle/>
          <a:p>
            <a:pPr marL="571500" indent="-571500">
              <a:buFont typeface="Wingdings" panose="05000000000000000000" pitchFamily="2" charset="2"/>
              <a:buChar char="ü"/>
            </a:pPr>
            <a:r>
              <a:rPr lang="en-US" sz="3200" dirty="0" smtClean="0">
                <a:solidFill>
                  <a:srgbClr val="FF0000"/>
                </a:solidFill>
              </a:rPr>
              <a:t>Main Menu Page</a:t>
            </a:r>
            <a:endParaRPr lang="en-US" sz="3200" dirty="0">
              <a:solidFill>
                <a:srgbClr val="FF0000"/>
              </a:solidFill>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3015462"/>
            <a:ext cx="4096322" cy="2848373"/>
          </a:xfrm>
          <a:prstGeom prst="rect">
            <a:avLst/>
          </a:prstGeom>
        </p:spPr>
      </p:pic>
      <p:sp>
        <p:nvSpPr>
          <p:cNvPr id="8" name="TextBox 7"/>
          <p:cNvSpPr txBox="1"/>
          <p:nvPr/>
        </p:nvSpPr>
        <p:spPr>
          <a:xfrm>
            <a:off x="6019800" y="3962400"/>
            <a:ext cx="3124200" cy="1754326"/>
          </a:xfrm>
          <a:prstGeom prst="rect">
            <a:avLst/>
          </a:prstGeom>
          <a:solidFill>
            <a:schemeClr val="bg1"/>
          </a:solidFill>
        </p:spPr>
        <p:txBody>
          <a:bodyPr wrap="square" rtlCol="0">
            <a:spAutoFit/>
          </a:bodyPr>
          <a:lstStyle/>
          <a:p>
            <a:pPr marL="571500" indent="-571500">
              <a:buFont typeface="Wingdings" panose="05000000000000000000" pitchFamily="2" charset="2"/>
              <a:buChar char="ü"/>
            </a:pPr>
            <a:r>
              <a:rPr lang="en-US" sz="3600" dirty="0" smtClean="0">
                <a:solidFill>
                  <a:srgbClr val="FF0000"/>
                </a:solidFill>
              </a:rPr>
              <a:t>ASSESS  </a:t>
            </a:r>
          </a:p>
          <a:p>
            <a:pPr marL="571500" indent="-571500">
              <a:buFont typeface="Wingdings" panose="05000000000000000000" pitchFamily="2" charset="2"/>
              <a:buChar char="ü"/>
            </a:pPr>
            <a:r>
              <a:rPr lang="en-US" sz="3600" dirty="0" smtClean="0">
                <a:solidFill>
                  <a:srgbClr val="FF0000"/>
                </a:solidFill>
              </a:rPr>
              <a:t>CREATE</a:t>
            </a:r>
          </a:p>
          <a:p>
            <a:pPr marL="571500" indent="-571500">
              <a:buFont typeface="Wingdings" panose="05000000000000000000" pitchFamily="2" charset="2"/>
              <a:buChar char="ü"/>
            </a:pPr>
            <a:r>
              <a:rPr lang="en-US" sz="3600" dirty="0" smtClean="0">
                <a:solidFill>
                  <a:srgbClr val="FF0000"/>
                </a:solidFill>
              </a:rPr>
              <a:t>MONITOR</a:t>
            </a:r>
            <a:endParaRPr lang="en-US" sz="3600" dirty="0">
              <a:solidFill>
                <a:srgbClr val="FF0000"/>
              </a:solidFill>
            </a:endParaRPr>
          </a:p>
        </p:txBody>
      </p:sp>
    </p:spTree>
    <p:extLst>
      <p:ext uri="{BB962C8B-B14F-4D97-AF65-F5344CB8AC3E}">
        <p14:creationId xmlns:p14="http://schemas.microsoft.com/office/powerpoint/2010/main" val="42417697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Patti\AppData\Local\Microsoft\Windows\Temporary Internet Files\Content.IE5\PCJIPBQC\MC90005611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2971800"/>
            <a:ext cx="3429000" cy="27352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p:nvPr/>
        </p:nvPicPr>
        <p:blipFill>
          <a:blip r:embed="rId4" cstate="print">
            <a:lum/>
          </a:blip>
          <a:srcRect/>
          <a:stretch>
            <a:fillRect/>
          </a:stretch>
        </p:blipFill>
        <p:spPr bwMode="auto">
          <a:xfrm>
            <a:off x="7086600" y="5364190"/>
            <a:ext cx="1752600" cy="685800"/>
          </a:xfrm>
          <a:prstGeom prst="rect">
            <a:avLst/>
          </a:prstGeom>
          <a:noFill/>
          <a:ln w="9525">
            <a:noFill/>
            <a:miter lim="800000"/>
            <a:headEnd/>
            <a:tailEnd/>
          </a:ln>
        </p:spPr>
      </p:pic>
      <p:sp>
        <p:nvSpPr>
          <p:cNvPr id="2" name="TextBox 1"/>
          <p:cNvSpPr txBox="1"/>
          <p:nvPr/>
        </p:nvSpPr>
        <p:spPr>
          <a:xfrm>
            <a:off x="1386946" y="1776316"/>
            <a:ext cx="6248400" cy="584775"/>
          </a:xfrm>
          <a:prstGeom prst="rect">
            <a:avLst/>
          </a:prstGeom>
          <a:noFill/>
        </p:spPr>
        <p:txBody>
          <a:bodyPr wrap="square" rtlCol="0">
            <a:spAutoFit/>
          </a:bodyPr>
          <a:lstStyle/>
          <a:p>
            <a:pPr algn="ctr"/>
            <a:r>
              <a:rPr lang="en-US" sz="3200" dirty="0" smtClean="0">
                <a:cs typeface="Times New Roman" panose="02020603050405020304" pitchFamily="18" charset="0"/>
              </a:rPr>
              <a:t>Planning for Alaska STEPP Training</a:t>
            </a:r>
            <a:endParaRPr lang="en-US" sz="3200" dirty="0">
              <a:cs typeface="Times New Roman" panose="02020603050405020304" pitchFamily="18" charset="0"/>
            </a:endParaRPr>
          </a:p>
        </p:txBody>
      </p:sp>
    </p:spTree>
    <p:extLst>
      <p:ext uri="{BB962C8B-B14F-4D97-AF65-F5344CB8AC3E}">
        <p14:creationId xmlns:p14="http://schemas.microsoft.com/office/powerpoint/2010/main" val="36210416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lum/>
          </a:blip>
          <a:srcRect/>
          <a:stretch>
            <a:fillRect/>
          </a:stretch>
        </p:blipFill>
        <p:spPr bwMode="auto">
          <a:xfrm>
            <a:off x="7239000" y="5334000"/>
            <a:ext cx="1837267" cy="914400"/>
          </a:xfrm>
          <a:prstGeom prst="rect">
            <a:avLst/>
          </a:prstGeom>
          <a:noFill/>
          <a:ln w="9525">
            <a:noFill/>
            <a:miter lim="800000"/>
            <a:headEnd/>
            <a:tailEnd/>
          </a:ln>
        </p:spPr>
      </p:pic>
      <p:sp>
        <p:nvSpPr>
          <p:cNvPr id="2" name="TextBox 1"/>
          <p:cNvSpPr txBox="1"/>
          <p:nvPr/>
        </p:nvSpPr>
        <p:spPr>
          <a:xfrm>
            <a:off x="152400" y="1066800"/>
            <a:ext cx="8297333" cy="3416320"/>
          </a:xfrm>
          <a:prstGeom prst="rect">
            <a:avLst/>
          </a:prstGeom>
          <a:noFill/>
        </p:spPr>
        <p:txBody>
          <a:bodyPr wrap="square" rtlCol="0">
            <a:spAutoFit/>
          </a:bodyPr>
          <a:lstStyle/>
          <a:p>
            <a:pPr algn="ctr"/>
            <a:r>
              <a:rPr lang="en-US" sz="3600" dirty="0" smtClean="0">
                <a:cs typeface="Times New Roman" panose="02020603050405020304" pitchFamily="18" charset="0"/>
              </a:rPr>
              <a:t>STEPP Training Topics</a:t>
            </a:r>
          </a:p>
          <a:p>
            <a:r>
              <a:rPr lang="en-US" sz="3600" dirty="0" smtClean="0">
                <a:cs typeface="Times New Roman" panose="02020603050405020304" pitchFamily="18" charset="0"/>
              </a:rPr>
              <a:t> </a:t>
            </a:r>
          </a:p>
          <a:p>
            <a:pPr marL="1828800" indent="-571500">
              <a:buFont typeface="Arial" panose="020B0604020202020204" pitchFamily="34" charset="0"/>
              <a:buChar char="•"/>
            </a:pPr>
            <a:r>
              <a:rPr lang="en-US" sz="3600" dirty="0" smtClean="0">
                <a:cs typeface="Times New Roman" panose="02020603050405020304" pitchFamily="18" charset="0"/>
              </a:rPr>
              <a:t>Philosophy</a:t>
            </a:r>
          </a:p>
          <a:p>
            <a:pPr marL="1828800" indent="-571500">
              <a:buFont typeface="Arial" panose="020B0604020202020204" pitchFamily="34" charset="0"/>
              <a:buChar char="•"/>
            </a:pPr>
            <a:r>
              <a:rPr lang="en-US" sz="3600" dirty="0" smtClean="0">
                <a:cs typeface="Times New Roman" panose="02020603050405020304" pitchFamily="18" charset="0"/>
              </a:rPr>
              <a:t>Understanding the Tool</a:t>
            </a:r>
          </a:p>
          <a:p>
            <a:pPr marL="1828800" indent="-571500">
              <a:buFont typeface="Arial" panose="020B0604020202020204" pitchFamily="34" charset="0"/>
              <a:buChar char="•"/>
            </a:pPr>
            <a:r>
              <a:rPr lang="en-US" sz="3600" dirty="0" smtClean="0">
                <a:cs typeface="Times New Roman" panose="02020603050405020304" pitchFamily="18" charset="0"/>
              </a:rPr>
              <a:t>Assessing &amp; Planning</a:t>
            </a:r>
          </a:p>
          <a:p>
            <a:pPr marL="1828800" indent="-571500">
              <a:buFont typeface="Arial" panose="020B0604020202020204" pitchFamily="34" charset="0"/>
              <a:buChar char="•"/>
            </a:pPr>
            <a:r>
              <a:rPr lang="en-US" sz="3600" dirty="0" smtClean="0">
                <a:cs typeface="Times New Roman" panose="02020603050405020304" pitchFamily="18" charset="0"/>
              </a:rPr>
              <a:t>Monitoring</a:t>
            </a:r>
            <a:endParaRPr lang="en-US" sz="3600" dirty="0">
              <a:cs typeface="Times New Roman" panose="02020603050405020304" pitchFamily="18" charset="0"/>
            </a:endParaRPr>
          </a:p>
        </p:txBody>
      </p:sp>
    </p:spTree>
    <p:extLst>
      <p:ext uri="{BB962C8B-B14F-4D97-AF65-F5344CB8AC3E}">
        <p14:creationId xmlns:p14="http://schemas.microsoft.com/office/powerpoint/2010/main" val="32794869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lum/>
          </a:blip>
          <a:srcRect/>
          <a:stretch>
            <a:fillRect/>
          </a:stretch>
        </p:blipFill>
        <p:spPr bwMode="auto">
          <a:xfrm>
            <a:off x="6858000" y="5410200"/>
            <a:ext cx="1905000" cy="762000"/>
          </a:xfrm>
          <a:prstGeom prst="rect">
            <a:avLst/>
          </a:prstGeom>
          <a:noFill/>
          <a:ln w="9525">
            <a:noFill/>
            <a:miter lim="800000"/>
            <a:headEnd/>
            <a:tailEnd/>
          </a:ln>
        </p:spPr>
      </p:pic>
      <p:pic>
        <p:nvPicPr>
          <p:cNvPr id="22530" name="Picture 2" descr="http://blogs.msdn.com/blogfiles/willy-peter_schaub/WindowsLiveWriter/RangerProjectssubmitthe101VSTS2010ideafo_4BFA/CLIPART_OF_16323_SM_2.jpg"/>
          <p:cNvPicPr>
            <a:picLocks noChangeAspect="1" noChangeArrowheads="1"/>
          </p:cNvPicPr>
          <p:nvPr/>
        </p:nvPicPr>
        <p:blipFill>
          <a:blip r:embed="rId4" cstate="print"/>
          <a:srcRect/>
          <a:stretch>
            <a:fillRect/>
          </a:stretch>
        </p:blipFill>
        <p:spPr bwMode="auto">
          <a:xfrm>
            <a:off x="2105025" y="1552575"/>
            <a:ext cx="4572000" cy="4572000"/>
          </a:xfrm>
          <a:prstGeom prst="rect">
            <a:avLst/>
          </a:prstGeom>
          <a:noFill/>
        </p:spPr>
      </p:pic>
      <p:sp>
        <p:nvSpPr>
          <p:cNvPr id="5" name="TextBox 4"/>
          <p:cNvSpPr txBox="1"/>
          <p:nvPr/>
        </p:nvSpPr>
        <p:spPr>
          <a:xfrm>
            <a:off x="276225" y="513457"/>
            <a:ext cx="8458200" cy="1077218"/>
          </a:xfrm>
          <a:prstGeom prst="rect">
            <a:avLst/>
          </a:prstGeom>
          <a:noFill/>
        </p:spPr>
        <p:txBody>
          <a:bodyPr wrap="square" rtlCol="0">
            <a:spAutoFit/>
          </a:bodyPr>
          <a:lstStyle/>
          <a:p>
            <a:pPr algn="ctr"/>
            <a:r>
              <a:rPr lang="en-US" sz="3200" dirty="0" smtClean="0">
                <a:solidFill>
                  <a:schemeClr val="tx2">
                    <a:lumMod val="75000"/>
                  </a:schemeClr>
                </a:solidFill>
              </a:rPr>
              <a:t>Using Alaska STEPP Must be a </a:t>
            </a:r>
          </a:p>
          <a:p>
            <a:pPr algn="ctr"/>
            <a:r>
              <a:rPr lang="en-US" sz="3200" dirty="0" smtClean="0">
                <a:solidFill>
                  <a:schemeClr val="tx2">
                    <a:lumMod val="75000"/>
                  </a:schemeClr>
                </a:solidFill>
              </a:rPr>
              <a:t>Team </a:t>
            </a:r>
            <a:r>
              <a:rPr lang="en-US" sz="3200" dirty="0">
                <a:solidFill>
                  <a:schemeClr val="tx2">
                    <a:lumMod val="75000"/>
                  </a:schemeClr>
                </a:solidFill>
              </a:rPr>
              <a:t>D</a:t>
            </a:r>
            <a:r>
              <a:rPr lang="en-US" sz="3200" dirty="0" smtClean="0">
                <a:solidFill>
                  <a:schemeClr val="tx2">
                    <a:lumMod val="75000"/>
                  </a:schemeClr>
                </a:solidFill>
              </a:rPr>
              <a:t>riven Process for School </a:t>
            </a:r>
            <a:r>
              <a:rPr lang="en-US" sz="3200" dirty="0">
                <a:solidFill>
                  <a:schemeClr val="tx2">
                    <a:lumMod val="75000"/>
                  </a:schemeClr>
                </a:solidFill>
              </a:rPr>
              <a:t>I</a:t>
            </a:r>
            <a:r>
              <a:rPr lang="en-US" sz="3200" dirty="0" smtClean="0">
                <a:solidFill>
                  <a:schemeClr val="tx2">
                    <a:lumMod val="75000"/>
                  </a:schemeClr>
                </a:solidFill>
              </a:rPr>
              <a:t>mprovement</a:t>
            </a:r>
            <a:endParaRPr lang="en-US" sz="3200" dirty="0">
              <a:solidFill>
                <a:schemeClr val="tx2">
                  <a:lumMod val="75000"/>
                </a:schemeClr>
              </a:solidFill>
            </a:endParaRPr>
          </a:p>
        </p:txBody>
      </p:sp>
    </p:spTree>
    <p:extLst>
      <p:ext uri="{BB962C8B-B14F-4D97-AF65-F5344CB8AC3E}">
        <p14:creationId xmlns:p14="http://schemas.microsoft.com/office/powerpoint/2010/main" val="2030028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200" y="331258"/>
            <a:ext cx="8382001" cy="5509200"/>
          </a:xfrm>
          <a:prstGeom prst="rect">
            <a:avLst/>
          </a:prstGeom>
          <a:noFill/>
          <a:ln>
            <a:noFill/>
          </a:ln>
          <a:effectLst>
            <a:glow rad="101600">
              <a:schemeClr val="accent2">
                <a:satMod val="175000"/>
                <a:alpha val="40000"/>
              </a:schemeClr>
            </a:glow>
          </a:effectLst>
        </p:spPr>
        <p:txBody>
          <a:bodyPr wrap="square" rtlCol="0">
            <a:spAutoFit/>
            <a:scene3d>
              <a:camera prst="orthographicFront"/>
              <a:lightRig rig="threePt" dir="t"/>
            </a:scene3d>
            <a:sp3d extrusionH="57150">
              <a:bevelT w="82550" h="38100" prst="coolSlant"/>
            </a:sp3d>
          </a:bodyPr>
          <a:lstStyle/>
          <a:p>
            <a:pPr algn="ctr"/>
            <a:r>
              <a:rPr lang="en-US" sz="3200" dirty="0" smtClean="0">
                <a:cs typeface="Times New Roman" panose="02020603050405020304" pitchFamily="18" charset="0"/>
              </a:rPr>
              <a:t>Responsibilities</a:t>
            </a:r>
          </a:p>
          <a:p>
            <a:pPr algn="ctr"/>
            <a:endParaRPr lang="en-US" sz="3200" dirty="0" smtClean="0">
              <a:cs typeface="Times New Roman" panose="02020603050405020304" pitchFamily="18" charset="0"/>
            </a:endParaRPr>
          </a:p>
          <a:p>
            <a:r>
              <a:rPr lang="en-US" sz="3200" dirty="0" smtClean="0">
                <a:cs typeface="Times New Roman" panose="02020603050405020304" pitchFamily="18" charset="0"/>
              </a:rPr>
              <a:t>Districts are responsible for documenting school improvement plan submittal, implementation and review for all schools in their district.</a:t>
            </a:r>
          </a:p>
          <a:p>
            <a:endParaRPr lang="en-US" sz="3200" dirty="0" smtClean="0">
              <a:cs typeface="Times New Roman" panose="02020603050405020304" pitchFamily="18" charset="0"/>
            </a:endParaRPr>
          </a:p>
          <a:p>
            <a:r>
              <a:rPr lang="en-US" sz="3200" dirty="0" smtClean="0">
                <a:cs typeface="Times New Roman" panose="02020603050405020304" pitchFamily="18" charset="0"/>
              </a:rPr>
              <a:t>EED is responsible for documenting school improvement plan submittal and review for 1 &amp; 2-Star Schools, but does not approve/disapprove plans</a:t>
            </a:r>
          </a:p>
          <a:p>
            <a:endParaRPr lang="en-US" sz="3200" dirty="0" smtClean="0">
              <a:cs typeface="Times New Roman" panose="02020603050405020304" pitchFamily="18" charset="0"/>
            </a:endParaRPr>
          </a:p>
        </p:txBody>
      </p:sp>
      <p:pic>
        <p:nvPicPr>
          <p:cNvPr id="4" name="Picture 3"/>
          <p:cNvPicPr/>
          <p:nvPr/>
        </p:nvPicPr>
        <p:blipFill>
          <a:blip r:embed="rId3" cstate="print">
            <a:lum/>
          </a:blip>
          <a:srcRect/>
          <a:stretch>
            <a:fillRect/>
          </a:stretch>
        </p:blipFill>
        <p:spPr bwMode="auto">
          <a:xfrm>
            <a:off x="7162800" y="5486400"/>
            <a:ext cx="1828800" cy="762000"/>
          </a:xfrm>
          <a:prstGeom prst="rect">
            <a:avLst/>
          </a:prstGeom>
          <a:noFill/>
          <a:ln w="9525">
            <a:noFill/>
            <a:miter lim="800000"/>
            <a:headEnd/>
            <a:tailEnd/>
          </a:ln>
        </p:spPr>
      </p:pic>
    </p:spTree>
    <p:extLst>
      <p:ext uri="{BB962C8B-B14F-4D97-AF65-F5344CB8AC3E}">
        <p14:creationId xmlns:p14="http://schemas.microsoft.com/office/powerpoint/2010/main" val="1646122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lum/>
          </a:blip>
          <a:srcRect/>
          <a:stretch>
            <a:fillRect/>
          </a:stretch>
        </p:blipFill>
        <p:spPr bwMode="auto">
          <a:xfrm>
            <a:off x="7467600" y="5585649"/>
            <a:ext cx="1524000" cy="609600"/>
          </a:xfrm>
          <a:prstGeom prst="rect">
            <a:avLst/>
          </a:prstGeom>
          <a:noFill/>
          <a:ln w="9525">
            <a:noFill/>
            <a:miter lim="800000"/>
            <a:headEnd/>
            <a:tailEnd/>
          </a:ln>
        </p:spPr>
      </p:pic>
      <p:sp>
        <p:nvSpPr>
          <p:cNvPr id="6" name="TextBox 5"/>
          <p:cNvSpPr txBox="1"/>
          <p:nvPr/>
        </p:nvSpPr>
        <p:spPr>
          <a:xfrm>
            <a:off x="609600" y="304800"/>
            <a:ext cx="7886700" cy="1985159"/>
          </a:xfrm>
          <a:prstGeom prst="rect">
            <a:avLst/>
          </a:prstGeom>
          <a:noFill/>
          <a:ln>
            <a:noFill/>
          </a:ln>
        </p:spPr>
        <p:txBody>
          <a:bodyPr wrap="square" rtlCol="0">
            <a:spAutoFit/>
          </a:bodyPr>
          <a:lstStyle/>
          <a:p>
            <a:pPr algn="ctr"/>
            <a:r>
              <a:rPr lang="en-US" sz="4100" dirty="0" smtClean="0">
                <a:cs typeface="Times New Roman" pitchFamily="18" charset="0"/>
              </a:rPr>
              <a:t>Alaska STEPP Program </a:t>
            </a:r>
          </a:p>
          <a:p>
            <a:pPr algn="ctr"/>
            <a:r>
              <a:rPr lang="en-US" sz="4100" dirty="0" smtClean="0">
                <a:cs typeface="Times New Roman" pitchFamily="18" charset="0"/>
              </a:rPr>
              <a:t>Provides the Structure to Implement Effective Processes</a:t>
            </a:r>
            <a:endParaRPr lang="en-US" sz="4100" dirty="0">
              <a:cs typeface="Times New Roman" pitchFamily="18" charset="0"/>
            </a:endParaRPr>
          </a:p>
        </p:txBody>
      </p:sp>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450124"/>
            <a:ext cx="3352237" cy="2219518"/>
          </a:xfrm>
          <a:prstGeom prst="rect">
            <a:avLst/>
          </a:prstGeom>
        </p:spPr>
      </p:pic>
      <p:pic>
        <p:nvPicPr>
          <p:cNvPr id="10" name="Picture 9"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200" y="2267141"/>
            <a:ext cx="4320192" cy="2495760"/>
          </a:xfrm>
          <a:prstGeom prst="rect">
            <a:avLst/>
          </a:prstGeom>
        </p:spPr>
      </p:pic>
      <p:sp>
        <p:nvSpPr>
          <p:cNvPr id="11" name="TextBox 10"/>
          <p:cNvSpPr txBox="1"/>
          <p:nvPr/>
        </p:nvSpPr>
        <p:spPr>
          <a:xfrm>
            <a:off x="209550" y="5108595"/>
            <a:ext cx="8686800" cy="954107"/>
          </a:xfrm>
          <a:prstGeom prst="rect">
            <a:avLst/>
          </a:prstGeom>
          <a:noFill/>
          <a:ln>
            <a:noFill/>
          </a:ln>
        </p:spPr>
        <p:txBody>
          <a:bodyPr wrap="square" rtlCol="0">
            <a:spAutoFit/>
          </a:bodyPr>
          <a:lstStyle/>
          <a:p>
            <a:r>
              <a:rPr lang="en-US" sz="2800" dirty="0" smtClean="0">
                <a:solidFill>
                  <a:schemeClr val="accent3">
                    <a:lumMod val="75000"/>
                  </a:schemeClr>
                </a:solidFill>
                <a:cs typeface="Times New Roman" pitchFamily="18" charset="0"/>
              </a:rPr>
              <a:t>There isn’t a once a year paper plan for compliance, rather continuous planning is a process that is never done. </a:t>
            </a:r>
            <a:endParaRPr lang="en-US" sz="2800" dirty="0">
              <a:solidFill>
                <a:schemeClr val="accent3">
                  <a:lumMod val="75000"/>
                </a:schemeClr>
              </a:solidFill>
              <a:cs typeface="Times New Roman" pitchFamily="18" charset="0"/>
            </a:endParaRPr>
          </a:p>
        </p:txBody>
      </p:sp>
    </p:spTree>
    <p:extLst>
      <p:ext uri="{BB962C8B-B14F-4D97-AF65-F5344CB8AC3E}">
        <p14:creationId xmlns:p14="http://schemas.microsoft.com/office/powerpoint/2010/main" val="17203782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533400"/>
            <a:ext cx="8229600" cy="457200"/>
          </a:xfrm>
        </p:spPr>
        <p:txBody>
          <a:bodyPr>
            <a:noAutofit/>
          </a:bodyPr>
          <a:lstStyle/>
          <a:p>
            <a:pPr algn="ctr"/>
            <a:r>
              <a:rPr lang="en-US" sz="3200" dirty="0" smtClean="0">
                <a:solidFill>
                  <a:schemeClr val="tx1"/>
                </a:solidFill>
                <a:latin typeface="+mn-lt"/>
              </a:rPr>
              <a:t>Alaska STEPP is Adaptable </a:t>
            </a:r>
            <a:endParaRPr lang="en-US" sz="3200" dirty="0">
              <a:solidFill>
                <a:schemeClr val="tx1"/>
              </a:solidFill>
              <a:latin typeface="+mn-lt"/>
            </a:endParaRPr>
          </a:p>
        </p:txBody>
      </p:sp>
      <p:pic>
        <p:nvPicPr>
          <p:cNvPr id="6" name="Content Placeholder 5" descr="school district map.jpg"/>
          <p:cNvPicPr>
            <a:picLocks noGrp="1" noChangeAspect="1"/>
          </p:cNvPicPr>
          <p:nvPr>
            <p:ph idx="4294967295"/>
          </p:nvPr>
        </p:nvPicPr>
        <p:blipFill>
          <a:blip r:embed="rId3" cstate="print"/>
          <a:srcRect l="4608" t="14769" r="418" b="5055"/>
          <a:stretch>
            <a:fillRect/>
          </a:stretch>
        </p:blipFill>
        <p:spPr>
          <a:xfrm>
            <a:off x="1866900" y="1397000"/>
            <a:ext cx="5410200" cy="3022600"/>
          </a:xfrm>
        </p:spPr>
      </p:pic>
      <p:sp>
        <p:nvSpPr>
          <p:cNvPr id="7" name="TextBox 6"/>
          <p:cNvSpPr txBox="1"/>
          <p:nvPr/>
        </p:nvSpPr>
        <p:spPr>
          <a:xfrm>
            <a:off x="381000" y="4724400"/>
            <a:ext cx="8915400" cy="1569660"/>
          </a:xfrm>
          <a:prstGeom prst="rect">
            <a:avLst/>
          </a:prstGeom>
          <a:noFill/>
        </p:spPr>
        <p:txBody>
          <a:bodyPr wrap="square" rtlCol="0">
            <a:spAutoFit/>
          </a:bodyPr>
          <a:lstStyle/>
          <a:p>
            <a:r>
              <a:rPr lang="en-US" sz="3200" dirty="0" smtClean="0"/>
              <a:t>It is designed to be flexible in order to meet the individual needs of Alaska’s diverse schools and districts. </a:t>
            </a:r>
            <a:endParaRPr lang="en-US" sz="3200" dirty="0"/>
          </a:p>
        </p:txBody>
      </p:sp>
    </p:spTree>
    <p:extLst>
      <p:ext uri="{BB962C8B-B14F-4D97-AF65-F5344CB8AC3E}">
        <p14:creationId xmlns:p14="http://schemas.microsoft.com/office/powerpoint/2010/main" val="1777968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523875"/>
            <a:ext cx="8229600" cy="762000"/>
          </a:xfrm>
        </p:spPr>
        <p:txBody>
          <a:bodyPr>
            <a:normAutofit/>
          </a:bodyPr>
          <a:lstStyle/>
          <a:p>
            <a:pPr algn="ctr"/>
            <a:r>
              <a:rPr lang="en-US" sz="3600" dirty="0" smtClean="0">
                <a:latin typeface="+mn-lt"/>
              </a:rPr>
              <a:t>Research Based Practices</a:t>
            </a:r>
            <a:endParaRPr lang="en-US" b="1" dirty="0">
              <a:solidFill>
                <a:schemeClr val="accent5">
                  <a:lumMod val="50000"/>
                </a:schemeClr>
              </a:solidFill>
            </a:endParaRPr>
          </a:p>
        </p:txBody>
      </p:sp>
      <p:sp>
        <p:nvSpPr>
          <p:cNvPr id="4" name="Frame 3"/>
          <p:cNvSpPr/>
          <p:nvPr/>
        </p:nvSpPr>
        <p:spPr>
          <a:xfrm>
            <a:off x="0" y="0"/>
            <a:ext cx="9144000" cy="6858000"/>
          </a:xfrm>
          <a:prstGeom prst="frame">
            <a:avLst>
              <a:gd name="adj1" fmla="val 4621"/>
            </a:avLst>
          </a:prstGeom>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p:cNvSpPr txBox="1"/>
          <p:nvPr/>
        </p:nvSpPr>
        <p:spPr>
          <a:xfrm>
            <a:off x="1295400" y="4724400"/>
            <a:ext cx="8610600" cy="1569660"/>
          </a:xfrm>
          <a:prstGeom prst="rect">
            <a:avLst/>
          </a:prstGeom>
          <a:noFill/>
        </p:spPr>
        <p:txBody>
          <a:bodyPr wrap="square" rtlCol="0">
            <a:spAutoFit/>
          </a:bodyPr>
          <a:lstStyle/>
          <a:p>
            <a:r>
              <a:rPr lang="en-US" sz="3200" dirty="0" smtClean="0"/>
              <a:t>The Domains, Indicators, Rubrics, </a:t>
            </a:r>
          </a:p>
          <a:p>
            <a:r>
              <a:rPr lang="en-US" sz="3200" dirty="0" smtClean="0"/>
              <a:t>and </a:t>
            </a:r>
            <a:r>
              <a:rPr lang="en-US" sz="3200" dirty="0" err="1" smtClean="0"/>
              <a:t>WiseWays</a:t>
            </a:r>
            <a:r>
              <a:rPr lang="en-US" sz="3200" dirty="0" smtClean="0"/>
              <a:t> provide </a:t>
            </a:r>
            <a:r>
              <a:rPr lang="en-US" sz="3200" dirty="0"/>
              <a:t>b</a:t>
            </a:r>
            <a:r>
              <a:rPr lang="en-US" sz="3200" dirty="0" smtClean="0"/>
              <a:t>enchmarks </a:t>
            </a:r>
          </a:p>
          <a:p>
            <a:r>
              <a:rPr lang="en-US" sz="3200" dirty="0"/>
              <a:t>f</a:t>
            </a:r>
            <a:r>
              <a:rPr lang="en-US" sz="3200" dirty="0" smtClean="0"/>
              <a:t>or </a:t>
            </a:r>
            <a:r>
              <a:rPr lang="en-US" sz="3200" dirty="0"/>
              <a:t>m</a:t>
            </a:r>
            <a:r>
              <a:rPr lang="en-US" sz="3200" dirty="0" smtClean="0"/>
              <a:t>easuring </a:t>
            </a:r>
            <a:r>
              <a:rPr lang="en-US" sz="3200" dirty="0"/>
              <a:t>e</a:t>
            </a:r>
            <a:r>
              <a:rPr lang="en-US" sz="3200" dirty="0" smtClean="0"/>
              <a:t>ffectiveness.</a:t>
            </a:r>
            <a:endParaRPr lang="en-US" sz="3200" dirty="0"/>
          </a:p>
        </p:txBody>
      </p:sp>
      <p:pic>
        <p:nvPicPr>
          <p:cNvPr id="10" name="Picture 9" descr="research.bmp"/>
          <p:cNvPicPr>
            <a:picLocks noChangeAspect="1"/>
          </p:cNvPicPr>
          <p:nvPr/>
        </p:nvPicPr>
        <p:blipFill>
          <a:blip r:embed="rId3" cstate="print"/>
          <a:stretch>
            <a:fillRect/>
          </a:stretch>
        </p:blipFill>
        <p:spPr>
          <a:xfrm>
            <a:off x="2781300" y="1671638"/>
            <a:ext cx="3733800" cy="2666999"/>
          </a:xfrm>
          <a:prstGeom prst="rect">
            <a:avLst/>
          </a:prstGeom>
        </p:spPr>
      </p:pic>
    </p:spTree>
    <p:extLst>
      <p:ext uri="{BB962C8B-B14F-4D97-AF65-F5344CB8AC3E}">
        <p14:creationId xmlns:p14="http://schemas.microsoft.com/office/powerpoint/2010/main" val="22894460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lum/>
          </a:blip>
          <a:srcRect/>
          <a:stretch>
            <a:fillRect/>
          </a:stretch>
        </p:blipFill>
        <p:spPr bwMode="auto">
          <a:xfrm>
            <a:off x="7200900" y="5486400"/>
            <a:ext cx="1905000" cy="826168"/>
          </a:xfrm>
          <a:prstGeom prst="rect">
            <a:avLst/>
          </a:prstGeom>
          <a:noFill/>
          <a:ln w="9525">
            <a:noFill/>
            <a:miter lim="800000"/>
            <a:headEnd/>
            <a:tailEnd/>
          </a:ln>
        </p:spPr>
      </p:pic>
      <p:sp>
        <p:nvSpPr>
          <p:cNvPr id="8" name="TextBox 7"/>
          <p:cNvSpPr txBox="1"/>
          <p:nvPr/>
        </p:nvSpPr>
        <p:spPr>
          <a:xfrm>
            <a:off x="228600" y="399809"/>
            <a:ext cx="8458200" cy="5509200"/>
          </a:xfrm>
          <a:prstGeom prst="rect">
            <a:avLst/>
          </a:prstGeom>
          <a:noFill/>
          <a:ln>
            <a:noFill/>
          </a:ln>
        </p:spPr>
        <p:txBody>
          <a:bodyPr wrap="square" rtlCol="0">
            <a:spAutoFit/>
          </a:bodyPr>
          <a:lstStyle/>
          <a:p>
            <a:r>
              <a:rPr lang="en-US" sz="3200" dirty="0" smtClean="0"/>
              <a:t>The Six Domains Include...</a:t>
            </a:r>
          </a:p>
          <a:p>
            <a:endParaRPr lang="en-US" sz="3200" dirty="0" smtClean="0"/>
          </a:p>
          <a:p>
            <a:pPr lvl="1">
              <a:buFont typeface="Arial" pitchFamily="34" charset="0"/>
              <a:buChar char="•"/>
            </a:pPr>
            <a:r>
              <a:rPr lang="en-US" sz="3200" dirty="0" smtClean="0"/>
              <a:t>Curriculum</a:t>
            </a:r>
          </a:p>
          <a:p>
            <a:pPr lvl="1">
              <a:buFont typeface="Arial" pitchFamily="34" charset="0"/>
              <a:buChar char="•"/>
            </a:pPr>
            <a:r>
              <a:rPr lang="en-US" sz="3200" dirty="0" smtClean="0"/>
              <a:t>Assessment</a:t>
            </a:r>
          </a:p>
          <a:p>
            <a:pPr lvl="1">
              <a:buFont typeface="Arial" pitchFamily="34" charset="0"/>
              <a:buChar char="•"/>
            </a:pPr>
            <a:r>
              <a:rPr lang="en-US" sz="3200" dirty="0" smtClean="0"/>
              <a:t>Instruction</a:t>
            </a:r>
          </a:p>
          <a:p>
            <a:pPr lvl="1">
              <a:buFont typeface="Arial" pitchFamily="34" charset="0"/>
              <a:buChar char="•"/>
            </a:pPr>
            <a:r>
              <a:rPr lang="en-US" sz="3200" dirty="0" smtClean="0"/>
              <a:t>Supportive Learning Environment</a:t>
            </a:r>
          </a:p>
          <a:p>
            <a:pPr lvl="1">
              <a:buFont typeface="Arial" pitchFamily="34" charset="0"/>
              <a:buChar char="•"/>
            </a:pPr>
            <a:r>
              <a:rPr lang="en-US" sz="3200" dirty="0" smtClean="0"/>
              <a:t>Professional Development</a:t>
            </a:r>
          </a:p>
          <a:p>
            <a:pPr lvl="1">
              <a:buFont typeface="Arial" pitchFamily="34" charset="0"/>
              <a:buChar char="•"/>
            </a:pPr>
            <a:r>
              <a:rPr lang="en-US" sz="3200" dirty="0" smtClean="0"/>
              <a:t>Leadership</a:t>
            </a:r>
          </a:p>
          <a:p>
            <a:pPr lvl="1">
              <a:buFont typeface="Arial" pitchFamily="34" charset="0"/>
              <a:buChar char="•"/>
            </a:pPr>
            <a:endParaRPr lang="en-US" sz="3200" dirty="0" smtClean="0"/>
          </a:p>
          <a:p>
            <a:pPr lvl="1"/>
            <a:r>
              <a:rPr lang="en-US" sz="3200" dirty="0" smtClean="0"/>
              <a:t>Within those domains are 32 indicators with assessment rubrics.</a:t>
            </a:r>
            <a:endParaRPr lang="en-US" sz="3200" dirty="0">
              <a:effectLst>
                <a:outerShdw blurRad="50800" dist="50800" dir="5400000" algn="ctr" rotWithShape="0">
                  <a:srgbClr val="FFFF00"/>
                </a:outerShdw>
              </a:effectLst>
            </a:endParaRPr>
          </a:p>
        </p:txBody>
      </p:sp>
    </p:spTree>
    <p:extLst>
      <p:ext uri="{BB962C8B-B14F-4D97-AF65-F5344CB8AC3E}">
        <p14:creationId xmlns:p14="http://schemas.microsoft.com/office/powerpoint/2010/main" val="41230599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413891"/>
            <a:ext cx="8458201" cy="1077218"/>
          </a:xfrm>
          <a:prstGeom prst="rect">
            <a:avLst/>
          </a:prstGeom>
          <a:noFill/>
        </p:spPr>
        <p:txBody>
          <a:bodyPr wrap="square" rtlCol="0">
            <a:spAutoFit/>
          </a:bodyPr>
          <a:lstStyle/>
          <a:p>
            <a:pPr algn="ctr"/>
            <a:r>
              <a:rPr lang="en-US" sz="3200" dirty="0" smtClean="0"/>
              <a:t>Domains and </a:t>
            </a:r>
          </a:p>
          <a:p>
            <a:pPr algn="ctr"/>
            <a:r>
              <a:rPr lang="en-US" sz="3200" dirty="0" smtClean="0"/>
              <a:t>Indicators Rubric</a:t>
            </a:r>
            <a:endParaRPr lang="en-US" sz="3200" u="sng" dirty="0" smtClean="0">
              <a:effectLst>
                <a:outerShdw blurRad="50800" dist="50800" dir="5400000" algn="ctr" rotWithShape="0">
                  <a:srgbClr val="FFFF00"/>
                </a:outerShdw>
              </a:effectLst>
            </a:endParaRPr>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126" y="1491109"/>
            <a:ext cx="6963747" cy="4620270"/>
          </a:xfrm>
          <a:prstGeom prst="rect">
            <a:avLst/>
          </a:prstGeom>
        </p:spPr>
      </p:pic>
    </p:spTree>
    <p:extLst>
      <p:ext uri="{BB962C8B-B14F-4D97-AF65-F5344CB8AC3E}">
        <p14:creationId xmlns:p14="http://schemas.microsoft.com/office/powerpoint/2010/main" val="31433380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66800" y="838200"/>
            <a:ext cx="6629400" cy="1066800"/>
          </a:xfrm>
        </p:spPr>
        <p:txBody>
          <a:bodyPr>
            <a:normAutofit fontScale="90000"/>
          </a:bodyPr>
          <a:lstStyle/>
          <a:p>
            <a:pPr algn="ctr"/>
            <a:r>
              <a:rPr lang="en-US" sz="4000" dirty="0" smtClean="0">
                <a:latin typeface="+mn-lt"/>
              </a:rPr>
              <a:t>Alaska STEPP is a </a:t>
            </a:r>
            <a:br>
              <a:rPr lang="en-US" sz="4000" dirty="0" smtClean="0">
                <a:latin typeface="+mn-lt"/>
              </a:rPr>
            </a:br>
            <a:r>
              <a:rPr lang="en-US" sz="4000" dirty="0" smtClean="0">
                <a:latin typeface="+mn-lt"/>
              </a:rPr>
              <a:t>Place to Build a Structure</a:t>
            </a:r>
            <a:endParaRPr lang="en-US" b="1" dirty="0">
              <a:solidFill>
                <a:schemeClr val="accent5">
                  <a:lumMod val="50000"/>
                </a:schemeClr>
              </a:solidFill>
            </a:endParaRPr>
          </a:p>
        </p:txBody>
      </p:sp>
      <p:pic>
        <p:nvPicPr>
          <p:cNvPr id="7" name="Picture 6" descr="house-frame.jpg"/>
          <p:cNvPicPr>
            <a:picLocks noChangeAspect="1"/>
          </p:cNvPicPr>
          <p:nvPr/>
        </p:nvPicPr>
        <p:blipFill>
          <a:blip r:embed="rId3" cstate="print"/>
          <a:stretch>
            <a:fillRect/>
          </a:stretch>
        </p:blipFill>
        <p:spPr>
          <a:xfrm>
            <a:off x="2705100" y="2324003"/>
            <a:ext cx="3733800" cy="2499615"/>
          </a:xfrm>
          <a:prstGeom prst="rect">
            <a:avLst/>
          </a:prstGeom>
        </p:spPr>
      </p:pic>
      <p:sp>
        <p:nvSpPr>
          <p:cNvPr id="9" name="TextBox 8"/>
          <p:cNvSpPr txBox="1"/>
          <p:nvPr/>
        </p:nvSpPr>
        <p:spPr>
          <a:xfrm>
            <a:off x="304800" y="5029200"/>
            <a:ext cx="8077200" cy="1200329"/>
          </a:xfrm>
          <a:prstGeom prst="rect">
            <a:avLst/>
          </a:prstGeom>
          <a:noFill/>
        </p:spPr>
        <p:txBody>
          <a:bodyPr wrap="square" rtlCol="0">
            <a:spAutoFit/>
          </a:bodyPr>
          <a:lstStyle/>
          <a:p>
            <a:pPr algn="just"/>
            <a:r>
              <a:rPr lang="en-US" sz="3600" dirty="0" smtClean="0"/>
              <a:t>The </a:t>
            </a:r>
            <a:r>
              <a:rPr lang="en-US" sz="3600" dirty="0"/>
              <a:t>i</a:t>
            </a:r>
            <a:r>
              <a:rPr lang="en-US" sz="3600" dirty="0" smtClean="0"/>
              <a:t>ndicators of effective practice are the framework that supports the school.</a:t>
            </a:r>
            <a:endParaRPr lang="en-US" sz="3600" dirty="0"/>
          </a:p>
        </p:txBody>
      </p:sp>
    </p:spTree>
    <p:extLst>
      <p:ext uri="{BB962C8B-B14F-4D97-AF65-F5344CB8AC3E}">
        <p14:creationId xmlns:p14="http://schemas.microsoft.com/office/powerpoint/2010/main" val="27000480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1752600"/>
            <a:ext cx="7747495" cy="1077218"/>
          </a:xfrm>
          <a:prstGeom prst="rect">
            <a:avLst/>
          </a:prstGeom>
          <a:noFill/>
        </p:spPr>
        <p:txBody>
          <a:bodyPr wrap="square" rtlCol="0">
            <a:spAutoFit/>
          </a:bodyPr>
          <a:lstStyle/>
          <a:p>
            <a:r>
              <a:rPr lang="en-US" sz="3200" dirty="0" smtClean="0">
                <a:cs typeface="Times New Roman" panose="02020603050405020304" pitchFamily="18" charset="0"/>
              </a:rPr>
              <a:t>Understanding the Features </a:t>
            </a:r>
          </a:p>
          <a:p>
            <a:r>
              <a:rPr lang="en-US" sz="3200" dirty="0" smtClean="0">
                <a:cs typeface="Times New Roman" panose="02020603050405020304" pitchFamily="18" charset="0"/>
              </a:rPr>
              <a:t>of the Alaska STEPP Online Program</a:t>
            </a:r>
          </a:p>
        </p:txBody>
      </p:sp>
      <p:pic>
        <p:nvPicPr>
          <p:cNvPr id="3" name="Picture 2" descr="C:\Program Files (x86)\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3429000"/>
            <a:ext cx="1795882" cy="183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1888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304800"/>
            <a:ext cx="8534400" cy="1295400"/>
          </a:xfrm>
        </p:spPr>
        <p:txBody>
          <a:bodyPr>
            <a:normAutofit/>
          </a:bodyPr>
          <a:lstStyle/>
          <a:p>
            <a:pPr algn="ctr"/>
            <a:r>
              <a:rPr lang="en-US" sz="3200" dirty="0" smtClean="0">
                <a:solidFill>
                  <a:schemeClr val="tx1"/>
                </a:solidFill>
                <a:latin typeface="+mn-lt"/>
              </a:rPr>
              <a:t>Alaska STEPP is based on the </a:t>
            </a:r>
            <a:br>
              <a:rPr lang="en-US" sz="3200" dirty="0" smtClean="0">
                <a:solidFill>
                  <a:schemeClr val="tx1"/>
                </a:solidFill>
                <a:latin typeface="+mn-lt"/>
              </a:rPr>
            </a:br>
            <a:r>
              <a:rPr lang="en-US" sz="3200" dirty="0" smtClean="0">
                <a:solidFill>
                  <a:schemeClr val="tx1"/>
                </a:solidFill>
                <a:latin typeface="+mn-lt"/>
              </a:rPr>
              <a:t>Continuous  Improvement  Model</a:t>
            </a:r>
            <a:endParaRPr lang="en-US" sz="3200" dirty="0">
              <a:solidFill>
                <a:schemeClr val="tx1"/>
              </a:solidFill>
              <a:latin typeface="+mn-lt"/>
            </a:endParaRPr>
          </a:p>
        </p:txBody>
      </p:sp>
      <p:sp>
        <p:nvSpPr>
          <p:cNvPr id="3" name="Content Placeholder 2"/>
          <p:cNvSpPr>
            <a:spLocks noGrp="1"/>
          </p:cNvSpPr>
          <p:nvPr>
            <p:ph idx="4294967295"/>
          </p:nvPr>
        </p:nvSpPr>
        <p:spPr>
          <a:xfrm>
            <a:off x="1600200" y="1846263"/>
            <a:ext cx="7543800" cy="4022725"/>
          </a:xfrm>
        </p:spPr>
        <p:txBody>
          <a:bodyPr/>
          <a:lstStyle/>
          <a:p>
            <a:pPr>
              <a:buNone/>
            </a:pPr>
            <a:endParaRPr lang="en-US" dirty="0" smtClean="0"/>
          </a:p>
          <a:p>
            <a:endParaRPr lang="en-US" dirty="0"/>
          </a:p>
        </p:txBody>
      </p:sp>
      <p:graphicFrame>
        <p:nvGraphicFramePr>
          <p:cNvPr id="6" name="Diagram 5"/>
          <p:cNvGraphicFramePr/>
          <p:nvPr>
            <p:extLst/>
          </p:nvPr>
        </p:nvGraphicFramePr>
        <p:xfrm>
          <a:off x="609600" y="1706563"/>
          <a:ext cx="7315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p:nvPr/>
        </p:nvPicPr>
        <p:blipFill>
          <a:blip r:embed="rId8" cstate="print">
            <a:lum/>
          </a:blip>
          <a:srcRect/>
          <a:stretch>
            <a:fillRect/>
          </a:stretch>
        </p:blipFill>
        <p:spPr bwMode="auto">
          <a:xfrm>
            <a:off x="7239000" y="5526088"/>
            <a:ext cx="1600200" cy="685800"/>
          </a:xfrm>
          <a:prstGeom prst="rect">
            <a:avLst/>
          </a:prstGeom>
          <a:noFill/>
          <a:ln w="9525">
            <a:noFill/>
            <a:miter lim="800000"/>
            <a:headEnd/>
            <a:tailEnd/>
          </a:ln>
        </p:spPr>
      </p:pic>
    </p:spTree>
    <p:extLst>
      <p:ext uri="{BB962C8B-B14F-4D97-AF65-F5344CB8AC3E}">
        <p14:creationId xmlns:p14="http://schemas.microsoft.com/office/powerpoint/2010/main" val="27830024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Patti\AppData\Local\Microsoft\Windows\Temporary Internet Files\Content.IE5\CCPFFVZB\MP90043934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0831" y="1905000"/>
            <a:ext cx="3962400" cy="37850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4" cstate="print">
            <a:lum/>
          </a:blip>
          <a:srcRect/>
          <a:stretch>
            <a:fillRect/>
          </a:stretch>
        </p:blipFill>
        <p:spPr bwMode="auto">
          <a:xfrm>
            <a:off x="7010400" y="5486400"/>
            <a:ext cx="1828800" cy="762000"/>
          </a:xfrm>
          <a:prstGeom prst="rect">
            <a:avLst/>
          </a:prstGeom>
          <a:noFill/>
          <a:ln w="9525">
            <a:noFill/>
            <a:miter lim="800000"/>
            <a:headEnd/>
            <a:tailEnd/>
          </a:ln>
        </p:spPr>
      </p:pic>
      <p:sp>
        <p:nvSpPr>
          <p:cNvPr id="2" name="TextBox 1"/>
          <p:cNvSpPr txBox="1"/>
          <p:nvPr/>
        </p:nvSpPr>
        <p:spPr>
          <a:xfrm>
            <a:off x="1219199" y="609600"/>
            <a:ext cx="6645665" cy="1077218"/>
          </a:xfrm>
          <a:prstGeom prst="rect">
            <a:avLst/>
          </a:prstGeom>
          <a:noFill/>
        </p:spPr>
        <p:txBody>
          <a:bodyPr wrap="square" rtlCol="0">
            <a:spAutoFit/>
          </a:bodyPr>
          <a:lstStyle/>
          <a:p>
            <a:pPr algn="ctr"/>
            <a:r>
              <a:rPr lang="en-US" sz="3200" dirty="0" smtClean="0">
                <a:cs typeface="Times New Roman" panose="02020603050405020304" pitchFamily="18" charset="0"/>
              </a:rPr>
              <a:t>Assessing and Planning </a:t>
            </a:r>
          </a:p>
          <a:p>
            <a:pPr algn="ctr"/>
            <a:r>
              <a:rPr lang="en-US" sz="3200" dirty="0" smtClean="0">
                <a:cs typeface="Times New Roman" panose="02020603050405020304" pitchFamily="18" charset="0"/>
              </a:rPr>
              <a:t>with Alaska STEPP</a:t>
            </a:r>
            <a:endParaRPr lang="en-US" sz="3200" dirty="0">
              <a:cs typeface="Times New Roman" panose="02020603050405020304" pitchFamily="18" charset="0"/>
            </a:endParaRPr>
          </a:p>
        </p:txBody>
      </p:sp>
    </p:spTree>
    <p:extLst>
      <p:ext uri="{BB962C8B-B14F-4D97-AF65-F5344CB8AC3E}">
        <p14:creationId xmlns:p14="http://schemas.microsoft.com/office/powerpoint/2010/main" val="5356398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Patti\AppData\Local\Microsoft\Windows\Temporary Internet Files\Content.IE5\CCPFFVZB\MP90043934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1642219"/>
            <a:ext cx="4343400" cy="41489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4" cstate="print">
            <a:lum/>
          </a:blip>
          <a:srcRect/>
          <a:stretch>
            <a:fillRect/>
          </a:stretch>
        </p:blipFill>
        <p:spPr bwMode="auto">
          <a:xfrm>
            <a:off x="7010400" y="5410200"/>
            <a:ext cx="1785798" cy="762000"/>
          </a:xfrm>
          <a:prstGeom prst="rect">
            <a:avLst/>
          </a:prstGeom>
          <a:noFill/>
          <a:ln w="9525">
            <a:noFill/>
            <a:miter lim="800000"/>
            <a:headEnd/>
            <a:tailEnd/>
          </a:ln>
        </p:spPr>
      </p:pic>
      <p:sp>
        <p:nvSpPr>
          <p:cNvPr id="2" name="TextBox 1"/>
          <p:cNvSpPr txBox="1"/>
          <p:nvPr/>
        </p:nvSpPr>
        <p:spPr>
          <a:xfrm>
            <a:off x="1312333" y="838200"/>
            <a:ext cx="6645665" cy="584775"/>
          </a:xfrm>
          <a:prstGeom prst="rect">
            <a:avLst/>
          </a:prstGeom>
          <a:noFill/>
        </p:spPr>
        <p:txBody>
          <a:bodyPr wrap="square" rtlCol="0">
            <a:spAutoFit/>
          </a:bodyPr>
          <a:lstStyle/>
          <a:p>
            <a:pPr algn="ctr"/>
            <a:r>
              <a:rPr lang="en-US" sz="3200" dirty="0" smtClean="0">
                <a:cs typeface="Times New Roman" panose="02020603050405020304" pitchFamily="18" charset="0"/>
              </a:rPr>
              <a:t>Monitoring with Alaska STEPP</a:t>
            </a:r>
            <a:endParaRPr lang="en-US" sz="3200" dirty="0">
              <a:cs typeface="Times New Roman" panose="02020603050405020304" pitchFamily="18" charset="0"/>
            </a:endParaRPr>
          </a:p>
        </p:txBody>
      </p:sp>
    </p:spTree>
    <p:extLst>
      <p:ext uri="{BB962C8B-B14F-4D97-AF65-F5344CB8AC3E}">
        <p14:creationId xmlns:p14="http://schemas.microsoft.com/office/powerpoint/2010/main" val="19331689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0999" y="305069"/>
            <a:ext cx="8382001" cy="5509200"/>
          </a:xfrm>
          <a:prstGeom prst="rect">
            <a:avLst/>
          </a:prstGeom>
          <a:noFill/>
          <a:ln>
            <a:noFill/>
          </a:ln>
          <a:effectLst>
            <a:glow rad="101600">
              <a:schemeClr val="accent2">
                <a:satMod val="175000"/>
                <a:alpha val="40000"/>
              </a:schemeClr>
            </a:glow>
          </a:effectLst>
        </p:spPr>
        <p:txBody>
          <a:bodyPr wrap="square" rtlCol="0">
            <a:spAutoFit/>
            <a:scene3d>
              <a:camera prst="orthographicFront"/>
              <a:lightRig rig="threePt" dir="t"/>
            </a:scene3d>
            <a:sp3d extrusionH="57150">
              <a:bevelT w="82550" h="38100" prst="coolSlant"/>
            </a:sp3d>
          </a:bodyPr>
          <a:lstStyle/>
          <a:p>
            <a:pPr algn="ctr"/>
            <a:endParaRPr lang="en-US" sz="3200" dirty="0" smtClean="0">
              <a:cs typeface="Times New Roman" panose="02020603050405020304" pitchFamily="18" charset="0"/>
            </a:endParaRPr>
          </a:p>
          <a:p>
            <a:pPr algn="ctr"/>
            <a:r>
              <a:rPr lang="en-US" sz="3200" dirty="0" smtClean="0">
                <a:cs typeface="Times New Roman" panose="02020603050405020304" pitchFamily="18" charset="0"/>
              </a:rPr>
              <a:t>Responsibilities</a:t>
            </a:r>
          </a:p>
          <a:p>
            <a:endParaRPr lang="en-US" sz="3200" dirty="0">
              <a:cs typeface="Times New Roman" panose="02020603050405020304" pitchFamily="18" charset="0"/>
            </a:endParaRPr>
          </a:p>
          <a:p>
            <a:r>
              <a:rPr lang="en-US" sz="3200" dirty="0" smtClean="0">
                <a:cs typeface="Times New Roman" panose="02020603050405020304" pitchFamily="18" charset="0"/>
              </a:rPr>
              <a:t>EED is responsible for documenting school improvement plan submittal and review for Priority and Focus Schools and does approve/disapprove plans.</a:t>
            </a:r>
          </a:p>
          <a:p>
            <a:pPr marL="571500" indent="-571500">
              <a:buFont typeface="Arial" panose="020B0604020202020204" pitchFamily="34" charset="0"/>
              <a:buChar char="•"/>
            </a:pPr>
            <a:endParaRPr lang="en-US" sz="3200" dirty="0" smtClean="0">
              <a:cs typeface="Times New Roman" panose="02020603050405020304" pitchFamily="18" charset="0"/>
            </a:endParaRPr>
          </a:p>
          <a:p>
            <a:r>
              <a:rPr lang="en-US" sz="3200" dirty="0" smtClean="0">
                <a:solidFill>
                  <a:schemeClr val="tx2">
                    <a:lumMod val="60000"/>
                    <a:lumOff val="40000"/>
                  </a:schemeClr>
                </a:solidFill>
                <a:cs typeface="Times New Roman" panose="02020603050405020304" pitchFamily="18" charset="0"/>
              </a:rPr>
              <a:t>Plans are submitted using the Submit Forms/Reports Tab on the Dashboard of </a:t>
            </a:r>
          </a:p>
          <a:p>
            <a:r>
              <a:rPr lang="en-US" sz="3200" dirty="0" smtClean="0">
                <a:solidFill>
                  <a:schemeClr val="tx2">
                    <a:lumMod val="60000"/>
                    <a:lumOff val="40000"/>
                  </a:schemeClr>
                </a:solidFill>
                <a:cs typeface="Times New Roman" panose="02020603050405020304" pitchFamily="18" charset="0"/>
              </a:rPr>
              <a:t>Alaska STEPP.</a:t>
            </a:r>
          </a:p>
        </p:txBody>
      </p:sp>
      <p:pic>
        <p:nvPicPr>
          <p:cNvPr id="4" name="Picture 3"/>
          <p:cNvPicPr/>
          <p:nvPr/>
        </p:nvPicPr>
        <p:blipFill>
          <a:blip r:embed="rId3" cstate="print">
            <a:lum/>
          </a:blip>
          <a:srcRect/>
          <a:stretch>
            <a:fillRect/>
          </a:stretch>
        </p:blipFill>
        <p:spPr bwMode="auto">
          <a:xfrm>
            <a:off x="7162800" y="5486400"/>
            <a:ext cx="1828800" cy="762000"/>
          </a:xfrm>
          <a:prstGeom prst="rect">
            <a:avLst/>
          </a:prstGeom>
          <a:noFill/>
          <a:ln w="9525">
            <a:noFill/>
            <a:miter lim="800000"/>
            <a:headEnd/>
            <a:tailEnd/>
          </a:ln>
        </p:spPr>
      </p:pic>
    </p:spTree>
    <p:extLst>
      <p:ext uri="{BB962C8B-B14F-4D97-AF65-F5344CB8AC3E}">
        <p14:creationId xmlns:p14="http://schemas.microsoft.com/office/powerpoint/2010/main" val="25414060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9144000" cy="6858000"/>
          </a:xfrm>
          <a:prstGeom prst="frame">
            <a:avLst>
              <a:gd name="adj1" fmla="val 4621"/>
            </a:avLst>
          </a:prstGeom>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405905" y="248101"/>
            <a:ext cx="8332190" cy="2246769"/>
          </a:xfrm>
          <a:prstGeom prst="rect">
            <a:avLst/>
          </a:prstGeom>
          <a:noFill/>
        </p:spPr>
        <p:txBody>
          <a:bodyPr wrap="square" rtlCol="0">
            <a:spAutoFit/>
          </a:bodyPr>
          <a:lstStyle/>
          <a:p>
            <a:r>
              <a:rPr lang="en-US" sz="4400" b="1" dirty="0">
                <a:cs typeface="Times New Roman" panose="02020603050405020304" pitchFamily="18" charset="0"/>
              </a:rPr>
              <a:t>STEPP </a:t>
            </a:r>
            <a:r>
              <a:rPr lang="en-US" sz="4400" b="1" dirty="0" smtClean="0">
                <a:cs typeface="Times New Roman" panose="02020603050405020304" pitchFamily="18" charset="0"/>
              </a:rPr>
              <a:t>Search</a:t>
            </a:r>
            <a:r>
              <a:rPr lang="en-US" sz="4400" b="1" dirty="0">
                <a:cs typeface="Times New Roman" panose="02020603050405020304" pitchFamily="18" charset="0"/>
              </a:rPr>
              <a:t> </a:t>
            </a:r>
            <a:endParaRPr lang="en-US" sz="4400" b="1" dirty="0" smtClean="0">
              <a:cs typeface="Times New Roman" panose="02020603050405020304" pitchFamily="18" charset="0"/>
            </a:endParaRPr>
          </a:p>
          <a:p>
            <a:r>
              <a:rPr lang="en-US" sz="3200" b="1" dirty="0" smtClean="0">
                <a:cs typeface="Times New Roman" panose="02020603050405020304" pitchFamily="18" charset="0"/>
              </a:rPr>
              <a:t>Login to STEPP using </a:t>
            </a:r>
          </a:p>
          <a:p>
            <a:r>
              <a:rPr lang="en-US" sz="3200" b="1" dirty="0" smtClean="0">
                <a:cs typeface="Times New Roman" panose="02020603050405020304" pitchFamily="18" charset="0"/>
              </a:rPr>
              <a:t>Login: </a:t>
            </a:r>
            <a:r>
              <a:rPr lang="en-US" sz="3200" b="1" dirty="0" err="1" smtClean="0">
                <a:cs typeface="Times New Roman" panose="02020603050405020304" pitchFamily="18" charset="0"/>
              </a:rPr>
              <a:t>ak</a:t>
            </a:r>
            <a:r>
              <a:rPr lang="en-US" sz="3200" b="1" dirty="0">
                <a:cs typeface="Times New Roman" panose="02020603050405020304" pitchFamily="18" charset="0"/>
              </a:rPr>
              <a:t> </a:t>
            </a:r>
            <a:r>
              <a:rPr lang="en-US" sz="3200" b="1" dirty="0" smtClean="0">
                <a:cs typeface="Times New Roman" panose="02020603050405020304" pitchFamily="18" charset="0"/>
              </a:rPr>
              <a:t>- Password: </a:t>
            </a:r>
            <a:r>
              <a:rPr lang="en-US" sz="3200" b="1" dirty="0" err="1" smtClean="0">
                <a:cs typeface="Times New Roman" panose="02020603050405020304" pitchFamily="18" charset="0"/>
              </a:rPr>
              <a:t>ak</a:t>
            </a:r>
            <a:r>
              <a:rPr lang="en-US" sz="3200" b="1" dirty="0" smtClean="0">
                <a:cs typeface="Times New Roman" panose="02020603050405020304" pitchFamily="18" charset="0"/>
              </a:rPr>
              <a:t>. </a:t>
            </a:r>
          </a:p>
          <a:p>
            <a:r>
              <a:rPr lang="en-US" sz="3200" b="1" dirty="0" smtClean="0">
                <a:cs typeface="Times New Roman" panose="02020603050405020304" pitchFamily="18" charset="0"/>
              </a:rPr>
              <a:t>With a partner, complete each item.</a:t>
            </a:r>
          </a:p>
        </p:txBody>
      </p:sp>
      <p:pic>
        <p:nvPicPr>
          <p:cNvPr id="1026" name="Picture 2" descr="C:\Users\ailove.SOA\AppData\Local\Microsoft\Windows\Temporary Internet Files\Content.IE5\H0E222M0\MC900434801[1].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81730" y="457200"/>
            <a:ext cx="1828572" cy="182857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nvPr>
        </p:nvGraphicFramePr>
        <p:xfrm>
          <a:off x="405905" y="2438400"/>
          <a:ext cx="8382000" cy="3886200"/>
        </p:xfrm>
        <a:graphic>
          <a:graphicData uri="http://schemas.openxmlformats.org/drawingml/2006/table">
            <a:tbl>
              <a:tblPr firstRow="1" firstCol="1" bandRow="1"/>
              <a:tblGrid>
                <a:gridCol w="8382000"/>
              </a:tblGrid>
              <a:tr h="312262">
                <a:tc>
                  <a:txBody>
                    <a:bodyPr/>
                    <a:lstStyle/>
                    <a:p>
                      <a:pPr marL="342900" marR="0" lvl="0" indent="-342900">
                        <a:lnSpc>
                          <a:spcPct val="115000"/>
                        </a:lnSpc>
                        <a:spcBef>
                          <a:spcPts val="0"/>
                        </a:spcBef>
                        <a:spcAft>
                          <a:spcPts val="0"/>
                        </a:spcAft>
                        <a:buFont typeface="Wingdings" panose="05000000000000000000" pitchFamily="2" charset="2"/>
                        <a:buChar char=""/>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Go between </a:t>
                      </a:r>
                      <a:r>
                        <a:rPr lang="en-US" sz="2000" b="1" dirty="0" smtClean="0">
                          <a:effectLst/>
                          <a:latin typeface="Calibri" panose="020F0502020204030204" pitchFamily="34" charset="0"/>
                          <a:ea typeface="Times New Roman" panose="02020603050405020304" pitchFamily="18" charset="0"/>
                          <a:cs typeface="Times New Roman" panose="02020603050405020304" pitchFamily="18" charset="0"/>
                        </a:rPr>
                        <a:t>dashboard, </a:t>
                      </a: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main menu page, </a:t>
                      </a:r>
                      <a:r>
                        <a:rPr lang="en-US" sz="2000" b="1" dirty="0" smtClean="0">
                          <a:effectLst/>
                          <a:latin typeface="Calibri" panose="020F0502020204030204" pitchFamily="34" charset="0"/>
                          <a:ea typeface="Times New Roman" panose="02020603050405020304" pitchFamily="18" charset="0"/>
                          <a:cs typeface="Times New Roman" panose="02020603050405020304" pitchFamily="18" charset="0"/>
                        </a:rPr>
                        <a:t>and </a:t>
                      </a: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navigation toolbar.</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345" marR="68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319">
                <a:tc>
                  <a:txBody>
                    <a:bodyPr/>
                    <a:lstStyle/>
                    <a:p>
                      <a:pPr marL="342900" marR="0" lvl="0" indent="-342900">
                        <a:lnSpc>
                          <a:spcPct val="115000"/>
                        </a:lnSpc>
                        <a:spcBef>
                          <a:spcPts val="0"/>
                        </a:spcBef>
                        <a:spcAft>
                          <a:spcPts val="0"/>
                        </a:spcAft>
                        <a:buFont typeface="Wingdings" panose="05000000000000000000" pitchFamily="2" charset="2"/>
                        <a:buChar char=""/>
                      </a:pPr>
                      <a:r>
                        <a:rPr lang="en-US" sz="20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Add a person to the School Team.</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345" marR="68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319">
                <a:tc>
                  <a:txBody>
                    <a:bodyPr/>
                    <a:lstStyle/>
                    <a:p>
                      <a:pPr marL="342900" marR="0" lvl="0" indent="-342900">
                        <a:lnSpc>
                          <a:spcPct val="115000"/>
                        </a:lnSpc>
                        <a:spcBef>
                          <a:spcPts val="0"/>
                        </a:spcBef>
                        <a:spcAft>
                          <a:spcPts val="0"/>
                        </a:spcAft>
                        <a:buFont typeface="Wingdings" panose="05000000000000000000" pitchFamily="2" charset="2"/>
                        <a:buChar char=""/>
                      </a:pPr>
                      <a:r>
                        <a:rPr lang="en-US" sz="20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Delete a person from the School Team.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345" marR="68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319">
                <a:tc>
                  <a:txBody>
                    <a:bodyPr/>
                    <a:lstStyle/>
                    <a:p>
                      <a:pPr marL="342900" marR="0" lvl="0" indent="-342900">
                        <a:lnSpc>
                          <a:spcPct val="115000"/>
                        </a:lnSpc>
                        <a:spcBef>
                          <a:spcPts val="0"/>
                        </a:spcBef>
                        <a:spcAft>
                          <a:spcPts val="0"/>
                        </a:spcAft>
                        <a:buFont typeface="Wingdings" panose="05000000000000000000" pitchFamily="2" charset="2"/>
                        <a:buChar char=""/>
                      </a:pPr>
                      <a:r>
                        <a:rPr lang="en-US" sz="20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Enter new school information.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345" marR="68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319">
                <a:tc>
                  <a:txBody>
                    <a:bodyPr/>
                    <a:lstStyle/>
                    <a:p>
                      <a:pPr marL="342900" marR="0" lvl="0" indent="-342900">
                        <a:lnSpc>
                          <a:spcPct val="115000"/>
                        </a:lnSpc>
                        <a:spcBef>
                          <a:spcPts val="0"/>
                        </a:spcBef>
                        <a:spcAft>
                          <a:spcPts val="0"/>
                        </a:spcAft>
                        <a:buFont typeface="Wingdings" panose="05000000000000000000" pitchFamily="2" charset="2"/>
                        <a:buChar char=""/>
                      </a:pPr>
                      <a:r>
                        <a:rPr lang="en-US" sz="20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Find and Upload the School Needs Assessment.</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345" marR="68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756">
                <a:tc>
                  <a:txBody>
                    <a:bodyPr/>
                    <a:lstStyle/>
                    <a:p>
                      <a:pPr marL="342900" marR="0" lvl="0" indent="-342900">
                        <a:spcBef>
                          <a:spcPts val="0"/>
                        </a:spcBef>
                        <a:spcAft>
                          <a:spcPts val="0"/>
                        </a:spcAft>
                        <a:buFont typeface="Wingdings" panose="05000000000000000000" pitchFamily="2" charset="2"/>
                        <a:buChar char=""/>
                      </a:pPr>
                      <a:r>
                        <a:rPr lang="en-US" sz="20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Assess an indicator.</a:t>
                      </a:r>
                      <a:endParaRPr lang="en-US" sz="1100">
                        <a:effectLst/>
                        <a:latin typeface="Calibri" panose="020F0502020204030204" pitchFamily="34" charset="0"/>
                        <a:ea typeface="Times New Roman" panose="02020603050405020304" pitchFamily="18" charset="0"/>
                      </a:endParaRPr>
                    </a:p>
                  </a:txBody>
                  <a:tcPr marL="68345" marR="68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756">
                <a:tc>
                  <a:txBody>
                    <a:bodyPr/>
                    <a:lstStyle/>
                    <a:p>
                      <a:pPr marL="342900" marR="0" lvl="0" indent="-342900">
                        <a:spcBef>
                          <a:spcPts val="0"/>
                        </a:spcBef>
                        <a:spcAft>
                          <a:spcPts val="0"/>
                        </a:spcAft>
                        <a:buFont typeface="Wingdings" panose="05000000000000000000" pitchFamily="2" charset="2"/>
                        <a:buChar char=""/>
                      </a:pPr>
                      <a:r>
                        <a:rPr lang="en-US" sz="20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Write an objective and add tasks.</a:t>
                      </a:r>
                      <a:endParaRPr lang="en-US" sz="1100" dirty="0">
                        <a:effectLst/>
                        <a:latin typeface="Calibri" panose="020F0502020204030204" pitchFamily="34" charset="0"/>
                        <a:ea typeface="Times New Roman" panose="02020603050405020304" pitchFamily="18" charset="0"/>
                      </a:endParaRPr>
                    </a:p>
                  </a:txBody>
                  <a:tcPr marL="68345" marR="68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756">
                <a:tc>
                  <a:txBody>
                    <a:bodyPr/>
                    <a:lstStyle/>
                    <a:p>
                      <a:pPr marL="342900" marR="0" lvl="0" indent="-342900">
                        <a:spcBef>
                          <a:spcPts val="0"/>
                        </a:spcBef>
                        <a:spcAft>
                          <a:spcPts val="0"/>
                        </a:spcAft>
                        <a:buFont typeface="Wingdings" panose="05000000000000000000" pitchFamily="2" charset="2"/>
                        <a:buChar char=""/>
                      </a:pPr>
                      <a:r>
                        <a:rPr lang="en-US" sz="20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Monitor an indicator that has tasks. </a:t>
                      </a:r>
                      <a:endParaRPr lang="en-US" sz="1100">
                        <a:effectLst/>
                        <a:latin typeface="Calibri" panose="020F0502020204030204" pitchFamily="34" charset="0"/>
                        <a:ea typeface="Times New Roman" panose="02020603050405020304" pitchFamily="18" charset="0"/>
                      </a:endParaRPr>
                    </a:p>
                  </a:txBody>
                  <a:tcPr marL="68345" marR="68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756">
                <a:tc>
                  <a:txBody>
                    <a:bodyPr/>
                    <a:lstStyle/>
                    <a:p>
                      <a:pPr marL="342900" marR="0" lvl="0" indent="-342900">
                        <a:spcBef>
                          <a:spcPts val="0"/>
                        </a:spcBef>
                        <a:spcAft>
                          <a:spcPts val="0"/>
                        </a:spcAft>
                        <a:buFont typeface="Wingdings" panose="05000000000000000000" pitchFamily="2" charset="2"/>
                        <a:buChar char=""/>
                      </a:pPr>
                      <a:r>
                        <a:rPr lang="en-US" sz="20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Create a new Meeting Agenda.</a:t>
                      </a:r>
                      <a:endParaRPr lang="en-US" sz="1100">
                        <a:effectLst/>
                        <a:latin typeface="Calibri" panose="020F0502020204030204" pitchFamily="34" charset="0"/>
                        <a:ea typeface="Times New Roman" panose="02020603050405020304" pitchFamily="18" charset="0"/>
                      </a:endParaRPr>
                    </a:p>
                  </a:txBody>
                  <a:tcPr marL="68345" marR="68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756">
                <a:tc>
                  <a:txBody>
                    <a:bodyPr/>
                    <a:lstStyle/>
                    <a:p>
                      <a:pPr marL="342900" marR="0" lvl="0" indent="-342900">
                        <a:spcBef>
                          <a:spcPts val="0"/>
                        </a:spcBef>
                        <a:spcAft>
                          <a:spcPts val="0"/>
                        </a:spcAft>
                        <a:buFont typeface="Wingdings" panose="05000000000000000000" pitchFamily="2" charset="2"/>
                        <a:buChar char=""/>
                      </a:pPr>
                      <a:r>
                        <a:rPr lang="en-US" sz="20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Generate a Comprehensive Plan Report.</a:t>
                      </a:r>
                      <a:endParaRPr lang="en-US" sz="1100">
                        <a:effectLst/>
                        <a:latin typeface="Calibri" panose="020F0502020204030204" pitchFamily="34" charset="0"/>
                        <a:ea typeface="Times New Roman" panose="02020603050405020304" pitchFamily="18" charset="0"/>
                      </a:endParaRPr>
                    </a:p>
                  </a:txBody>
                  <a:tcPr marL="68345" marR="68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258">
                <a:tc>
                  <a:txBody>
                    <a:bodyPr/>
                    <a:lstStyle/>
                    <a:p>
                      <a:pPr marL="342900" marR="0" lvl="0" indent="-342900">
                        <a:spcBef>
                          <a:spcPts val="0"/>
                        </a:spcBef>
                        <a:spcAft>
                          <a:spcPts val="0"/>
                        </a:spcAft>
                        <a:buFont typeface="Wingdings" panose="05000000000000000000" pitchFamily="2" charset="2"/>
                        <a:buChar char=""/>
                      </a:pPr>
                      <a:r>
                        <a:rPr lang="en-US" sz="20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Generate a Detailed Report of Assessed Indicators</a:t>
                      </a:r>
                      <a:endParaRPr lang="en-US" sz="1100" dirty="0">
                        <a:effectLst/>
                        <a:latin typeface="Calibri" panose="020F0502020204030204" pitchFamily="34" charset="0"/>
                        <a:ea typeface="Times New Roman" panose="02020603050405020304" pitchFamily="18" charset="0"/>
                      </a:endParaRPr>
                    </a:p>
                  </a:txBody>
                  <a:tcPr marL="68345" marR="68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756">
                <a:tc>
                  <a:txBody>
                    <a:bodyPr/>
                    <a:lstStyle/>
                    <a:p>
                      <a:pPr marL="342900" marR="0" lvl="0" indent="-342900">
                        <a:spcBef>
                          <a:spcPts val="0"/>
                        </a:spcBef>
                        <a:spcAft>
                          <a:spcPts val="0"/>
                        </a:spcAft>
                        <a:buFont typeface="Wingdings" panose="05000000000000000000" pitchFamily="2" charset="2"/>
                        <a:buChar char=""/>
                      </a:pPr>
                      <a:r>
                        <a:rPr lang="en-US" sz="20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Generate a List of Objectives Included in Plan</a:t>
                      </a:r>
                      <a:endParaRPr lang="en-US" sz="1100" dirty="0">
                        <a:effectLst/>
                        <a:latin typeface="Calibri" panose="020F0502020204030204" pitchFamily="34" charset="0"/>
                        <a:ea typeface="Times New Roman" panose="02020603050405020304" pitchFamily="18" charset="0"/>
                      </a:endParaRPr>
                    </a:p>
                  </a:txBody>
                  <a:tcPr marL="68345" marR="68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166839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uddle.jpg"/>
          <p:cNvPicPr>
            <a:picLocks noChangeAspect="1"/>
          </p:cNvPicPr>
          <p:nvPr/>
        </p:nvPicPr>
        <p:blipFill>
          <a:blip r:embed="rId3" cstate="print"/>
          <a:stretch>
            <a:fillRect/>
          </a:stretch>
        </p:blipFill>
        <p:spPr>
          <a:xfrm>
            <a:off x="5251436" y="95204"/>
            <a:ext cx="2237819" cy="167836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1436" y="4498894"/>
            <a:ext cx="1391239" cy="1386426"/>
          </a:xfrm>
          <a:prstGeom prst="rect">
            <a:avLst/>
          </a:prstGeom>
        </p:spPr>
      </p:pic>
      <p:pic>
        <p:nvPicPr>
          <p:cNvPr id="7" name="Picture 6" descr="running bean.gif"/>
          <p:cNvPicPr>
            <a:picLocks noChangeAspect="1"/>
          </p:cNvPicPr>
          <p:nvPr/>
        </p:nvPicPr>
        <p:blipFill>
          <a:blip r:embed="rId5" cstate="print"/>
          <a:stretch>
            <a:fillRect/>
          </a:stretch>
        </p:blipFill>
        <p:spPr>
          <a:xfrm rot="705273" flipH="1">
            <a:off x="2528631" y="3976808"/>
            <a:ext cx="1431965" cy="178133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6600" y="2443313"/>
            <a:ext cx="1327885" cy="177337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6800" y="1924050"/>
            <a:ext cx="1448833" cy="1448833"/>
          </a:xfrm>
          <a:prstGeom prst="rect">
            <a:avLst/>
          </a:prstGeom>
        </p:spPr>
      </p:pic>
      <p:sp>
        <p:nvSpPr>
          <p:cNvPr id="10" name="TextBox 9"/>
          <p:cNvSpPr txBox="1"/>
          <p:nvPr/>
        </p:nvSpPr>
        <p:spPr>
          <a:xfrm>
            <a:off x="5285112" y="1600884"/>
            <a:ext cx="2465430" cy="646331"/>
          </a:xfrm>
          <a:prstGeom prst="rect">
            <a:avLst/>
          </a:prstGeom>
          <a:noFill/>
        </p:spPr>
        <p:txBody>
          <a:bodyPr wrap="square" rtlCol="0">
            <a:spAutoFit/>
          </a:bodyPr>
          <a:lstStyle/>
          <a:p>
            <a:r>
              <a:rPr lang="en-US" sz="3600" b="1" dirty="0" smtClean="0"/>
              <a:t>Form Team</a:t>
            </a:r>
            <a:endParaRPr lang="en-US" sz="3600" b="1" dirty="0"/>
          </a:p>
        </p:txBody>
      </p:sp>
      <p:sp>
        <p:nvSpPr>
          <p:cNvPr id="11" name="TextBox 10"/>
          <p:cNvSpPr txBox="1"/>
          <p:nvPr/>
        </p:nvSpPr>
        <p:spPr>
          <a:xfrm>
            <a:off x="4815103" y="5885578"/>
            <a:ext cx="2465430" cy="646331"/>
          </a:xfrm>
          <a:prstGeom prst="rect">
            <a:avLst/>
          </a:prstGeom>
          <a:noFill/>
        </p:spPr>
        <p:txBody>
          <a:bodyPr wrap="square" rtlCol="0">
            <a:spAutoFit/>
          </a:bodyPr>
          <a:lstStyle/>
          <a:p>
            <a:r>
              <a:rPr lang="en-US" sz="3600" b="1" dirty="0" smtClean="0"/>
              <a:t>Create Plan</a:t>
            </a:r>
            <a:endParaRPr lang="en-US" sz="3600" b="1" dirty="0"/>
          </a:p>
        </p:txBody>
      </p:sp>
      <p:sp>
        <p:nvSpPr>
          <p:cNvPr id="12" name="TextBox 11"/>
          <p:cNvSpPr txBox="1"/>
          <p:nvPr/>
        </p:nvSpPr>
        <p:spPr>
          <a:xfrm>
            <a:off x="558501" y="5849515"/>
            <a:ext cx="2465430" cy="646331"/>
          </a:xfrm>
          <a:prstGeom prst="rect">
            <a:avLst/>
          </a:prstGeom>
          <a:noFill/>
        </p:spPr>
        <p:txBody>
          <a:bodyPr wrap="square" rtlCol="0">
            <a:spAutoFit/>
          </a:bodyPr>
          <a:lstStyle/>
          <a:p>
            <a:r>
              <a:rPr lang="en-US" sz="3600" b="1" dirty="0" smtClean="0"/>
              <a:t>Implement</a:t>
            </a:r>
            <a:endParaRPr lang="en-US" sz="3600" b="1" dirty="0"/>
          </a:p>
        </p:txBody>
      </p:sp>
      <p:sp>
        <p:nvSpPr>
          <p:cNvPr id="13" name="TextBox 12"/>
          <p:cNvSpPr txBox="1"/>
          <p:nvPr/>
        </p:nvSpPr>
        <p:spPr>
          <a:xfrm>
            <a:off x="678143" y="3395401"/>
            <a:ext cx="2465430" cy="646331"/>
          </a:xfrm>
          <a:prstGeom prst="rect">
            <a:avLst/>
          </a:prstGeom>
          <a:noFill/>
        </p:spPr>
        <p:txBody>
          <a:bodyPr wrap="square" rtlCol="0">
            <a:spAutoFit/>
          </a:bodyPr>
          <a:lstStyle/>
          <a:p>
            <a:r>
              <a:rPr lang="en-US" sz="3600" b="1" dirty="0" smtClean="0"/>
              <a:t>Monitor</a:t>
            </a:r>
            <a:endParaRPr lang="en-US" sz="3600" b="1" dirty="0"/>
          </a:p>
        </p:txBody>
      </p:sp>
      <p:sp>
        <p:nvSpPr>
          <p:cNvPr id="14" name="TextBox 13"/>
          <p:cNvSpPr txBox="1"/>
          <p:nvPr/>
        </p:nvSpPr>
        <p:spPr>
          <a:xfrm>
            <a:off x="6793378" y="4343400"/>
            <a:ext cx="2465430" cy="646331"/>
          </a:xfrm>
          <a:prstGeom prst="rect">
            <a:avLst/>
          </a:prstGeom>
          <a:noFill/>
        </p:spPr>
        <p:txBody>
          <a:bodyPr wrap="square" rtlCol="0">
            <a:spAutoFit/>
          </a:bodyPr>
          <a:lstStyle/>
          <a:p>
            <a:r>
              <a:rPr lang="en-US" sz="3600" b="1" dirty="0" smtClean="0"/>
              <a:t>Assess</a:t>
            </a:r>
            <a:endParaRPr lang="en-US" sz="3600" b="1" dirty="0"/>
          </a:p>
        </p:txBody>
      </p:sp>
      <p:sp>
        <p:nvSpPr>
          <p:cNvPr id="2" name="TextBox 1"/>
          <p:cNvSpPr txBox="1"/>
          <p:nvPr/>
        </p:nvSpPr>
        <p:spPr>
          <a:xfrm>
            <a:off x="457199" y="277445"/>
            <a:ext cx="4357903" cy="1323439"/>
          </a:xfrm>
          <a:prstGeom prst="rect">
            <a:avLst/>
          </a:prstGeom>
          <a:noFill/>
          <a:ln>
            <a:solidFill>
              <a:srgbClr val="002060"/>
            </a:solidFill>
          </a:ln>
        </p:spPr>
        <p:txBody>
          <a:bodyPr wrap="square" rtlCol="0">
            <a:spAutoFit/>
          </a:bodyPr>
          <a:lstStyle/>
          <a:p>
            <a:r>
              <a:rPr lang="en-US" sz="4000" b="1" dirty="0" smtClean="0">
                <a:solidFill>
                  <a:srgbClr val="C00000"/>
                </a:solidFill>
              </a:rPr>
              <a:t>Yearly Flow of Work for Schools</a:t>
            </a:r>
            <a:endParaRPr lang="en-US" sz="4000" b="1" dirty="0">
              <a:solidFill>
                <a:srgbClr val="C00000"/>
              </a:solidFill>
            </a:endParaRPr>
          </a:p>
        </p:txBody>
      </p:sp>
    </p:spTree>
    <p:extLst>
      <p:ext uri="{BB962C8B-B14F-4D97-AF65-F5344CB8AC3E}">
        <p14:creationId xmlns:p14="http://schemas.microsoft.com/office/powerpoint/2010/main" val="37076018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9144000" cy="6858000"/>
          </a:xfrm>
          <a:prstGeom prst="frame">
            <a:avLst>
              <a:gd name="adj1" fmla="val 4621"/>
            </a:avLst>
          </a:prstGeom>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4" name="Picture 3"/>
          <p:cNvPicPr/>
          <p:nvPr/>
        </p:nvPicPr>
        <p:blipFill>
          <a:blip r:embed="rId3" cstate="print">
            <a:lum/>
          </a:blip>
          <a:srcRect/>
          <a:stretch>
            <a:fillRect/>
          </a:stretch>
        </p:blipFill>
        <p:spPr bwMode="auto">
          <a:xfrm>
            <a:off x="6982426" y="5562600"/>
            <a:ext cx="1820779" cy="762000"/>
          </a:xfrm>
          <a:prstGeom prst="rect">
            <a:avLst/>
          </a:prstGeom>
          <a:noFill/>
          <a:ln w="9525">
            <a:noFill/>
            <a:miter lim="800000"/>
            <a:headEnd/>
            <a:tailEnd/>
          </a:ln>
        </p:spPr>
      </p:pic>
      <p:sp>
        <p:nvSpPr>
          <p:cNvPr id="8" name="TextBox 7"/>
          <p:cNvSpPr txBox="1"/>
          <p:nvPr/>
        </p:nvSpPr>
        <p:spPr>
          <a:xfrm>
            <a:off x="461411" y="368384"/>
            <a:ext cx="8229600" cy="646331"/>
          </a:xfrm>
          <a:prstGeom prst="rect">
            <a:avLst/>
          </a:prstGeom>
          <a:noFill/>
          <a:ln>
            <a:noFill/>
          </a:ln>
        </p:spPr>
        <p:txBody>
          <a:bodyPr wrap="square" rtlCol="0">
            <a:spAutoFit/>
          </a:bodyPr>
          <a:lstStyle/>
          <a:p>
            <a:pPr algn="ctr"/>
            <a:r>
              <a:rPr lang="en-US" sz="3600" dirty="0" smtClean="0"/>
              <a:t>Yearly Planning Components</a:t>
            </a:r>
            <a:endParaRPr lang="en-US" sz="3600" dirty="0"/>
          </a:p>
        </p:txBody>
      </p:sp>
      <p:sp>
        <p:nvSpPr>
          <p:cNvPr id="2" name="TextBox 1"/>
          <p:cNvSpPr txBox="1"/>
          <p:nvPr/>
        </p:nvSpPr>
        <p:spPr>
          <a:xfrm>
            <a:off x="461411" y="1080309"/>
            <a:ext cx="8001000" cy="5047536"/>
          </a:xfrm>
          <a:prstGeom prst="rect">
            <a:avLst/>
          </a:prstGeom>
          <a:noFill/>
        </p:spPr>
        <p:txBody>
          <a:bodyPr wrap="square" rtlCol="0">
            <a:spAutoFit/>
          </a:bodyPr>
          <a:lstStyle/>
          <a:p>
            <a:pPr marL="457200" indent="-457200">
              <a:buFont typeface="Arial" pitchFamily="34" charset="0"/>
              <a:buChar char="•"/>
            </a:pPr>
            <a:r>
              <a:rPr lang="en-US" sz="2400" dirty="0" smtClean="0">
                <a:solidFill>
                  <a:schemeClr val="accent1">
                    <a:lumMod val="75000"/>
                  </a:schemeClr>
                </a:solidFill>
              </a:rPr>
              <a:t>School improvement teams are formed. </a:t>
            </a:r>
          </a:p>
          <a:p>
            <a:pPr marL="457200" indent="-457200">
              <a:buFont typeface="Arial" pitchFamily="34" charset="0"/>
              <a:buChar char="•"/>
            </a:pPr>
            <a:r>
              <a:rPr lang="en-US" sz="2400" dirty="0">
                <a:solidFill>
                  <a:srgbClr val="00B050"/>
                </a:solidFill>
              </a:rPr>
              <a:t>C</a:t>
            </a:r>
            <a:r>
              <a:rPr lang="en-US" sz="2400" dirty="0" smtClean="0">
                <a:solidFill>
                  <a:srgbClr val="00B050"/>
                </a:solidFill>
              </a:rPr>
              <a:t>urrent team and school information is entered into Alaska STEPP.</a:t>
            </a:r>
          </a:p>
          <a:p>
            <a:pPr marL="457200" indent="-457200">
              <a:buFont typeface="Arial" pitchFamily="34" charset="0"/>
              <a:buChar char="•"/>
            </a:pPr>
            <a:r>
              <a:rPr lang="en-US" sz="2400" dirty="0">
                <a:solidFill>
                  <a:schemeClr val="accent6">
                    <a:lumMod val="75000"/>
                  </a:schemeClr>
                </a:solidFill>
              </a:rPr>
              <a:t>Monthly team meetings for the entire school year are scheduled in Alaska STEPP.</a:t>
            </a:r>
          </a:p>
          <a:p>
            <a:pPr marL="457200" indent="-457200">
              <a:buFont typeface="Arial" pitchFamily="34" charset="0"/>
              <a:buChar char="•"/>
            </a:pPr>
            <a:r>
              <a:rPr lang="en-US" sz="2400" dirty="0">
                <a:solidFill>
                  <a:srgbClr val="C00000"/>
                </a:solidFill>
              </a:rPr>
              <a:t>Assessed indicators, objectives, and tasks are updated, making sure the objectives and tasks are well written and realistic.  </a:t>
            </a:r>
          </a:p>
          <a:p>
            <a:pPr marL="457200" indent="-457200">
              <a:buFont typeface="Arial" pitchFamily="34" charset="0"/>
              <a:buChar char="•"/>
            </a:pPr>
            <a:r>
              <a:rPr lang="en-US" sz="2600" dirty="0">
                <a:solidFill>
                  <a:schemeClr val="accent4">
                    <a:lumMod val="75000"/>
                  </a:schemeClr>
                </a:solidFill>
              </a:rPr>
              <a:t>Target indicators are chosen to focus on monthly throughout the year.</a:t>
            </a:r>
          </a:p>
          <a:p>
            <a:pPr marL="457200" indent="-457200">
              <a:buFont typeface="Arial" pitchFamily="34" charset="0"/>
              <a:buChar char="•"/>
            </a:pPr>
            <a:r>
              <a:rPr lang="en-US" sz="2600" dirty="0" smtClean="0">
                <a:solidFill>
                  <a:schemeClr val="accent3">
                    <a:lumMod val="75000"/>
                  </a:schemeClr>
                </a:solidFill>
              </a:rPr>
              <a:t>The </a:t>
            </a:r>
            <a:r>
              <a:rPr lang="en-US" sz="2600" dirty="0">
                <a:solidFill>
                  <a:schemeClr val="accent3">
                    <a:lumMod val="75000"/>
                  </a:schemeClr>
                </a:solidFill>
              </a:rPr>
              <a:t>School Needs Assessment is filled out and </a:t>
            </a:r>
            <a:r>
              <a:rPr lang="en-US" sz="2600" dirty="0" smtClean="0">
                <a:solidFill>
                  <a:schemeClr val="accent3">
                    <a:lumMod val="75000"/>
                  </a:schemeClr>
                </a:solidFill>
              </a:rPr>
              <a:t>uploaded using </a:t>
            </a:r>
            <a:r>
              <a:rPr lang="en-US" sz="2600" dirty="0">
                <a:solidFill>
                  <a:schemeClr val="accent3">
                    <a:lumMod val="75000"/>
                  </a:schemeClr>
                </a:solidFill>
              </a:rPr>
              <a:t>information from a data </a:t>
            </a:r>
            <a:r>
              <a:rPr lang="en-US" sz="2600" dirty="0" smtClean="0">
                <a:solidFill>
                  <a:schemeClr val="accent3">
                    <a:lumMod val="75000"/>
                  </a:schemeClr>
                </a:solidFill>
              </a:rPr>
              <a:t>analysis. </a:t>
            </a:r>
          </a:p>
          <a:p>
            <a:pPr marL="457200" indent="-457200">
              <a:buFont typeface="Arial" pitchFamily="34" charset="0"/>
              <a:buChar char="•"/>
            </a:pPr>
            <a:r>
              <a:rPr lang="en-US" sz="2600" dirty="0" smtClean="0">
                <a:solidFill>
                  <a:srgbClr val="DF45C2"/>
                </a:solidFill>
              </a:rPr>
              <a:t>Monitor. Monitor. Monitor. Monitor. Monitor.</a:t>
            </a:r>
            <a:endParaRPr lang="en-US" sz="2600" dirty="0">
              <a:solidFill>
                <a:srgbClr val="DF45C2"/>
              </a:solidFill>
            </a:endParaRPr>
          </a:p>
        </p:txBody>
      </p:sp>
    </p:spTree>
    <p:extLst>
      <p:ext uri="{BB962C8B-B14F-4D97-AF65-F5344CB8AC3E}">
        <p14:creationId xmlns:p14="http://schemas.microsoft.com/office/powerpoint/2010/main" val="33673121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lum/>
          </a:blip>
          <a:srcRect/>
          <a:stretch>
            <a:fillRect/>
          </a:stretch>
        </p:blipFill>
        <p:spPr bwMode="auto">
          <a:xfrm>
            <a:off x="7143750" y="5321300"/>
            <a:ext cx="1905000" cy="838200"/>
          </a:xfrm>
          <a:prstGeom prst="rect">
            <a:avLst/>
          </a:prstGeom>
          <a:noFill/>
          <a:ln w="9525">
            <a:noFill/>
            <a:miter lim="800000"/>
            <a:headEnd/>
            <a:tailEnd/>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0250" y="1498600"/>
            <a:ext cx="5143500" cy="3860800"/>
          </a:xfrm>
          <a:prstGeom prst="rect">
            <a:avLst/>
          </a:prstGeom>
        </p:spPr>
      </p:pic>
    </p:spTree>
    <p:extLst>
      <p:ext uri="{BB962C8B-B14F-4D97-AF65-F5344CB8AC3E}">
        <p14:creationId xmlns:p14="http://schemas.microsoft.com/office/powerpoint/2010/main" val="33980108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9143999" cy="6247864"/>
          </a:xfrm>
          <a:prstGeom prst="rect">
            <a:avLst/>
          </a:prstGeom>
          <a:gradFill flip="none" rotWithShape="1">
            <a:gsLst>
              <a:gs pos="0">
                <a:schemeClr val="accent1">
                  <a:tint val="66000"/>
                  <a:satMod val="160000"/>
                </a:schemeClr>
              </a:gs>
              <a:gs pos="29000">
                <a:schemeClr val="accent1">
                  <a:tint val="44500"/>
                  <a:satMod val="160000"/>
                </a:schemeClr>
              </a:gs>
              <a:gs pos="100000">
                <a:schemeClr val="accent1">
                  <a:tint val="23500"/>
                  <a:satMod val="160000"/>
                </a:schemeClr>
              </a:gs>
            </a:gsLst>
            <a:path path="circle">
              <a:fillToRect r="100000" b="100000"/>
            </a:path>
            <a:tileRect l="-100000" t="-100000"/>
          </a:gradFill>
          <a:ln>
            <a:solidFill>
              <a:schemeClr val="bg1"/>
            </a:solidFill>
          </a:ln>
        </p:spPr>
        <p:txBody>
          <a:bodyPr wrap="square" rtlCol="0">
            <a:spAutoFit/>
          </a:bodyPr>
          <a:lstStyle/>
          <a:p>
            <a:pPr algn="ctr"/>
            <a:endParaRPr lang="en-US" sz="4400" b="1" dirty="0">
              <a:latin typeface="Book Antiqua" panose="02040602050305030304" pitchFamily="18" charset="0"/>
            </a:endParaRPr>
          </a:p>
          <a:p>
            <a:pPr algn="ctr"/>
            <a:endParaRPr lang="en-US" sz="4400" b="1" dirty="0">
              <a:latin typeface="Book Antiqua" panose="02040602050305030304" pitchFamily="18" charset="0"/>
            </a:endParaRPr>
          </a:p>
          <a:p>
            <a:pPr algn="ctr"/>
            <a:endParaRPr lang="en-US" sz="4400" b="1" dirty="0" smtClean="0">
              <a:latin typeface="Book Antiqua" panose="02040602050305030304" pitchFamily="18" charset="0"/>
            </a:endParaRPr>
          </a:p>
          <a:p>
            <a:endParaRPr lang="en-US" sz="4400" dirty="0" smtClean="0">
              <a:latin typeface="Forte" panose="03060902040502070203" pitchFamily="66" charset="0"/>
            </a:endParaRPr>
          </a:p>
          <a:p>
            <a:endParaRPr lang="en-US" sz="4400" dirty="0" smtClean="0">
              <a:latin typeface="Forte" panose="03060902040502070203" pitchFamily="66" charset="0"/>
            </a:endParaRPr>
          </a:p>
          <a:p>
            <a:endParaRPr lang="en-US" sz="4400" dirty="0">
              <a:latin typeface="Forte" panose="03060902040502070203" pitchFamily="66" charset="0"/>
            </a:endParaRPr>
          </a:p>
          <a:p>
            <a:r>
              <a:rPr lang="en-US" sz="4400" dirty="0" smtClean="0">
                <a:latin typeface="Forte" panose="03060902040502070203" pitchFamily="66" charset="0"/>
              </a:rPr>
              <a:t>Contact Information:</a:t>
            </a:r>
          </a:p>
          <a:p>
            <a:r>
              <a:rPr lang="en-US" sz="3200" dirty="0" smtClean="0">
                <a:latin typeface="Forte" panose="03060902040502070203" pitchFamily="66" charset="0"/>
              </a:rPr>
              <a:t>Patricia Farren</a:t>
            </a:r>
          </a:p>
          <a:p>
            <a:r>
              <a:rPr lang="en-US" sz="3200" b="1" dirty="0" smtClean="0">
                <a:latin typeface="Times New Roman" panose="02020603050405020304" pitchFamily="18" charset="0"/>
                <a:cs typeface="Times New Roman" panose="02020603050405020304" pitchFamily="18" charset="0"/>
                <a:hlinkClick r:id="rId3"/>
              </a:rPr>
              <a:t>Patricia.farren@alaska.gov</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Ph</a:t>
            </a:r>
            <a:r>
              <a:rPr lang="en-US" sz="3200" b="1" dirty="0" smtClean="0">
                <a:latin typeface="Times New Roman" panose="02020603050405020304" pitchFamily="18" charset="0"/>
                <a:cs typeface="Times New Roman" panose="02020603050405020304" pitchFamily="18" charset="0"/>
              </a:rPr>
              <a:t># 907-465-2892</a:t>
            </a:r>
          </a:p>
          <a:p>
            <a:endParaRPr lang="en-US" sz="2800" b="1" dirty="0" smtClean="0">
              <a:latin typeface="Candara" pitchFamily="34" charset="0"/>
            </a:endParaRPr>
          </a:p>
        </p:txBody>
      </p:sp>
      <p:pic>
        <p:nvPicPr>
          <p:cNvPr id="7" name="Content Placeholder 5" descr="footprints_snow_T1692.jpg"/>
          <p:cNvPicPr>
            <a:picLocks noChangeAspect="1"/>
          </p:cNvPicPr>
          <p:nvPr/>
        </p:nvPicPr>
        <p:blipFill>
          <a:blip r:embed="rId4" cstate="print"/>
          <a:stretch>
            <a:fillRect/>
          </a:stretch>
        </p:blipFill>
        <p:spPr>
          <a:xfrm>
            <a:off x="6248399" y="520214"/>
            <a:ext cx="2427163" cy="3640745"/>
          </a:xfrm>
          <a:prstGeom prst="rect">
            <a:avLst/>
          </a:prstGeom>
        </p:spPr>
      </p:pic>
      <p:sp>
        <p:nvSpPr>
          <p:cNvPr id="3" name="TextBox 2"/>
          <p:cNvSpPr txBox="1"/>
          <p:nvPr/>
        </p:nvSpPr>
        <p:spPr>
          <a:xfrm>
            <a:off x="533400" y="611654"/>
            <a:ext cx="5334000" cy="212365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4400" dirty="0" smtClean="0">
                <a:latin typeface="Forte" panose="03060902040502070203" pitchFamily="66" charset="0"/>
              </a:rPr>
              <a:t>Thank you for     </a:t>
            </a:r>
          </a:p>
          <a:p>
            <a:r>
              <a:rPr lang="en-US" sz="4400" dirty="0" smtClean="0">
                <a:latin typeface="Forte" panose="03060902040502070203" pitchFamily="66" charset="0"/>
              </a:rPr>
              <a:t>all the Work You </a:t>
            </a:r>
          </a:p>
          <a:p>
            <a:r>
              <a:rPr lang="en-US" sz="4400" dirty="0" smtClean="0">
                <a:latin typeface="Forte" panose="03060902040502070203" pitchFamily="66" charset="0"/>
              </a:rPr>
              <a:t>do for Alaska’s Kids</a:t>
            </a:r>
            <a:endParaRPr lang="en-US" sz="4400" dirty="0"/>
          </a:p>
        </p:txBody>
      </p:sp>
    </p:spTree>
    <p:extLst>
      <p:ext uri="{BB962C8B-B14F-4D97-AF65-F5344CB8AC3E}">
        <p14:creationId xmlns:p14="http://schemas.microsoft.com/office/powerpoint/2010/main" val="2186364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420" y="1243833"/>
            <a:ext cx="8840129" cy="1670818"/>
          </a:xfrm>
          <a:prstGeom prst="rect">
            <a:avLst/>
          </a:prstGeom>
          <a:noFill/>
        </p:spPr>
        <p:txBody>
          <a:bodyPr wrap="square" rtlCol="0">
            <a:noAutofit/>
          </a:bodyPr>
          <a:lstStyle/>
          <a:p>
            <a:pPr algn="ctr"/>
            <a:r>
              <a:rPr lang="en-US" sz="3200" dirty="0"/>
              <a:t>Combining Title I Planning </a:t>
            </a:r>
          </a:p>
          <a:p>
            <a:pPr algn="ctr"/>
            <a:r>
              <a:rPr lang="en-US" sz="3200" dirty="0"/>
              <a:t>with School Improvement Planning</a:t>
            </a:r>
          </a:p>
          <a:p>
            <a:endParaRPr lang="en-US" sz="1350" dirty="0"/>
          </a:p>
          <a:p>
            <a:endParaRPr lang="en-US" sz="1350"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082" y="2914650"/>
            <a:ext cx="7716327" cy="2464938"/>
          </a:xfrm>
          <a:prstGeom prst="rect">
            <a:avLst/>
          </a:prstGeom>
        </p:spPr>
      </p:pic>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7543800" y="5562600"/>
            <a:ext cx="1266349" cy="594360"/>
          </a:xfrm>
          <a:prstGeom prst="rect">
            <a:avLst/>
          </a:prstGeom>
          <a:noFill/>
        </p:spPr>
      </p:pic>
    </p:spTree>
    <p:extLst>
      <p:ext uri="{BB962C8B-B14F-4D97-AF65-F5344CB8AC3E}">
        <p14:creationId xmlns:p14="http://schemas.microsoft.com/office/powerpoint/2010/main" val="1676117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lum/>
          </a:blip>
          <a:srcRect/>
          <a:stretch>
            <a:fillRect/>
          </a:stretch>
        </p:blipFill>
        <p:spPr bwMode="auto">
          <a:xfrm>
            <a:off x="6988629" y="5486400"/>
            <a:ext cx="1828800" cy="762000"/>
          </a:xfrm>
          <a:prstGeom prst="rect">
            <a:avLst/>
          </a:prstGeom>
          <a:noFill/>
          <a:ln w="9525">
            <a:noFill/>
            <a:miter lim="800000"/>
            <a:headEnd/>
            <a:tailEnd/>
          </a:ln>
        </p:spPr>
      </p:pic>
      <p:sp>
        <p:nvSpPr>
          <p:cNvPr id="8" name="TextBox 7"/>
          <p:cNvSpPr txBox="1"/>
          <p:nvPr/>
        </p:nvSpPr>
        <p:spPr>
          <a:xfrm>
            <a:off x="381000" y="457200"/>
            <a:ext cx="8458200" cy="615553"/>
          </a:xfrm>
          <a:prstGeom prst="rect">
            <a:avLst/>
          </a:prstGeom>
          <a:noFill/>
          <a:ln>
            <a:noFill/>
          </a:ln>
        </p:spPr>
        <p:txBody>
          <a:bodyPr wrap="square" rtlCol="0">
            <a:spAutoFit/>
          </a:bodyPr>
          <a:lstStyle/>
          <a:p>
            <a:pPr algn="ctr"/>
            <a:r>
              <a:rPr lang="en-US" sz="3400" dirty="0" smtClean="0">
                <a:cs typeface="Times New Roman" panose="02020603050405020304" pitchFamily="18" charset="0"/>
              </a:rPr>
              <a:t>Required Assessing and Planning</a:t>
            </a:r>
            <a:endParaRPr lang="en-US" sz="3400" dirty="0">
              <a:cs typeface="Times New Roman" panose="02020603050405020304" pitchFamily="18" charset="0"/>
            </a:endParaRPr>
          </a:p>
        </p:txBody>
      </p:sp>
      <p:sp>
        <p:nvSpPr>
          <p:cNvPr id="2" name="TextBox 1"/>
          <p:cNvSpPr txBox="1"/>
          <p:nvPr/>
        </p:nvSpPr>
        <p:spPr>
          <a:xfrm>
            <a:off x="381000" y="1219200"/>
            <a:ext cx="8001000" cy="4401205"/>
          </a:xfrm>
          <a:prstGeom prst="rect">
            <a:avLst/>
          </a:prstGeom>
          <a:noFill/>
        </p:spPr>
        <p:txBody>
          <a:bodyPr wrap="square" rtlCol="0">
            <a:spAutoFit/>
          </a:bodyPr>
          <a:lstStyle/>
          <a:p>
            <a:r>
              <a:rPr lang="en-US" sz="2800" b="1" dirty="0">
                <a:solidFill>
                  <a:srgbClr val="322A9A"/>
                </a:solidFill>
                <a:cs typeface="Times New Roman" panose="02020603050405020304" pitchFamily="18" charset="0"/>
              </a:rPr>
              <a:t>Priority Schools-</a:t>
            </a:r>
          </a:p>
          <a:p>
            <a:pPr marL="457200" indent="-457200">
              <a:buFont typeface="Arial" panose="020B0604020202020204" pitchFamily="34" charset="0"/>
              <a:buChar char="•"/>
            </a:pPr>
            <a:r>
              <a:rPr lang="en-US" sz="2800" dirty="0">
                <a:cs typeface="Times New Roman" panose="02020603050405020304" pitchFamily="18" charset="0"/>
              </a:rPr>
              <a:t>Must address all 7 of the Turnaround Principles</a:t>
            </a:r>
          </a:p>
          <a:p>
            <a:pPr marL="457200" indent="-457200">
              <a:buFont typeface="Arial" panose="020B0604020202020204" pitchFamily="34" charset="0"/>
              <a:buChar char="•"/>
            </a:pPr>
            <a:r>
              <a:rPr lang="en-US" sz="2800" dirty="0">
                <a:cs typeface="Times New Roman" panose="02020603050405020304" pitchFamily="18" charset="0"/>
              </a:rPr>
              <a:t>Must Assess the 12 Key Indicators</a:t>
            </a:r>
          </a:p>
          <a:p>
            <a:pPr marL="457200" indent="-457200">
              <a:buFont typeface="Arial" panose="020B0604020202020204" pitchFamily="34" charset="0"/>
              <a:buChar char="•"/>
            </a:pPr>
            <a:r>
              <a:rPr lang="en-US" sz="2800" dirty="0">
                <a:cs typeface="Times New Roman" panose="02020603050405020304" pitchFamily="18" charset="0"/>
              </a:rPr>
              <a:t>Must Create a plan for the 12 Key Indicators</a:t>
            </a:r>
          </a:p>
          <a:p>
            <a:r>
              <a:rPr lang="en-US" sz="2800" b="1" dirty="0">
                <a:solidFill>
                  <a:srgbClr val="128C12"/>
                </a:solidFill>
                <a:cs typeface="Times New Roman" panose="02020603050405020304" pitchFamily="18" charset="0"/>
              </a:rPr>
              <a:t>Focus Schools-</a:t>
            </a:r>
          </a:p>
          <a:p>
            <a:pPr marL="457200" indent="-457200">
              <a:buFont typeface="Arial" panose="020B0604020202020204" pitchFamily="34" charset="0"/>
              <a:buChar char="•"/>
            </a:pPr>
            <a:r>
              <a:rPr lang="en-US" sz="2800" dirty="0">
                <a:cs typeface="Times New Roman" panose="02020603050405020304" pitchFamily="18" charset="0"/>
              </a:rPr>
              <a:t>Must carefully consider the 7 Turnaround Principles</a:t>
            </a:r>
          </a:p>
          <a:p>
            <a:pPr marL="457200" indent="-457200">
              <a:buFont typeface="Arial" panose="020B0604020202020204" pitchFamily="34" charset="0"/>
              <a:buChar char="•"/>
            </a:pPr>
            <a:r>
              <a:rPr lang="en-US" sz="2800" dirty="0">
                <a:cs typeface="Times New Roman" panose="02020603050405020304" pitchFamily="18" charset="0"/>
              </a:rPr>
              <a:t>Must Assess the 12 Key Indicators </a:t>
            </a:r>
          </a:p>
          <a:p>
            <a:pPr marL="457200" indent="-457200">
              <a:buFont typeface="Arial" panose="020B0604020202020204" pitchFamily="34" charset="0"/>
              <a:buChar char="•"/>
            </a:pPr>
            <a:r>
              <a:rPr lang="en-US" sz="2800" dirty="0">
                <a:cs typeface="Times New Roman" panose="02020603050405020304" pitchFamily="18" charset="0"/>
              </a:rPr>
              <a:t>Must Create a plan for the indicators that address the school’s greatest areas of </a:t>
            </a:r>
            <a:r>
              <a:rPr lang="en-US" sz="2800" dirty="0" smtClean="0">
                <a:cs typeface="Times New Roman" panose="02020603050405020304" pitchFamily="18" charset="0"/>
              </a:rPr>
              <a:t>need</a:t>
            </a:r>
            <a:endParaRPr lang="en-US" sz="2800" dirty="0">
              <a:cs typeface="Times New Roman" panose="02020603050405020304" pitchFamily="18" charset="0"/>
            </a:endParaRPr>
          </a:p>
        </p:txBody>
      </p:sp>
    </p:spTree>
    <p:extLst>
      <p:ext uri="{BB962C8B-B14F-4D97-AF65-F5344CB8AC3E}">
        <p14:creationId xmlns:p14="http://schemas.microsoft.com/office/powerpoint/2010/main" val="3850949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34108" y="381000"/>
            <a:ext cx="8475134" cy="584775"/>
          </a:xfrm>
          <a:prstGeom prst="rect">
            <a:avLst/>
          </a:prstGeom>
          <a:noFill/>
          <a:ln>
            <a:noFill/>
          </a:ln>
        </p:spPr>
        <p:txBody>
          <a:bodyPr wrap="square" rtlCol="0">
            <a:spAutoFit/>
          </a:bodyPr>
          <a:lstStyle/>
          <a:p>
            <a:pPr algn="ctr"/>
            <a:r>
              <a:rPr lang="en-US" sz="3200" dirty="0" smtClean="0">
                <a:cs typeface="Times New Roman" panose="02020603050405020304" pitchFamily="18" charset="0"/>
              </a:rPr>
              <a:t>Required Assessing and Planning</a:t>
            </a:r>
            <a:endParaRPr lang="en-US" sz="3200" dirty="0">
              <a:cs typeface="Times New Roman" panose="02020603050405020304" pitchFamily="18" charset="0"/>
            </a:endParaRPr>
          </a:p>
        </p:txBody>
      </p:sp>
      <p:sp>
        <p:nvSpPr>
          <p:cNvPr id="2" name="TextBox 1"/>
          <p:cNvSpPr txBox="1"/>
          <p:nvPr/>
        </p:nvSpPr>
        <p:spPr>
          <a:xfrm>
            <a:off x="685800" y="1182231"/>
            <a:ext cx="6858000" cy="2554545"/>
          </a:xfrm>
          <a:prstGeom prst="rect">
            <a:avLst/>
          </a:prstGeom>
          <a:noFill/>
        </p:spPr>
        <p:txBody>
          <a:bodyPr wrap="square" rtlCol="0">
            <a:spAutoFit/>
          </a:bodyPr>
          <a:lstStyle/>
          <a:p>
            <a:r>
              <a:rPr lang="en-US" sz="3200" b="1" dirty="0" smtClean="0">
                <a:solidFill>
                  <a:schemeClr val="accent6">
                    <a:lumMod val="75000"/>
                  </a:schemeClr>
                </a:solidFill>
                <a:cs typeface="Times New Roman" panose="02020603050405020304" pitchFamily="18" charset="0"/>
              </a:rPr>
              <a:t>1, 2, &amp; 3-Star Schools</a:t>
            </a:r>
          </a:p>
          <a:p>
            <a:pPr marL="457200" indent="-457200">
              <a:buFont typeface="Arial" panose="020B0604020202020204" pitchFamily="34" charset="0"/>
              <a:buChar char="•"/>
            </a:pPr>
            <a:r>
              <a:rPr lang="en-US" sz="3200" dirty="0" smtClean="0">
                <a:cs typeface="Times New Roman" panose="02020603050405020304" pitchFamily="18" charset="0"/>
              </a:rPr>
              <a:t>Assess the school’s areas of greatest need.</a:t>
            </a:r>
          </a:p>
          <a:p>
            <a:pPr marL="457200" indent="-457200">
              <a:buFont typeface="Arial" panose="020B0604020202020204" pitchFamily="34" charset="0"/>
              <a:buChar char="•"/>
            </a:pPr>
            <a:r>
              <a:rPr lang="en-US" sz="3200" dirty="0" smtClean="0">
                <a:cs typeface="Times New Roman" panose="02020603050405020304" pitchFamily="18" charset="0"/>
              </a:rPr>
              <a:t>Work within the indicators that support the identified needs.</a:t>
            </a:r>
          </a:p>
        </p:txBody>
      </p:sp>
      <p:sp>
        <p:nvSpPr>
          <p:cNvPr id="7" name="TextBox 6"/>
          <p:cNvSpPr txBox="1"/>
          <p:nvPr/>
        </p:nvSpPr>
        <p:spPr>
          <a:xfrm>
            <a:off x="287866" y="3923169"/>
            <a:ext cx="8568268" cy="2462213"/>
          </a:xfrm>
          <a:prstGeom prst="rect">
            <a:avLst/>
          </a:prstGeom>
          <a:noFill/>
        </p:spPr>
        <p:txBody>
          <a:bodyPr wrap="square" rtlCol="0">
            <a:spAutoFit/>
          </a:bodyPr>
          <a:lstStyle/>
          <a:p>
            <a:r>
              <a:rPr lang="en-US" sz="2200" i="1" dirty="0">
                <a:cs typeface="Times New Roman" panose="02020603050405020304" pitchFamily="18" charset="0"/>
              </a:rPr>
              <a:t>The Leadership Domain does not include Key indicators, because STEPP is not designed as an evaluative </a:t>
            </a:r>
            <a:r>
              <a:rPr lang="en-US" sz="2200" i="1" dirty="0" smtClean="0">
                <a:cs typeface="Times New Roman" panose="02020603050405020304" pitchFamily="18" charset="0"/>
              </a:rPr>
              <a:t>tool and </a:t>
            </a:r>
            <a:r>
              <a:rPr lang="en-US" sz="2200" i="1" dirty="0">
                <a:cs typeface="Times New Roman" panose="02020603050405020304" pitchFamily="18" charset="0"/>
              </a:rPr>
              <a:t>the first 2 Turnaround Principles, Strong and Effective Leadership &amp; Effective Teachers, involve using an effective system of evaluation. Therefore, the 12 Key Indicators are cross walked only with the last 5 of the 7 Turnaround </a:t>
            </a:r>
            <a:r>
              <a:rPr lang="en-US" sz="2200" i="1" dirty="0" smtClean="0">
                <a:cs typeface="Times New Roman" panose="02020603050405020304" pitchFamily="18" charset="0"/>
              </a:rPr>
              <a:t>Principles.  Priority </a:t>
            </a:r>
            <a:r>
              <a:rPr lang="en-US" sz="2200" i="1" dirty="0">
                <a:cs typeface="Times New Roman" panose="02020603050405020304" pitchFamily="18" charset="0"/>
              </a:rPr>
              <a:t>schools will be expected to address areas in </a:t>
            </a:r>
            <a:r>
              <a:rPr lang="en-US" sz="2200" i="1" dirty="0" smtClean="0">
                <a:cs typeface="Times New Roman" panose="02020603050405020304" pitchFamily="18" charset="0"/>
              </a:rPr>
              <a:t>the leadership </a:t>
            </a:r>
            <a:r>
              <a:rPr lang="en-US" sz="2200" i="1" dirty="0">
                <a:cs typeface="Times New Roman" panose="02020603050405020304" pitchFamily="18" charset="0"/>
              </a:rPr>
              <a:t>d</a:t>
            </a:r>
            <a:r>
              <a:rPr lang="en-US" sz="2200" i="1" dirty="0" smtClean="0">
                <a:cs typeface="Times New Roman" panose="02020603050405020304" pitchFamily="18" charset="0"/>
              </a:rPr>
              <a:t>omain </a:t>
            </a:r>
            <a:r>
              <a:rPr lang="en-US" sz="2200" i="1" dirty="0">
                <a:cs typeface="Times New Roman" panose="02020603050405020304" pitchFamily="18" charset="0"/>
              </a:rPr>
              <a:t>through educator evaluations.</a:t>
            </a:r>
          </a:p>
        </p:txBody>
      </p:sp>
    </p:spTree>
    <p:extLst>
      <p:ext uri="{BB962C8B-B14F-4D97-AF65-F5344CB8AC3E}">
        <p14:creationId xmlns:p14="http://schemas.microsoft.com/office/powerpoint/2010/main" val="354169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43494" y="762000"/>
          <a:ext cx="8977746" cy="5383180"/>
        </p:xfrm>
        <a:graphic>
          <a:graphicData uri="http://schemas.openxmlformats.org/drawingml/2006/table">
            <a:tbl>
              <a:tblPr firstRow="1" bandRow="1">
                <a:tableStyleId>{5C22544A-7EE6-4342-B048-85BDC9FD1C3A}</a:tableStyleId>
              </a:tblPr>
              <a:tblGrid>
                <a:gridCol w="2992582"/>
                <a:gridCol w="2992582"/>
                <a:gridCol w="2992582"/>
              </a:tblGrid>
              <a:tr h="452406">
                <a:tc>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Title I Requirements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7-Turnaround Principles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Indicators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52406">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Reform Strategies</a:t>
                      </a:r>
                    </a:p>
                  </a:txBody>
                  <a:tcPr marL="68580" marR="68580" marT="0" marB="0" anchor="b"/>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Instructional Programs</a:t>
                      </a: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3.03 and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1.01      </a:t>
                      </a:r>
                      <a:r>
                        <a:rPr lang="en-US" sz="20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Key</a:t>
                      </a:r>
                      <a:endPar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452406">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Additional Support</a:t>
                      </a:r>
                    </a:p>
                  </a:txBody>
                  <a:tcPr marL="68580" marR="68580" marT="0" marB="0" anchor="b"/>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School Calendar </a:t>
                      </a: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3.02 and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4.05      </a:t>
                      </a:r>
                      <a:r>
                        <a:rPr lang="en-US" sz="20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Key</a:t>
                      </a:r>
                      <a:endPar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452406">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Use of Assessments</a:t>
                      </a:r>
                    </a:p>
                  </a:txBody>
                  <a:tcPr marL="68580" marR="68580" marT="0" marB="0" anchor="b"/>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Use of Data</a:t>
                      </a: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2.03 and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3.04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452406">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Professional Development</a:t>
                      </a:r>
                    </a:p>
                  </a:txBody>
                  <a:tcPr marL="68580" marR="68580" marT="0" marB="0" anchor="b"/>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Effective teachers</a:t>
                      </a: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5.01 and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5.03      </a:t>
                      </a:r>
                      <a:r>
                        <a:rPr lang="en-US" sz="20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Key</a:t>
                      </a:r>
                      <a:endPar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452406">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Family  Engagement</a:t>
                      </a:r>
                    </a:p>
                  </a:txBody>
                  <a:tcPr marL="68580" marR="68580" marT="0" marB="0" anchor="b"/>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School Environment/Behavior</a:t>
                      </a: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4.03 and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4.06      </a:t>
                      </a:r>
                      <a:r>
                        <a:rPr lang="en-US" sz="20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Key</a:t>
                      </a:r>
                      <a:endPar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659254">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Family Engagement</a:t>
                      </a:r>
                    </a:p>
                  </a:txBody>
                  <a:tcPr marL="68580" marR="68580" marT="0" marB="0" anchor="b"/>
                </a:tc>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Family and Community </a:t>
                      </a:r>
                      <a:r>
                        <a:rPr lang="en-US" sz="2000" dirty="0">
                          <a:effectLst/>
                          <a:latin typeface="Calibri" panose="020F0502020204030204" pitchFamily="34" charset="0"/>
                          <a:ea typeface="Calibri" panose="020F0502020204030204" pitchFamily="34" charset="0"/>
                          <a:cs typeface="Times New Roman" panose="02020603050405020304" pitchFamily="18" charset="0"/>
                        </a:rPr>
                        <a:t>Engagement</a:t>
                      </a: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4.07 and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4.08      </a:t>
                      </a:r>
                      <a:r>
                        <a:rPr lang="en-US" sz="20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Key</a:t>
                      </a:r>
                      <a:endPar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452406">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Highly Qualified Staff</a:t>
                      </a:r>
                    </a:p>
                  </a:txBody>
                  <a:tcPr marL="68580" marR="68580" marT="0" marB="0" anchor="b"/>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8.06                     </a:t>
                      </a: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smtClean="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Title I SW </a:t>
                      </a:r>
                      <a:endParaRPr lang="en-US"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452406">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Recruiting and Retaining</a:t>
                      </a:r>
                    </a:p>
                  </a:txBody>
                  <a:tcPr marL="68580" marR="68580" marT="0" marB="0" anchor="b"/>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8.07                      </a:t>
                      </a:r>
                      <a:r>
                        <a:rPr lang="en-US" sz="2000" b="1" dirty="0" smtClean="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Title I SW</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452406">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Transitioning Preschoolers</a:t>
                      </a:r>
                    </a:p>
                  </a:txBody>
                  <a:tcPr marL="68580" marR="68580" marT="0" marB="0" anchor="b"/>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8.04                      </a:t>
                      </a:r>
                      <a:r>
                        <a:rPr lang="en-US" sz="2000" b="1" dirty="0" smtClean="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Title I SW</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452406">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Integrating Resources</a:t>
                      </a:r>
                    </a:p>
                  </a:txBody>
                  <a:tcPr marL="68580" marR="68580" marT="0" marB="0" anchor="b"/>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8.05</a:t>
                      </a:r>
                      <a:r>
                        <a:rPr lang="en-US" sz="20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smtClean="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Title I SW</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
        <p:nvSpPr>
          <p:cNvPr id="4" name="TextBox 3"/>
          <p:cNvSpPr txBox="1"/>
          <p:nvPr/>
        </p:nvSpPr>
        <p:spPr>
          <a:xfrm>
            <a:off x="152400" y="228600"/>
            <a:ext cx="8711872" cy="461665"/>
          </a:xfrm>
          <a:prstGeom prst="rect">
            <a:avLst/>
          </a:prstGeom>
          <a:noFill/>
        </p:spPr>
        <p:txBody>
          <a:bodyPr wrap="none" rtlCol="0">
            <a:spAutoFit/>
          </a:bodyPr>
          <a:lstStyle/>
          <a:p>
            <a:pPr algn="ctr"/>
            <a:r>
              <a:rPr lang="en-US" sz="2400" dirty="0" smtClean="0"/>
              <a:t>Overlapping School Improvement Plans with Title I </a:t>
            </a:r>
            <a:r>
              <a:rPr lang="en-US" sz="2400" dirty="0" err="1" smtClean="0"/>
              <a:t>Schoolwide</a:t>
            </a:r>
            <a:r>
              <a:rPr lang="en-US" sz="2400" dirty="0" smtClean="0"/>
              <a:t> Plans</a:t>
            </a:r>
            <a:endParaRPr lang="en-US" sz="2400" dirty="0"/>
          </a:p>
        </p:txBody>
      </p:sp>
    </p:spTree>
    <p:extLst>
      <p:ext uri="{BB962C8B-B14F-4D97-AF65-F5344CB8AC3E}">
        <p14:creationId xmlns:p14="http://schemas.microsoft.com/office/powerpoint/2010/main" val="273997588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5737</TotalTime>
  <Words>4837</Words>
  <Application>Microsoft Office PowerPoint</Application>
  <PresentationFormat>On-screen Show (4:3)</PresentationFormat>
  <Paragraphs>488</Paragraphs>
  <Slides>54</Slides>
  <Notes>53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Book Antiqua</vt:lpstr>
      <vt:lpstr>Calibri</vt:lpstr>
      <vt:lpstr>Calibri Light</vt:lpstr>
      <vt:lpstr>Candara</vt:lpstr>
      <vt:lpstr>Forte</vt:lpstr>
      <vt:lpstr>Times New Roman</vt:lpstr>
      <vt:lpstr>Wingdings</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Alaska STEPP is Adaptable </vt:lpstr>
      <vt:lpstr>Research Based Practices</vt:lpstr>
      <vt:lpstr>PowerPoint Presentation</vt:lpstr>
      <vt:lpstr>PowerPoint Presentation</vt:lpstr>
      <vt:lpstr>Alaska STEPP is a  Place to Build a Structure</vt:lpstr>
      <vt:lpstr>PowerPoint Presentation</vt:lpstr>
      <vt:lpstr>Alaska STEPP is based on the  Continuous  Improvement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depisel-davis</dc:creator>
  <cp:lastModifiedBy>Farren, Patricia E (EED)</cp:lastModifiedBy>
  <cp:revision>322</cp:revision>
  <cp:lastPrinted>2013-10-08T21:32:50Z</cp:lastPrinted>
  <dcterms:created xsi:type="dcterms:W3CDTF">2010-05-24T22:28:40Z</dcterms:created>
  <dcterms:modified xsi:type="dcterms:W3CDTF">2015-09-16T18:40:49Z</dcterms:modified>
</cp:coreProperties>
</file>