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7315200" cy="9601200"/>
  <p:embeddedFontLs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Comfortaa" panose="020B0604020202020204" charset="0"/>
      <p:regular r:id="rId44"/>
      <p:bold r:id="rId45"/>
    </p:embeddedFont>
    <p:embeddedFont>
      <p:font typeface="Merriweather" panose="020B0604020202020204" charset="0"/>
      <p:regular r:id="rId46"/>
      <p:bold r:id="rId47"/>
      <p:italic r:id="rId48"/>
      <p:boldItalic r:id="rId49"/>
    </p:embeddedFont>
    <p:embeddedFont>
      <p:font typeface="Open Sans" panose="020B0604020202020204" charset="0"/>
      <p:regular r:id="rId50"/>
      <p:bold r:id="rId51"/>
      <p:italic r:id="rId52"/>
      <p:boldItalic r:id="rId53"/>
    </p:embeddedFont>
    <p:embeddedFont>
      <p:font typeface="Permanent Marker" panose="020B0604020202020204" charset="0"/>
      <p:regular r:id="rId54"/>
    </p:embeddedFont>
    <p:embeddedFont>
      <p:font typeface="Roboto" panose="020B0604020202020204" charset="0"/>
      <p:regular r:id="rId55"/>
      <p:bold r:id="rId56"/>
      <p:italic r:id="rId57"/>
      <p:boldItalic r:id="rId58"/>
    </p:embeddedFont>
    <p:embeddedFont>
      <p:font typeface="Roboto Light"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j2EdcFVJTr6Yh/9QUvrib3S4d9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772D"/>
    <a:srgbClr val="688331"/>
    <a:srgbClr val="6F8C34"/>
    <a:srgbClr val="F23A00"/>
    <a:srgbClr val="CC3300"/>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4DD088-DE64-45D9-8C90-2C114A102420}">
  <a:tblStyle styleId="{1D4DD088-DE64-45D9-8C90-2C114A10242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76CD518-731E-400E-8488-A2BB48259C9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A4EB765-EE84-431A-BF8E-ACFE258A8FC5}"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autoAdjust="0"/>
    <p:restoredTop sz="77438" autoAdjust="0"/>
  </p:normalViewPr>
  <p:slideViewPr>
    <p:cSldViewPr snapToGrid="0">
      <p:cViewPr varScale="1">
        <p:scale>
          <a:sx n="88" d="100"/>
          <a:sy n="88" d="100"/>
        </p:scale>
        <p:origin x="2274"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font" Target="fonts/font2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45" tIns="48309" rIns="96645" bIns="48309"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45" tIns="48309" rIns="96645" bIns="48309"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45" tIns="48309" rIns="96645" bIns="48309"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adlet.com/kazstorm/assortedphenomen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rive.google.com/file/d/1OnSc_y0HcDaaH-MgS22G7c6EViBl7mX4/view?usp=sharin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rive.google.com/file/d/16BObM62eGWL3SwmLGVGflraPg7gv5qco/view?usp=shar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adlet.com/kazstorm/scienceplan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cs.google.com/forms/d/e/1FAIpQLSfdyX2EalPOOyRGO-I3kqbKFeJPbsjrsxx-IOc0L9hQYGnR6Q/viewform?usp=sf_link"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rive.google.com/file/d/1gEU8zieJv-qF3U_5aytN9UVBURHEvCpF/view?usp=shari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nam10.safelinks.protection.outlook.com/?url=https%3A%2F%2Fwww.ngssphenomena.com%2Fabout&amp;data=04%7C01%7Cmlinton%40kpbsd.k12.ak.us%7Ca2ae9578675f482a7ea608d8a164f859%7C74c4dea29b2a430f9af34873435aab97%7C0%7C0%7C637436802319703262%7CUnknown%7CTWFpbGZsb3d8eyJWIjoiMC4wLjAwMDAiLCJQIjoiV2luMzIiLCJBTiI6Ik1haWwiLCJXVCI6Mn0%3D%7C1000&amp;sdata=fBAave0M%2B0siaptWd7DH0Fm%2BTPU2XhaAp03M3fpWURI%3D&amp;reserved=0" TargetMode="External"/><Relationship Id="rId7" Type="http://schemas.openxmlformats.org/officeDocument/2006/relationships/hyperlink" Target="https://drive.google.com/file/d/17IoR_RUP1DDreQ-9ITSzmz5Cb5R0fZQR/view?usp=sharing"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nam10.safelinks.protection.outlook.com/?url=https%3A%2F%2Fwww.youtube.com%2Fwatch%3Fv%3DaaDa6G4K4rU&amp;data=04%7C01%7Cmlinton%40kpbsd.k12.ak.us%7Ca2ae9578675f482a7ea608d8a164f859%7C74c4dea29b2a430f9af34873435aab97%7C0%7C0%7C637436802319723252%7CUnknown%7CTWFpbGZsb3d8eyJWIjoiMC4wLjAwMDAiLCJQIjoiV2luMzIiLCJBTiI6Ik1haWwiLCJXVCI6Mn0%3D%7C1000&amp;sdata=5aciaTYONLVKVFDBByL0vanWQRIOFPd8YkECK9i3o60%3D&amp;reserved=0" TargetMode="External"/><Relationship Id="rId5" Type="http://schemas.openxmlformats.org/officeDocument/2006/relationships/hyperlink" Target="https://nam10.safelinks.protection.outlook.com/?url=https%3A%2F%2Fwww.nextgenscience.org%2Fresources%2Fphenomena&amp;data=04%7C01%7Cmlinton%40kpbsd.k12.ak.us%7Ca2ae9578675f482a7ea608d8a164f859%7C74c4dea29b2a430f9af34873435aab97%7C0%7C0%7C637436802319713252%7CUnknown%7CTWFpbGZsb3d8eyJWIjoiMC4wLjAwMDAiLCJQIjoiV2luMzIiLCJBTiI6Ik1haWwiLCJXVCI6Mn0%3D%7C1000&amp;sdata=gT1KKtQgYsQjYDn2X2KEa4zzAvZcxjyKzLUFKyXHH2U%3D&amp;reserved=0" TargetMode="External"/><Relationship Id="rId4" Type="http://schemas.openxmlformats.org/officeDocument/2006/relationships/hyperlink" Target="https://nam10.safelinks.protection.outlook.com/?url=https%3A%2F%2Fthewonderofscience.com%2Fphenomenal&amp;data=04%7C01%7Cmlinton%40kpbsd.k12.ak.us%7Ca2ae9578675f482a7ea608d8a164f859%7C74c4dea29b2a430f9af34873435aab97%7C0%7C0%7C637436802319713252%7CUnknown%7CTWFpbGZsb3d8eyJWIjoiMC4wLjAwMDAiLCJQIjoiV2luMzIiLCJBTiI6Ik1haWwiLCJXVCI6Mn0%3D%7C1000&amp;sdata=4K3QeC42ND55uwIHjxqs24nXU8w%2F44vl8qrAqVUIiUw%3D&amp;reserved=0"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forms/d/e/1FAIpQLSfzb-0FRvfAvr52ms3DNTUKvve439Q3VcZzNGc6xDnjKvrzww/viewform?usp=sf_lin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2: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a:p>
        </p:txBody>
      </p:sp>
      <p:sp>
        <p:nvSpPr>
          <p:cNvPr id="204" name="Google Shape;204;p2:notes"/>
          <p:cNvSpPr txBox="1">
            <a:spLocks noGrp="1"/>
          </p:cNvSpPr>
          <p:nvPr>
            <p:ph type="ftr" idx="11"/>
          </p:nvPr>
        </p:nvSpPr>
        <p:spPr>
          <a:xfrm>
            <a:off x="0" y="9119474"/>
            <a:ext cx="3169920" cy="481726"/>
          </a:xfrm>
          <a:prstGeom prst="rect">
            <a:avLst/>
          </a:prstGeom>
          <a:noFill/>
          <a:ln>
            <a:noFill/>
          </a:ln>
        </p:spPr>
        <p:txBody>
          <a:bodyPr spcFirstLastPara="1" wrap="square" lIns="96645" tIns="48309" rIns="96645" bIns="48309" anchor="b" anchorCtr="0">
            <a:noAutofit/>
          </a:bodyPr>
          <a:lstStyle/>
          <a:p>
            <a:pPr>
              <a:buSzPts val="1200"/>
            </a:pPr>
            <a:r>
              <a:rPr lang="en-US">
                <a:solidFill>
                  <a:srgbClr val="000000"/>
                </a:solidFill>
              </a:rPr>
              <a:t>An Excellent Education for Every Student Every Day</a:t>
            </a:r>
            <a:endParaRPr/>
          </a:p>
        </p:txBody>
      </p:sp>
      <p:sp>
        <p:nvSpPr>
          <p:cNvPr id="205" name="Google Shape;205;p2: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1</a:t>
            </a:fld>
            <a:endParaRPr sz="13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b55ed72e48_0_260: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lnSpc>
                <a:spcPct val="115000"/>
              </a:lnSpc>
              <a:buClr>
                <a:schemeClr val="dk1"/>
              </a:buClr>
              <a:buSzPts val="1100"/>
            </a:pPr>
            <a:r>
              <a:rPr lang="en-US"/>
              <a:t>Melissa - </a:t>
            </a:r>
            <a:endParaRPr/>
          </a:p>
          <a:p>
            <a:pPr marL="0" indent="0">
              <a:lnSpc>
                <a:spcPct val="115000"/>
              </a:lnSpc>
              <a:buClr>
                <a:schemeClr val="dk1"/>
              </a:buClr>
              <a:buSzPts val="1100"/>
            </a:pPr>
            <a:r>
              <a:rPr lang="en-US"/>
              <a:t>Like baking a cake, science can be fun and recreational. It is also a very specific process that relies on evidence and accuracy.</a:t>
            </a:r>
            <a:endParaRPr/>
          </a:p>
          <a:p>
            <a:pPr marL="0" indent="0"/>
            <a:r>
              <a:rPr lang="en-US"/>
              <a:t>We use evidence based practices and tools to explore the sciences. As we learn the skills, we are able to spin the content knowledge we gain from core ideas into action. As the cake rises, we’re ready to explore what makes those core ideas so exciting, the interconnectedness of the sciences. Our crosscutting concepts are meant to highlight the role each individual science plays in the development of the others. </a:t>
            </a:r>
            <a:endParaRPr/>
          </a:p>
        </p:txBody>
      </p:sp>
      <p:sp>
        <p:nvSpPr>
          <p:cNvPr id="306" name="Google Shape;306;gb55ed72e48_0_26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ae74f9314a_0_6: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r>
              <a:rPr lang="en-US"/>
              <a:t>Melissa - Consider how you might use these practices to extend your student’s learning already.</a:t>
            </a:r>
            <a:endParaRPr/>
          </a:p>
          <a:p>
            <a:pPr marL="0" indent="0"/>
            <a:r>
              <a:rPr lang="en-US"/>
              <a:t>Chat one practice you already use and how.  </a:t>
            </a:r>
            <a:endParaRPr/>
          </a:p>
        </p:txBody>
      </p:sp>
      <p:sp>
        <p:nvSpPr>
          <p:cNvPr id="324" name="Google Shape;324;gae74f9314a_0_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b57cb2f7f7_0_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b57cb2f7f7_0_1: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a:t>Kaz - The disciplinary core ideas are the science content. There is still a broad range of topics addressed. They can all be summarized into these categories.</a:t>
            </a:r>
            <a:endParaRPr/>
          </a:p>
          <a:p>
            <a:pPr marL="0" indent="0"/>
            <a:endParaRPr/>
          </a:p>
          <a:p>
            <a:pPr marL="0" indent="0"/>
            <a:r>
              <a:rPr lang="en-US"/>
              <a:t>These topics will be visited every year in some capacity, and each year’s content scaffolds into the next. </a:t>
            </a:r>
            <a:endParaRPr/>
          </a:p>
          <a:p>
            <a:pPr marL="0" indent="0"/>
            <a:r>
              <a:rPr lang="en-US"/>
              <a:t>In the standards, this section will give a brief summary of the content knowledge students should walk away with. This is  not meant to limit your content but guide it. In fact, I have found expanding to a wider range of content keeps our discussion organic and lively. If I concentrate on a single concept, the conversation dries up quickly and it does not inspire curiosity. </a:t>
            </a:r>
            <a:endParaRPr/>
          </a:p>
        </p:txBody>
      </p:sp>
      <p:sp>
        <p:nvSpPr>
          <p:cNvPr id="337" name="Google Shape;337;gb57cb2f7f7_0_1: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buSzPts val="1200"/>
            </a:pPr>
            <a:fld id="{00000000-1234-1234-1234-123412341234}" type="slidenum">
              <a:rPr lang="en-US"/>
              <a:pPr algn="r">
                <a:buSzPts val="12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b57cb2f7f7_0_1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b57cb2f7f7_0_13: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a:t>Kaz - Cross cutting concepts are themes found across the sciences. These are a great way to integrate your English language arts and feature both fiction and nonfiction mentor texts. A mentor text for cause and effect as a plot device serves just as well for cause and effect as a scientific concept. </a:t>
            </a:r>
            <a:endParaRPr/>
          </a:p>
        </p:txBody>
      </p:sp>
      <p:sp>
        <p:nvSpPr>
          <p:cNvPr id="348" name="Google Shape;348;gb57cb2f7f7_0_13: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buSzPts val="1200"/>
            </a:pPr>
            <a:fld id="{00000000-1234-1234-1234-123412341234}" type="slidenum">
              <a:rPr lang="en-US"/>
              <a:pPr algn="r">
                <a:buSzPts val="120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b55ed72e48_0_248: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r>
              <a:rPr lang="en-US"/>
              <a:t>Melissa - </a:t>
            </a:r>
            <a:endParaRPr/>
          </a:p>
          <a:p>
            <a:pPr marL="0" indent="0"/>
            <a:r>
              <a:rPr lang="en-US"/>
              <a:t>In summary:</a:t>
            </a:r>
            <a:endParaRPr/>
          </a:p>
          <a:p>
            <a:pPr marL="0" indent="0"/>
            <a:r>
              <a:rPr lang="en-US"/>
              <a:t>GLEs were slightly more content focused with a solid move toward more hands on practice. The SSAs are a further step toward hands on practices and integrating content into action. </a:t>
            </a:r>
            <a:endParaRPr/>
          </a:p>
          <a:p>
            <a:pPr marL="0" indent="0"/>
            <a:r>
              <a:rPr lang="en-US"/>
              <a:t>The new standards adjust the balance between content and skill - facts and knowledge are still important, but the skills needed to DO science and CONNECT ideas is now equally important.</a:t>
            </a:r>
            <a:endParaRPr/>
          </a:p>
          <a:p>
            <a:pPr marL="0" indent="0"/>
            <a:r>
              <a:rPr lang="en-US"/>
              <a:t>Together - these make the dimensions of science that the SSAs are based on. </a:t>
            </a:r>
            <a:endParaRPr/>
          </a:p>
        </p:txBody>
      </p:sp>
      <p:sp>
        <p:nvSpPr>
          <p:cNvPr id="355" name="Google Shape;355;gb55ed72e48_0_24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7: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lnSpc>
                <a:spcPct val="115000"/>
              </a:lnSpc>
              <a:buClr>
                <a:schemeClr val="dk1"/>
              </a:buClr>
              <a:buSzPts val="1100"/>
            </a:pPr>
            <a:r>
              <a:rPr lang="en-US" sz="1100">
                <a:solidFill>
                  <a:srgbClr val="181818"/>
                </a:solidFill>
                <a:highlight>
                  <a:srgbClr val="FFFFFF"/>
                </a:highlight>
                <a:latin typeface="Merriweather"/>
                <a:ea typeface="Merriweather"/>
                <a:cs typeface="Merriweather"/>
                <a:sym typeface="Merriweather"/>
              </a:rPr>
              <a:t>Kaz - Now that we’ve poured a lot of info into your brains, let’s explore a fun difference between the SSAs and the GLEs.  With this adaption, we have a new focus on phenomena. </a:t>
            </a:r>
            <a:endParaRPr sz="1100">
              <a:solidFill>
                <a:srgbClr val="181818"/>
              </a:solidFill>
              <a:highlight>
                <a:srgbClr val="FFFFFF"/>
              </a:highlight>
              <a:latin typeface="Merriweather"/>
              <a:ea typeface="Merriweather"/>
              <a:cs typeface="Merriweather"/>
              <a:sym typeface="Merriweather"/>
            </a:endParaRPr>
          </a:p>
          <a:p>
            <a:pPr marL="0" indent="0">
              <a:lnSpc>
                <a:spcPct val="115000"/>
              </a:lnSpc>
              <a:buClr>
                <a:schemeClr val="dk1"/>
              </a:buClr>
              <a:buSzPts val="1100"/>
            </a:pPr>
            <a:r>
              <a:rPr lang="en-US" sz="1100">
                <a:solidFill>
                  <a:srgbClr val="181818"/>
                </a:solidFill>
                <a:highlight>
                  <a:srgbClr val="FFFFFF"/>
                </a:highlight>
                <a:latin typeface="Merriweather"/>
                <a:ea typeface="Merriweather"/>
                <a:cs typeface="Merriweather"/>
                <a:sym typeface="Merriweather"/>
              </a:rPr>
              <a:t> Q: What do you think a phenomenon is? SHARE IN CHAT</a:t>
            </a:r>
            <a:endParaRPr sz="1100">
              <a:solidFill>
                <a:srgbClr val="181818"/>
              </a:solidFill>
              <a:highlight>
                <a:srgbClr val="FFFFFF"/>
              </a:highlight>
              <a:latin typeface="Merriweather"/>
              <a:ea typeface="Merriweather"/>
              <a:cs typeface="Merriweather"/>
              <a:sym typeface="Merriweather"/>
            </a:endParaRPr>
          </a:p>
          <a:p>
            <a:pPr marL="0" indent="0">
              <a:lnSpc>
                <a:spcPct val="115000"/>
              </a:lnSpc>
              <a:buClr>
                <a:schemeClr val="dk1"/>
              </a:buClr>
              <a:buSzPts val="1100"/>
            </a:pPr>
            <a:r>
              <a:rPr lang="en-US" sz="1100">
                <a:solidFill>
                  <a:srgbClr val="181818"/>
                </a:solidFill>
                <a:highlight>
                  <a:srgbClr val="FFFFFF"/>
                </a:highlight>
                <a:latin typeface="Merriweather"/>
                <a:ea typeface="Merriweather"/>
                <a:cs typeface="Merriweather"/>
                <a:sym typeface="Merriweather"/>
              </a:rPr>
              <a:t>A: A phenomenon is any thing or behavior that cannot immediately be explained.  These are the things that capture our attention and draw us in. </a:t>
            </a:r>
            <a:endParaRPr sz="1100">
              <a:solidFill>
                <a:srgbClr val="181818"/>
              </a:solidFill>
              <a:highlight>
                <a:srgbClr val="FFFFFF"/>
              </a:highlight>
              <a:latin typeface="Merriweather"/>
              <a:ea typeface="Merriweather"/>
              <a:cs typeface="Merriweather"/>
              <a:sym typeface="Merriweather"/>
            </a:endParaRPr>
          </a:p>
          <a:p>
            <a:pPr marL="0" indent="0">
              <a:lnSpc>
                <a:spcPct val="115000"/>
              </a:lnSpc>
              <a:buClr>
                <a:schemeClr val="dk1"/>
              </a:buClr>
              <a:buSzPts val="1100"/>
            </a:pPr>
            <a:r>
              <a:rPr lang="en-US" sz="1100">
                <a:solidFill>
                  <a:srgbClr val="181818"/>
                </a:solidFill>
                <a:highlight>
                  <a:srgbClr val="FFFFFF"/>
                </a:highlight>
                <a:latin typeface="Merriweather"/>
                <a:ea typeface="Merriweather"/>
                <a:cs typeface="Merriweather"/>
                <a:sym typeface="Merriweather"/>
              </a:rPr>
              <a:t>Watch the video. </a:t>
            </a:r>
            <a:endParaRPr sz="1100">
              <a:solidFill>
                <a:srgbClr val="181818"/>
              </a:solidFill>
              <a:highlight>
                <a:srgbClr val="FFFFFF"/>
              </a:highlight>
              <a:latin typeface="Merriweather"/>
              <a:ea typeface="Merriweather"/>
              <a:cs typeface="Merriweather"/>
              <a:sym typeface="Merriweather"/>
            </a:endParaRPr>
          </a:p>
          <a:p>
            <a:pPr marL="0" indent="0">
              <a:lnSpc>
                <a:spcPct val="115000"/>
              </a:lnSpc>
              <a:buClr>
                <a:schemeClr val="dk1"/>
              </a:buClr>
              <a:buSzPts val="1100"/>
            </a:pPr>
            <a:r>
              <a:rPr lang="en-US" sz="1100">
                <a:solidFill>
                  <a:srgbClr val="181818"/>
                </a:solidFill>
                <a:highlight>
                  <a:srgbClr val="FFFFFF"/>
                </a:highlight>
                <a:latin typeface="Merriweather"/>
                <a:ea typeface="Merriweather"/>
                <a:cs typeface="Merriweather"/>
                <a:sym typeface="Merriweather"/>
              </a:rPr>
              <a:t>Now that we’ve got that song as stuck in your head as it is in ours, let’s explore our own phenomenon.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8: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100"/>
            </a:pPr>
            <a:r>
              <a:rPr lang="en-US"/>
              <a:t>Kaz - What was your initial feeling when you saw the blooming flower? This is a phenomenon. A phenomenon could be delivered as a  picture, video, descriptive text, or experience. We have resources to share with you to help you build a library of phenomena. We can also ask ourselves; “What phenomena might be present around me?” </a:t>
            </a:r>
            <a:endParaRPr/>
          </a:p>
          <a:p>
            <a:pPr marL="0" indent="0">
              <a:buClr>
                <a:schemeClr val="dk1"/>
              </a:buClr>
              <a:buSzPts val="1100"/>
            </a:pPr>
            <a:endParaRPr/>
          </a:p>
          <a:p>
            <a:pPr marL="0" inden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9: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Clr>
                <a:schemeClr val="dk1"/>
              </a:buClr>
              <a:buSzPts val="1100"/>
            </a:pPr>
            <a:r>
              <a:rPr lang="en-US"/>
              <a:t>Kaz - </a:t>
            </a:r>
            <a:r>
              <a:rPr lang="en-US">
                <a:solidFill>
                  <a:schemeClr val="dk1"/>
                </a:solidFill>
              </a:rPr>
              <a:t>Post link to NGSS phenomenon library for participants to bookmark in their browsers after the breakout session. Give time </a:t>
            </a:r>
            <a:r>
              <a:rPr lang="en-US"/>
              <a:t>to browse</a:t>
            </a:r>
            <a:r>
              <a:rPr lang="en-US">
                <a:solidFill>
                  <a:schemeClr val="dk1"/>
                </a:solidFill>
              </a:rPr>
              <a:t> the padlet after breakout room ends. </a:t>
            </a:r>
            <a:endParaRPr>
              <a:solidFill>
                <a:schemeClr val="dk1"/>
              </a:solidFill>
            </a:endParaRPr>
          </a:p>
          <a:p>
            <a:pPr marL="0" indent="0">
              <a:buClr>
                <a:schemeClr val="dk1"/>
              </a:buClr>
              <a:buSzPts val="1100"/>
            </a:pPr>
            <a:endParaRPr/>
          </a:p>
          <a:p>
            <a:pPr marL="0" indent="0">
              <a:buClr>
                <a:schemeClr val="dk1"/>
              </a:buClr>
              <a:buSzPts val="1100"/>
            </a:pPr>
            <a:r>
              <a:rPr lang="en-US" sz="1100" u="sng">
                <a:solidFill>
                  <a:schemeClr val="hlink"/>
                </a:solidFill>
                <a:hlinkClick r:id="rId3"/>
              </a:rPr>
              <a:t>https://padlet.com/kazstorm/assortedphenomena</a:t>
            </a:r>
            <a:r>
              <a:rPr lang="en-US" sz="1100"/>
              <a:t> </a:t>
            </a:r>
            <a:endParaRPr sz="1100"/>
          </a:p>
          <a:p>
            <a:pPr marL="0" indent="0">
              <a:buClr>
                <a:schemeClr val="dk1"/>
              </a:buClr>
              <a:buSzPts val="1100"/>
            </a:pPr>
            <a:endParaRPr sz="1100"/>
          </a:p>
          <a:p>
            <a:pPr marL="0" indent="0">
              <a:buClr>
                <a:schemeClr val="dk1"/>
              </a:buClr>
              <a:buSzPts val="1100"/>
            </a:pPr>
            <a:r>
              <a:rPr lang="en-US"/>
              <a:t>https://www.ngssphenomena.com/</a:t>
            </a:r>
            <a:endParaRPr sz="1100"/>
          </a:p>
          <a:p>
            <a:pPr marL="0" indent="0">
              <a:buClr>
                <a:schemeClr val="dk1"/>
              </a:buClr>
              <a:buSzPts val="1100"/>
            </a:pPr>
            <a:endParaRPr>
              <a:solidFill>
                <a:schemeClr val="dk1"/>
              </a:solidFill>
            </a:endParaRPr>
          </a:p>
          <a:p>
            <a:pPr marL="0" inden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6: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r>
              <a:rPr lang="en-US"/>
              <a:t>Kaz - The final difference we want to highlight for you is a language shift. If you are familiar with the GLEs, you might notice a change in the phrasing of each expectations’ start.  The GLEs typically began with “students develop an understanding that…” This put a focus on knowledge gain and the ability to recall that knowledge. The SSAs feature new language that adjust the focus toward hands on exploration. “Students who demonstrate understanding can…” is the new phrasing, helping us build towards a relevant skill.</a:t>
            </a:r>
            <a:endParaRPr/>
          </a:p>
          <a:p>
            <a:pPr marL="0" indent="0"/>
            <a:endParaRPr/>
          </a:p>
          <a:p>
            <a:pPr marL="0" indent="0"/>
            <a:r>
              <a:rPr lang="en-US"/>
              <a:t>Generate discussion of how to transition a familiar learning outcome into a performance task. </a:t>
            </a:r>
            <a:endParaRPr/>
          </a:p>
          <a:p>
            <a:pPr marL="0" indent="0"/>
            <a:r>
              <a:rPr lang="en-US"/>
              <a:t>Have participants share their modified learning outcome in the chat. </a:t>
            </a:r>
            <a:endParaRPr/>
          </a:p>
          <a:p>
            <a:pPr marL="0" indent="0"/>
            <a:endParaRPr/>
          </a:p>
          <a:p>
            <a:pPr marL="0" inden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0: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r>
              <a:rPr lang="en-US"/>
              <a:t>Kaz </a:t>
            </a:r>
            <a:endParaRPr/>
          </a:p>
          <a:p>
            <a:pPr marL="483306" indent="0">
              <a:lnSpc>
                <a:spcPct val="115000"/>
              </a:lnSpc>
              <a:buClr>
                <a:schemeClr val="dk1"/>
              </a:buClr>
              <a:buSzPts val="1100"/>
            </a:pPr>
            <a:r>
              <a:rPr lang="en-US"/>
              <a:t>Discuss the sections of the standard.</a:t>
            </a:r>
            <a:endParaRPr/>
          </a:p>
          <a:p>
            <a:pPr marL="0" indent="0"/>
            <a:r>
              <a:rPr lang="en-US"/>
              <a:t>Right away, when I look at the language of the performance</a:t>
            </a:r>
            <a:endParaRPr/>
          </a:p>
          <a:p>
            <a:pPr marL="0" indent="0"/>
            <a:r>
              <a:rPr lang="en-US"/>
              <a:t>expectation, I have guidance toward hands on investigation of how different</a:t>
            </a:r>
            <a:endParaRPr/>
          </a:p>
          <a:p>
            <a:pPr marL="0" indent="0"/>
            <a:r>
              <a:rPr lang="en-US"/>
              <a:t>objects interact with light. The clarifying statements serves to narrow my focus</a:t>
            </a:r>
            <a:endParaRPr/>
          </a:p>
          <a:p>
            <a:pPr marL="0" indent="0"/>
            <a:r>
              <a:rPr lang="en-US"/>
              <a:t>on what is age appropriate for 1st grade. I also have to remember that students</a:t>
            </a:r>
            <a:endParaRPr/>
          </a:p>
          <a:p>
            <a:pPr marL="0" indent="0"/>
            <a:r>
              <a:rPr lang="en-US"/>
              <a:t>will continue to build on to these concepts as they progress. I really like the</a:t>
            </a:r>
            <a:endParaRPr/>
          </a:p>
          <a:p>
            <a:pPr marL="0" indent="0"/>
            <a:r>
              <a:rPr lang="en-US"/>
              <a:t>assessment boundary suggestions because they really help keep you grounded.</a:t>
            </a:r>
            <a:endParaRPr/>
          </a:p>
          <a:p>
            <a:pPr marL="0" indent="0"/>
            <a:r>
              <a:rPr lang="en-US"/>
              <a:t>Though they may move at the speed of light, six year olds are not quite ready</a:t>
            </a:r>
            <a:endParaRPr/>
          </a:p>
          <a:p>
            <a:pPr marL="483306" indent="0">
              <a:lnSpc>
                <a:spcPct val="115000"/>
              </a:lnSpc>
              <a:buClr>
                <a:schemeClr val="dk1"/>
              </a:buClr>
              <a:buSzPts val="1100"/>
            </a:pPr>
            <a:r>
              <a:rPr lang="en-US"/>
              <a:t>for that level of math.</a:t>
            </a:r>
            <a:endParaRPr/>
          </a:p>
          <a:p>
            <a:pPr marL="483306" indent="0">
              <a:lnSpc>
                <a:spcPct val="115000"/>
              </a:lnSpc>
              <a:buClr>
                <a:schemeClr val="dk1"/>
              </a:buClr>
              <a:buSzPts val="1100"/>
            </a:pPr>
            <a:r>
              <a:rPr lang="en-US"/>
              <a:t> </a:t>
            </a:r>
            <a:endParaRPr/>
          </a:p>
          <a:p>
            <a:pPr marL="483306" indent="0">
              <a:lnSpc>
                <a:spcPct val="115000"/>
              </a:lnSpc>
              <a:buClr>
                <a:schemeClr val="dk1"/>
              </a:buClr>
              <a:buSzPts val="1100"/>
            </a:pPr>
            <a:r>
              <a:rPr lang="en-US"/>
              <a:t> Now the color coded sections of the SSA bear a lot of resemblance to the structure of the NGSS. This is due to a shared foundation in the Framework for Science Educaiton.</a:t>
            </a:r>
            <a:endParaRPr/>
          </a:p>
          <a:p>
            <a:pPr marL="483306" indent="0">
              <a:lnSpc>
                <a:spcPct val="115000"/>
              </a:lnSpc>
              <a:buClr>
                <a:schemeClr val="dk1"/>
              </a:buClr>
              <a:buSzPts val="1100"/>
            </a:pPr>
            <a:r>
              <a:rPr lang="en-US"/>
              <a:t> </a:t>
            </a:r>
            <a:endParaRPr/>
          </a:p>
          <a:p>
            <a:pPr marL="483306" indent="0">
              <a:lnSpc>
                <a:spcPct val="115000"/>
              </a:lnSpc>
              <a:buClr>
                <a:schemeClr val="dk1"/>
              </a:buClr>
              <a:buSzPts val="1100"/>
            </a:pPr>
            <a:r>
              <a:rPr lang="en-US"/>
              <a:t>Close looks will show there are some language changes or an insertion of a culturally relevant example. The practices that we will engage in involve planning AND conducting an investigation together. When considering how I will build a lesson around this, I know I want to present a problem that needs solving. This will give my students the motivation to create their own investigation.</a:t>
            </a:r>
            <a:endParaRPr/>
          </a:p>
          <a:p>
            <a:pPr marL="483306" indent="0">
              <a:lnSpc>
                <a:spcPct val="115000"/>
              </a:lnSpc>
              <a:buClr>
                <a:schemeClr val="dk1"/>
              </a:buClr>
              <a:buSzPts val="1100"/>
            </a:pPr>
            <a:r>
              <a:rPr lang="en-US"/>
              <a:t> </a:t>
            </a:r>
            <a:endParaRPr/>
          </a:p>
          <a:p>
            <a:pPr marL="483306" indent="0">
              <a:lnSpc>
                <a:spcPct val="115000"/>
              </a:lnSpc>
              <a:buClr>
                <a:schemeClr val="dk1"/>
              </a:buClr>
              <a:buSzPts val="1100"/>
            </a:pPr>
            <a:r>
              <a:rPr lang="en-US"/>
              <a:t>You can find an introductory explanation of the standard’s core idea in the orange box. Starting there, I know I’ll want to include some informational texts and build up the relevancy of light in their world. You might have access to a prepared science curriculum with resources on the subject. You can also find great resources in your school or local library. As we explore this topic, our discourse and collaboration needs to feature some awareness of how simple a test can be to answer our question. We want to be explicit in stating that our test is observation based. I find observation based tests are great at this age level because it reinforces our writing and detailed drawing skills. This allows students to create their own data and evidence for their investigation.  So in this lesson, we will be looking to see whether the cause (light  shining on an object) leads to the predicted effect (the cast of a shadow).</a:t>
            </a:r>
            <a:endParaRPr/>
          </a:p>
          <a:p>
            <a:pPr marL="0" indent="0"/>
            <a:endParaRPr/>
          </a:p>
          <a:p>
            <a:pPr marL="0" inden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ac5e1f9ae_1_14: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a:p>
        </p:txBody>
      </p:sp>
      <p:sp>
        <p:nvSpPr>
          <p:cNvPr id="215" name="Google Shape;215;gbac5e1f9ae_1_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1: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r>
              <a:rPr lang="en-US"/>
              <a:t>Kaz - Here is a lesson that I’ve personally used as part of a unit on light to help my students explore the SSA 1-PS4-3. Hopefully, you’ll notice where it takes guidance from the SSA. Note, as part of the unit, we would feature various texts on light such as “The Magic School Bus: Gets a Bright Idea” by Nancy White, “Light Is All Around Us” by Wendy Pfeffer, and/or “Light: Shadows, Mirrors, and Rainbows” by Natalie Myra Rosinsky. To bring in locally relevant information and explore phenomena,  I would spotlight some articles from the Alaska Science Forum about optical phenomena seen during Alaskan winters. </a:t>
            </a:r>
            <a:endParaRPr/>
          </a:p>
          <a:p>
            <a:pPr marL="0" indent="0"/>
            <a:endParaRPr/>
          </a:p>
          <a:p>
            <a:pPr marL="0" indent="0"/>
            <a:r>
              <a:rPr lang="en-US"/>
              <a:t>I’ve lifted my performance expectation directly from the standard because it is the clearest language I  have found for what I’m trying to accomplish. My objectives start with actions, reminding me that I will be designing activities that have students demonstrate their knowledge.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32: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r>
              <a:rPr lang="en-US" dirty="0" err="1"/>
              <a:t>Kaz</a:t>
            </a:r>
            <a:r>
              <a:rPr lang="en-US" dirty="0"/>
              <a:t> - I’ll let you read through a short description of how the lesson will go. </a:t>
            </a:r>
            <a:endParaRPr dirty="0"/>
          </a:p>
          <a:p>
            <a:pPr marL="0" indent="0"/>
            <a:r>
              <a:rPr lang="en-US" dirty="0"/>
              <a:t>Again, this is part of a larger unit so some of what we do is meant to connect to future lessons. With my introduction, I want to give them a problem that raises questions  from my class. While we are focusing on how light causes shadows from different objects but not all, we are also building up the science and engineering practice of setting up our own investigation. Part of our conversation will be setting up the rules of our test, deciding how we will record and keep our data, and brainstorming a list of objects to test. </a:t>
            </a:r>
            <a:endParaRPr dirty="0"/>
          </a:p>
          <a:p>
            <a:pPr marL="0" indent="0"/>
            <a:endParaRPr dirty="0"/>
          </a:p>
          <a:p>
            <a:pPr marL="0" indent="0"/>
            <a:r>
              <a:rPr lang="en-US" dirty="0"/>
              <a:t>While I have it written in my plan that I would provide the materials, you can get a lot of extra ownership from students by inviting them to bring in materials they are curious about or think will surprise their classmates. </a:t>
            </a:r>
            <a:endParaRPr dirty="0"/>
          </a:p>
          <a:p>
            <a:pPr marL="0" indent="0"/>
            <a:endParaRPr dirty="0"/>
          </a:p>
          <a:p>
            <a:pPr marL="0" indent="0"/>
            <a:r>
              <a:rPr lang="en-US" dirty="0"/>
              <a:t>When deciding my performance task, I integrated my writing standards as well. I want my students to create an informative advertisement for their invention. This is even a chance to spotlight informational text features in brochure style handouts.</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3: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r>
              <a:rPr lang="en-US"/>
              <a:t>Kaz - My cultural connection for this lesson is meant to expand our exploration into the topic by introducing how light travels through different sized spaces. We would explore artifact entries for snow goggles from cultures across the state. </a:t>
            </a:r>
            <a:endParaRPr/>
          </a:p>
          <a:p>
            <a:pPr marL="0" indent="0"/>
            <a:endParaRPr/>
          </a:p>
          <a:p>
            <a:pPr marL="0" indent="0"/>
            <a:r>
              <a:rPr lang="en-US"/>
              <a:t>It’s been helpful to identify possible confusion points ahead of time.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4: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r>
              <a:rPr lang="en-US"/>
              <a:t>Post in chat once all participants are in their breakout rooms. Also post image of  1-PS4-3</a:t>
            </a:r>
            <a:endParaRPr/>
          </a:p>
          <a:p>
            <a:pPr marL="0" indent="0"/>
            <a:r>
              <a:rPr lang="en-US" u="sng">
                <a:solidFill>
                  <a:schemeClr val="hlink"/>
                </a:solidFill>
                <a:hlinkClick r:id="rId3"/>
              </a:rPr>
              <a:t>https://drive.google.com/file/d/1OnSc_y0HcDaaH-MgS22G7c6EViBl7mX4/view?usp=sharing</a:t>
            </a:r>
            <a:r>
              <a:rPr lang="en-US"/>
              <a:t> </a:t>
            </a:r>
            <a:endParaRPr/>
          </a:p>
          <a:p>
            <a:pPr marL="0" indent="0"/>
            <a:endParaRPr/>
          </a:p>
          <a:p>
            <a:pPr marL="0" indent="0"/>
            <a:r>
              <a:rPr lang="en-US"/>
              <a:t>Group share out: Have a member of your group share out one or two places they saw evidence of the SSA. Next group, should share something different. </a:t>
            </a:r>
            <a:endParaRPr/>
          </a:p>
          <a:p>
            <a:pPr marL="0" inden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35: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r>
              <a:rPr lang="en-US"/>
              <a:t>Melissa - </a:t>
            </a:r>
            <a:endParaRPr/>
          </a:p>
          <a:p>
            <a:pPr marL="0" indent="0"/>
            <a:r>
              <a:rPr lang="en-US"/>
              <a:t>Moving your science education and  curriculum towards the SSAs is not going to happen overnight. You can be intentional in how you evolve by narrowing your focus to 1 aspect of a chosen SSA. The knowledge base you’ve already built is still relevant. Sometimes the best way to start making changes is to put yourself into the seat of your student. What experience will most resonate with them?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6: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r>
              <a:rPr lang="en-US"/>
              <a:t>Kaz - Once all participants are in their breakout rooms:</a:t>
            </a:r>
            <a:endParaRPr/>
          </a:p>
          <a:p>
            <a:pPr marL="0" indent="0"/>
            <a:r>
              <a:rPr lang="en-US"/>
              <a:t>Share a link to the lesson template used for the shared lesson.</a:t>
            </a:r>
            <a:endParaRPr/>
          </a:p>
          <a:p>
            <a:pPr marL="0" indent="0"/>
            <a:r>
              <a:rPr lang="en-US" u="sng">
                <a:solidFill>
                  <a:schemeClr val="hlink"/>
                </a:solidFill>
                <a:hlinkClick r:id="rId3"/>
              </a:rPr>
              <a:t>https://drive.google.com/file/d/16BObM62eGWL3SwmLGVGflraPg7gv5qco/view?usp=sharing</a:t>
            </a:r>
            <a:r>
              <a:rPr lang="en-US"/>
              <a:t> </a:t>
            </a:r>
            <a:endParaRPr/>
          </a:p>
          <a:p>
            <a:pPr marL="0" indent="0"/>
            <a:r>
              <a:rPr lang="en-US"/>
              <a:t>Share a link to the SSAs.</a:t>
            </a:r>
            <a:endParaRPr/>
          </a:p>
          <a:p>
            <a:pPr marL="0" indent="0"/>
            <a:endParaRPr/>
          </a:p>
          <a:p>
            <a:pPr marL="0" indent="0"/>
            <a:r>
              <a:rPr lang="en-US"/>
              <a:t>If you do not have a lesson idea, help someone else in your group. </a:t>
            </a:r>
            <a:endParaRPr/>
          </a:p>
          <a:p>
            <a:pPr marL="0" inden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b7ba13b2e5_0_10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b7ba13b2e5_0_108: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u="sng">
                <a:solidFill>
                  <a:schemeClr val="hlink"/>
                </a:solidFill>
                <a:hlinkClick r:id="rId3"/>
              </a:rPr>
              <a:t>https://padlet.com/kazstorm/scienceplans</a:t>
            </a:r>
            <a:r>
              <a:rPr lang="en-US"/>
              <a:t> </a:t>
            </a:r>
            <a:endParaRPr/>
          </a:p>
          <a:p>
            <a:pPr marL="0" indent="0"/>
            <a:r>
              <a:rPr lang="en-US"/>
              <a:t>Kaz </a:t>
            </a:r>
            <a:endParaRPr/>
          </a:p>
          <a:p>
            <a:pPr marL="0" indent="0"/>
            <a:endParaRPr/>
          </a:p>
        </p:txBody>
      </p:sp>
      <p:sp>
        <p:nvSpPr>
          <p:cNvPr id="465" name="Google Shape;465;gb7ba13b2e5_0_108: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buSzPts val="1200"/>
            </a:pPr>
            <a:fld id="{00000000-1234-1234-1234-123412341234}" type="slidenum">
              <a:rPr lang="en-US"/>
              <a:pPr algn="r">
                <a:buSzPts val="1200"/>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b7ba13b2e5_0_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b7ba13b2e5_0_16: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r>
              <a:rPr lang="en-US"/>
              <a:t>Kaz - Share form link in the chat. </a:t>
            </a:r>
            <a:br>
              <a:rPr lang="en-US"/>
            </a:br>
            <a:r>
              <a:rPr lang="en-US" sz="1800" u="sng">
                <a:solidFill>
                  <a:srgbClr val="2DA0F1"/>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https://docs.google.com/forms/d/e/1FAIpQLSfdyX2EalPOOyRGO-I3kqbKFeJPbsjrsxx-IOc0L9hQYGnR6Q/viewform?usp=sf_link</a:t>
            </a:r>
            <a:r>
              <a:rPr lang="en-US" sz="1800">
                <a:latin typeface="Roboto"/>
                <a:ea typeface="Roboto"/>
                <a:cs typeface="Roboto"/>
                <a:sym typeface="Roboto"/>
              </a:rPr>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b57cb2f7f7_0_2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b57cb2f7f7_0_28: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479" name="Google Shape;479;gb57cb2f7f7_0_28: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buSzPts val="1200"/>
            </a:pPr>
            <a:fld id="{00000000-1234-1234-1234-123412341234}" type="slidenum">
              <a:rPr lang="en-US"/>
              <a:pPr algn="r">
                <a:buSzPts val="1200"/>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39: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lnSpc>
                <a:spcPct val="115000"/>
              </a:lnSpc>
              <a:spcAft>
                <a:spcPts val="1691"/>
              </a:spcAft>
            </a:pPr>
            <a:r>
              <a:rPr lang="en-US"/>
              <a:t>Share link to google doc with all links.</a:t>
            </a:r>
            <a:r>
              <a:rPr lang="en-US" u="sng">
                <a:solidFill>
                  <a:schemeClr val="hlink"/>
                </a:solidFill>
                <a:hlinkClick r:id="rId3"/>
              </a:rPr>
              <a:t>https://drive.google.com/file/d/1gEU8zieJv-qF3U_5aytN9UVBURHEvCpF/view?usp=sharing</a:t>
            </a:r>
            <a:r>
              <a:rPr lang="en-U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b55ed72e48_0_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b55ed72e48_0_1: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r>
              <a:rPr lang="en-US" dirty="0"/>
              <a:t>Introduce selves. </a:t>
            </a:r>
            <a:endParaRPr dirty="0"/>
          </a:p>
        </p:txBody>
      </p:sp>
      <p:sp>
        <p:nvSpPr>
          <p:cNvPr id="229" name="Google Shape;229;gb55ed72e48_0_1:notes"/>
          <p:cNvSpPr txBox="1">
            <a:spLocks noGrp="1"/>
          </p:cNvSpPr>
          <p:nvPr>
            <p:ph type="ftr" idx="11"/>
          </p:nvPr>
        </p:nvSpPr>
        <p:spPr>
          <a:xfrm>
            <a:off x="0" y="9119474"/>
            <a:ext cx="3169920" cy="481635"/>
          </a:xfrm>
          <a:prstGeom prst="rect">
            <a:avLst/>
          </a:prstGeom>
          <a:noFill/>
          <a:ln>
            <a:noFill/>
          </a:ln>
        </p:spPr>
        <p:txBody>
          <a:bodyPr spcFirstLastPara="1" wrap="square" lIns="96645" tIns="48309" rIns="96645" bIns="48309" anchor="b" anchorCtr="0">
            <a:noAutofit/>
          </a:bodyPr>
          <a:lstStyle/>
          <a:p>
            <a:pPr>
              <a:buSzPts val="1200"/>
            </a:pPr>
            <a:r>
              <a:rPr lang="en-US">
                <a:solidFill>
                  <a:srgbClr val="000000"/>
                </a:solidFill>
              </a:rPr>
              <a:t>An Excellent Education for Every Student Every Day</a:t>
            </a:r>
            <a:endParaRPr/>
          </a:p>
        </p:txBody>
      </p:sp>
      <p:sp>
        <p:nvSpPr>
          <p:cNvPr id="230" name="Google Shape;230;gb55ed72e48_0_1: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3</a:t>
            </a:fld>
            <a:endParaRPr sz="1300">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40: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spcBef>
                <a:spcPts val="1269"/>
              </a:spcBef>
              <a:buSzPts val="1100"/>
            </a:pPr>
            <a:r>
              <a:rPr lang="en-US"/>
              <a:t>Post resource links into the chat for participants to bookmark. . </a:t>
            </a:r>
            <a:endParaRPr/>
          </a:p>
          <a:p>
            <a:pPr marL="0" indent="0">
              <a:spcBef>
                <a:spcPts val="1269"/>
              </a:spcBef>
              <a:buClr>
                <a:schemeClr val="dk1"/>
              </a:buClr>
              <a:buSzPts val="1100"/>
            </a:pPr>
            <a:r>
              <a:rPr lang="en-US" u="sng">
                <a:solidFill>
                  <a:schemeClr val="hlink"/>
                </a:solidFill>
                <a:latin typeface="Arial"/>
                <a:ea typeface="Arial"/>
                <a:cs typeface="Arial"/>
                <a:sym typeface="Arial"/>
                <a:hlinkClick r:id="rId3"/>
              </a:rPr>
              <a:t>https://www.ngssphenomena.com/about</a:t>
            </a:r>
            <a:endParaRPr>
              <a:latin typeface="Arial"/>
              <a:ea typeface="Arial"/>
              <a:cs typeface="Arial"/>
              <a:sym typeface="Arial"/>
            </a:endParaRPr>
          </a:p>
          <a:p>
            <a:pPr marL="0" indent="0">
              <a:spcBef>
                <a:spcPts val="1269"/>
              </a:spcBef>
              <a:buClr>
                <a:schemeClr val="dk1"/>
              </a:buClr>
              <a:buSzPts val="1100"/>
            </a:pPr>
            <a:r>
              <a:rPr lang="en-US" u="sng">
                <a:solidFill>
                  <a:schemeClr val="hlink"/>
                </a:solidFill>
                <a:latin typeface="Arial"/>
                <a:ea typeface="Arial"/>
                <a:cs typeface="Arial"/>
                <a:sym typeface="Arial"/>
                <a:hlinkClick r:id="rId4"/>
              </a:rPr>
              <a:t>https://thewonderofscience.com/phenomenal</a:t>
            </a:r>
            <a:endParaRPr>
              <a:latin typeface="Arial"/>
              <a:ea typeface="Arial"/>
              <a:cs typeface="Arial"/>
              <a:sym typeface="Arial"/>
            </a:endParaRPr>
          </a:p>
          <a:p>
            <a:pPr marL="0" indent="0">
              <a:spcBef>
                <a:spcPts val="1269"/>
              </a:spcBef>
              <a:buClr>
                <a:schemeClr val="dk1"/>
              </a:buClr>
              <a:buSzPts val="1100"/>
            </a:pPr>
            <a:r>
              <a:rPr lang="en-US" u="sng">
                <a:solidFill>
                  <a:schemeClr val="hlink"/>
                </a:solidFill>
                <a:latin typeface="Arial"/>
                <a:ea typeface="Arial"/>
                <a:cs typeface="Arial"/>
                <a:sym typeface="Arial"/>
                <a:hlinkClick r:id="rId5"/>
              </a:rPr>
              <a:t>https://www.nextgenscience.org/resources/phenomena</a:t>
            </a:r>
            <a:endParaRPr>
              <a:latin typeface="Arial"/>
              <a:ea typeface="Arial"/>
              <a:cs typeface="Arial"/>
              <a:sym typeface="Arial"/>
            </a:endParaRPr>
          </a:p>
          <a:p>
            <a:pPr marL="0" indent="0">
              <a:spcBef>
                <a:spcPts val="1269"/>
              </a:spcBef>
              <a:buClr>
                <a:schemeClr val="dk1"/>
              </a:buClr>
              <a:buSzPts val="1100"/>
            </a:pPr>
            <a:r>
              <a:rPr lang="en-US" u="sng">
                <a:solidFill>
                  <a:schemeClr val="hlink"/>
                </a:solidFill>
                <a:latin typeface="Arial"/>
                <a:ea typeface="Arial"/>
                <a:cs typeface="Arial"/>
                <a:sym typeface="Arial"/>
                <a:hlinkClick r:id="rId6"/>
              </a:rPr>
              <a:t>https://www.youtube.com/watch?v=aaDa6G4K4rU</a:t>
            </a:r>
            <a:endParaRPr>
              <a:latin typeface="Arial"/>
              <a:ea typeface="Arial"/>
              <a:cs typeface="Arial"/>
              <a:sym typeface="Arial"/>
            </a:endParaRPr>
          </a:p>
          <a:p>
            <a:pPr marL="0" indent="0">
              <a:spcBef>
                <a:spcPts val="1269"/>
              </a:spcBef>
              <a:buClr>
                <a:schemeClr val="dk1"/>
              </a:buClr>
              <a:buSzPts val="1100"/>
            </a:pPr>
            <a:r>
              <a:rPr lang="en-US" u="sng">
                <a:solidFill>
                  <a:schemeClr val="hlink"/>
                </a:solidFill>
                <a:latin typeface="Arial"/>
                <a:ea typeface="Arial"/>
                <a:cs typeface="Arial"/>
                <a:sym typeface="Arial"/>
                <a:hlinkClick r:id="rId7"/>
              </a:rPr>
              <a:t>https://drive.google.com/file/d/17IoR_RUP1DDreQ-9ITSzmz5Cb5R0fZQR/view?usp=sharing</a:t>
            </a:r>
            <a:r>
              <a:rPr lang="en-US">
                <a:latin typeface="Arial"/>
                <a:ea typeface="Arial"/>
                <a:cs typeface="Arial"/>
                <a:sym typeface="Arial"/>
              </a:rPr>
              <a:t> </a:t>
            </a:r>
            <a:endParaRPr>
              <a:latin typeface="Arial"/>
              <a:ea typeface="Arial"/>
              <a:cs typeface="Arial"/>
              <a:sym typeface="Arial"/>
            </a:endParaRPr>
          </a:p>
          <a:p>
            <a:pPr marL="0" indent="0">
              <a:spcBef>
                <a:spcPts val="1269"/>
              </a:spcBef>
              <a:buClr>
                <a:schemeClr val="dk1"/>
              </a:buClr>
              <a:buSzPts val="1100"/>
            </a:pPr>
            <a:r>
              <a:rPr lang="en-US">
                <a:latin typeface="Arial"/>
                <a:ea typeface="Arial"/>
                <a:cs typeface="Arial"/>
                <a:sym typeface="Arial"/>
              </a:rPr>
              <a:t> </a:t>
            </a:r>
            <a:endParaRPr>
              <a:latin typeface="Arial"/>
              <a:ea typeface="Arial"/>
              <a:cs typeface="Arial"/>
              <a:sym typeface="Arial"/>
            </a:endParaRPr>
          </a:p>
          <a:p>
            <a:pPr marL="0" indent="0">
              <a:spcBef>
                <a:spcPts val="1269"/>
              </a:spcBef>
              <a:buSzPts val="1800"/>
            </a:pPr>
            <a:endParaRPr sz="1500">
              <a:solidFill>
                <a:srgbClr val="000000"/>
              </a:solidFill>
              <a:latin typeface="Arial"/>
              <a:ea typeface="Arial"/>
              <a:cs typeface="Arial"/>
              <a:sym typeface="Arial"/>
            </a:endParaRPr>
          </a:p>
          <a:p>
            <a:pPr marL="0" indent="0">
              <a:spcBef>
                <a:spcPts val="1691"/>
              </a:spcBef>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b8de8ad696_0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b8de8ad696_0_0: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499" name="Google Shape;499;gb8de8ad696_0_0: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buSzPts val="1200"/>
            </a:pPr>
            <a:fld id="{00000000-1234-1234-1234-123412341234}" type="slidenum">
              <a:rPr lang="en-US"/>
              <a:pPr algn="r">
                <a:buSzPts val="1200"/>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b4710ce70e_0_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b4710ce70e_0_1: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507" name="Google Shape;507;gb4710ce70e_0_1: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buSzPts val="1200"/>
            </a:pPr>
            <a:fld id="{00000000-1234-1234-1234-123412341234}" type="slidenum">
              <a:rPr lang="en-US"/>
              <a:pPr algn="r">
                <a:buSzPts val="1200"/>
              </a:pPr>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7ef90f05e_0_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b7ef90f05e_0_6: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r>
              <a:rPr lang="en-US"/>
              <a:t>Share form link in the chat. </a:t>
            </a:r>
            <a:br>
              <a:rPr lang="en-US"/>
            </a:br>
            <a:r>
              <a:rPr lang="en-US" sz="1800" u="sng">
                <a:solidFill>
                  <a:schemeClr val="hlink"/>
                </a:solidFill>
                <a:latin typeface="Roboto"/>
                <a:ea typeface="Roboto"/>
                <a:cs typeface="Roboto"/>
                <a:sym typeface="Roboto"/>
                <a:hlinkClick r:id="rId3"/>
              </a:rPr>
              <a:t>https://docs.google.com/forms/d/e/1FAIpQLSfzb-0FRvfAvr52ms3DNTUKvve439Q3VcZzNGc6xDnjKvrzww/viewform?usp=sf_link</a:t>
            </a:r>
            <a:r>
              <a:rPr lang="en-US" sz="1800">
                <a:latin typeface="Roboto"/>
                <a:ea typeface="Roboto"/>
                <a:cs typeface="Roboto"/>
                <a:sym typeface="Roboto"/>
              </a:rPr>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b55ed72e48_0_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b55ed72e48_0_15: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r>
              <a:rPr lang="en-US"/>
              <a:t>Kaz - Set up breakout rooms and test run groups. Have participants share for one minute each why the location they named themselves is their favorite, share favorite spots, and experiences.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r>
              <a:rPr lang="en-US"/>
              <a:t>Kaz - </a:t>
            </a:r>
            <a:endParaRPr/>
          </a:p>
        </p:txBody>
      </p:sp>
      <p:sp>
        <p:nvSpPr>
          <p:cNvPr id="259" name="Google Shape;259;p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5: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r>
              <a:rPr lang="en-US"/>
              <a:t>Melissa -</a:t>
            </a:r>
            <a:endParaRPr/>
          </a:p>
        </p:txBody>
      </p:sp>
      <p:sp>
        <p:nvSpPr>
          <p:cNvPr id="269" name="Google Shape;269;p2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r>
              <a:rPr lang="en-US"/>
              <a:t>KAZ - It’s important to note at this time that we are here to explore a helpful guide rather than a comprehensive science curriculum. The SSAs are like mile markers on a trail. They’re filled with useful measurements and information helping us to keep track of our progress. The guests we walk passed those markers will need their guides to prepare the way. </a:t>
            </a:r>
            <a:endParaRPr/>
          </a:p>
          <a:p>
            <a:pPr marL="0" indent="0"/>
            <a:endParaRPr/>
          </a:p>
          <a:p>
            <a:pPr marL="0" indent="0"/>
            <a:r>
              <a:rPr lang="en-US"/>
              <a:t>Previously, Alaskan educators were guided by Grade Level Expectations when composing their science curriculum. For primary teachers, we took guidance from district guidelines since there were no GLEs written for K-2.  The GLEs were adopted over 14 years ago, and since then, science education has evolved significantly. I’m sure many of us can immediately think of one drastic difference between how science was taught in the early 2000s and where we are now in the 2020s. At the time, the GLEs served to broaden the range of scientific content that students were exposed to and help move us further towards more hands-on science education throughout a student’s 13 years of public education. </a:t>
            </a:r>
            <a:endParaRPr/>
          </a:p>
        </p:txBody>
      </p:sp>
      <p:sp>
        <p:nvSpPr>
          <p:cNvPr id="280" name="Google Shape;280;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b55ed72e48_0_231: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r>
              <a:rPr lang="en-US">
                <a:solidFill>
                  <a:srgbClr val="333333"/>
                </a:solidFill>
              </a:rPr>
              <a:t>Kaz - K–12 teachers, higher education faculty, scientists, engineers, cognitive scientists, and business leaders worked together to produce the</a:t>
            </a:r>
            <a:r>
              <a:rPr lang="en-US"/>
              <a:t> Science Standards for Alaska. The SSAs are written for K-12.  They put our focus on rigor, relevancy, and action. </a:t>
            </a:r>
            <a:endParaRPr/>
          </a:p>
          <a:p>
            <a:pPr marL="0" indent="0"/>
            <a:endParaRPr/>
          </a:p>
          <a:p>
            <a:pPr marL="0" indent="0"/>
            <a:r>
              <a:rPr lang="en-US"/>
              <a:t>You will notice similarities between the Next Generation Science Standards and the SSAs. The SSAs are adapted from the same Framework that the NGSS were based on. Their formatting will be familiar if you’ve previously explored the Next Generation Science Standards. The standards are divided into three main sections: “Science and Engineering Practices,” “Disciplinary Core Ideas,” and “Crosscutting Concepts.” </a:t>
            </a:r>
            <a:endParaRPr/>
          </a:p>
          <a:p>
            <a:pPr marL="0" indent="0"/>
            <a:endParaRPr/>
          </a:p>
          <a:p>
            <a:pPr marL="0" indent="0"/>
            <a:r>
              <a:rPr lang="en-US"/>
              <a:t>A key difference in the SSAs is a continued dedication to keeping Alaskan education culturally relevant. Several standards were also rephrased for clarification and to adjust for age appropriateness based on the expertise of our review committee. </a:t>
            </a:r>
            <a:endParaRPr/>
          </a:p>
          <a:p>
            <a:pPr marL="0" indent="0"/>
            <a:endParaRPr/>
          </a:p>
          <a:p>
            <a:pPr marL="0" indent="0"/>
            <a:endParaRPr/>
          </a:p>
        </p:txBody>
      </p:sp>
      <p:sp>
        <p:nvSpPr>
          <p:cNvPr id="292" name="Google Shape;292;gb55ed72e48_0_23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945201" y="624110"/>
            <a:ext cx="6589199" cy="128089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148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942415" y="2133600"/>
            <a:ext cx="6591985" cy="37776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5" name="Google Shape;45;p7"/>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p:nvPr/>
        </p:nvSpPr>
        <p:spPr>
          <a:xfrm rot="10800000" flipH="1">
            <a:off x="58" y="711194"/>
            <a:ext cx="1358356" cy="508005"/>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7"/>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1942415" y="446088"/>
            <a:ext cx="2629584" cy="97631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481AA"/>
              </a:buClr>
              <a:buSzPts val="2000"/>
              <a:buFont typeface="Century Gothic"/>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body" idx="1"/>
          </p:nvPr>
        </p:nvSpPr>
        <p:spPr>
          <a:xfrm>
            <a:off x="4743494" y="446089"/>
            <a:ext cx="3790906" cy="541496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6" name="Google Shape;96;p14"/>
          <p:cNvSpPr txBox="1">
            <a:spLocks noGrp="1"/>
          </p:cNvSpPr>
          <p:nvPr>
            <p:ph type="body" idx="2"/>
          </p:nvPr>
        </p:nvSpPr>
        <p:spPr>
          <a:xfrm>
            <a:off x="1942415" y="1598613"/>
            <a:ext cx="2629584" cy="42624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sz="1400"/>
            </a:lvl1pPr>
            <a:lvl2pPr marL="914400" lvl="1" indent="-228600" algn="l">
              <a:lnSpc>
                <a:spcPct val="100000"/>
              </a:lnSpc>
              <a:spcBef>
                <a:spcPts val="1000"/>
              </a:spcBef>
              <a:spcAft>
                <a:spcPts val="0"/>
              </a:spcAft>
              <a:buSzPts val="1200"/>
              <a:buNone/>
              <a:defRPr sz="1200"/>
            </a:lvl2pPr>
            <a:lvl3pPr marL="1371600" lvl="2" indent="-228600" algn="l">
              <a:lnSpc>
                <a:spcPct val="100000"/>
              </a:lnSpc>
              <a:spcBef>
                <a:spcPts val="1000"/>
              </a:spcBef>
              <a:spcAft>
                <a:spcPts val="0"/>
              </a:spcAft>
              <a:buSzPts val="1000"/>
              <a:buNone/>
              <a:defRPr sz="1000"/>
            </a:lvl3pPr>
            <a:lvl4pPr marL="1828800" lvl="3" indent="-228600" algn="l">
              <a:lnSpc>
                <a:spcPct val="100000"/>
              </a:lnSpc>
              <a:spcBef>
                <a:spcPts val="1000"/>
              </a:spcBef>
              <a:spcAft>
                <a:spcPts val="0"/>
              </a:spcAft>
              <a:buSzPts val="900"/>
              <a:buNone/>
              <a:defRPr sz="900"/>
            </a:lvl4pPr>
            <a:lvl5pPr marL="2286000" lvl="4" indent="-228600" algn="l">
              <a:lnSpc>
                <a:spcPct val="100000"/>
              </a:lnSpc>
              <a:spcBef>
                <a:spcPts val="1000"/>
              </a:spcBef>
              <a:spcAft>
                <a:spcPts val="0"/>
              </a:spcAft>
              <a:buSzPts val="900"/>
              <a:buNone/>
              <a:defRPr sz="900"/>
            </a:lvl5pPr>
            <a:lvl6pPr marL="2743200" lvl="5" indent="-228600" algn="l">
              <a:lnSpc>
                <a:spcPct val="100000"/>
              </a:lnSpc>
              <a:spcBef>
                <a:spcPts val="1000"/>
              </a:spcBef>
              <a:spcAft>
                <a:spcPts val="0"/>
              </a:spcAft>
              <a:buSzPts val="900"/>
              <a:buNone/>
              <a:defRPr sz="900"/>
            </a:lvl6pPr>
            <a:lvl7pPr marL="3200400" lvl="6" indent="-228600" algn="l">
              <a:lnSpc>
                <a:spcPct val="100000"/>
              </a:lnSpc>
              <a:spcBef>
                <a:spcPts val="1000"/>
              </a:spcBef>
              <a:spcAft>
                <a:spcPts val="0"/>
              </a:spcAft>
              <a:buSzPts val="900"/>
              <a:buNone/>
              <a:defRPr sz="900"/>
            </a:lvl7pPr>
            <a:lvl8pPr marL="3657600" lvl="7" indent="-228600" algn="l">
              <a:lnSpc>
                <a:spcPct val="100000"/>
              </a:lnSpc>
              <a:spcBef>
                <a:spcPts val="1000"/>
              </a:spcBef>
              <a:spcAft>
                <a:spcPts val="0"/>
              </a:spcAft>
              <a:buSzPts val="900"/>
              <a:buNone/>
              <a:defRPr sz="900"/>
            </a:lvl8pPr>
            <a:lvl9pPr marL="4114800" lvl="8" indent="-228600" algn="l">
              <a:lnSpc>
                <a:spcPct val="100000"/>
              </a:lnSpc>
              <a:spcBef>
                <a:spcPts val="1000"/>
              </a:spcBef>
              <a:spcAft>
                <a:spcPts val="0"/>
              </a:spcAft>
              <a:buSzPts val="900"/>
              <a:buNone/>
              <a:defRPr sz="900"/>
            </a:lvl9pPr>
          </a:lstStyle>
          <a:p>
            <a:endParaRPr/>
          </a:p>
        </p:txBody>
      </p:sp>
      <p:sp>
        <p:nvSpPr>
          <p:cNvPr id="97" name="Google Shape;97;p14"/>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4"/>
          <p:cNvSpPr/>
          <p:nvPr/>
        </p:nvSpPr>
        <p:spPr>
          <a:xfrm rot="10800000" flipH="1">
            <a:off x="58" y="711194"/>
            <a:ext cx="1358356" cy="508005"/>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4"/>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1942415" y="4800600"/>
            <a:ext cx="6591985"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481AA"/>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a:spLocks noGrp="1"/>
          </p:cNvSpPr>
          <p:nvPr>
            <p:ph type="pic" idx="2"/>
          </p:nvPr>
        </p:nvSpPr>
        <p:spPr>
          <a:xfrm>
            <a:off x="1942415" y="634965"/>
            <a:ext cx="6591985" cy="3854970"/>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3" name="Google Shape;103;p15"/>
          <p:cNvSpPr txBox="1">
            <a:spLocks noGrp="1"/>
          </p:cNvSpPr>
          <p:nvPr>
            <p:ph type="body" idx="1"/>
          </p:nvPr>
        </p:nvSpPr>
        <p:spPr>
          <a:xfrm>
            <a:off x="1942415" y="5367338"/>
            <a:ext cx="6591985"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200"/>
              <a:buNone/>
              <a:defRPr sz="1200"/>
            </a:lvl1pPr>
            <a:lvl2pPr marL="914400" lvl="1" indent="-228600" algn="l">
              <a:lnSpc>
                <a:spcPct val="100000"/>
              </a:lnSpc>
              <a:spcBef>
                <a:spcPts val="1000"/>
              </a:spcBef>
              <a:spcAft>
                <a:spcPts val="0"/>
              </a:spcAft>
              <a:buSzPts val="1200"/>
              <a:buNone/>
              <a:defRPr sz="1200"/>
            </a:lvl2pPr>
            <a:lvl3pPr marL="1371600" lvl="2" indent="-228600" algn="l">
              <a:lnSpc>
                <a:spcPct val="100000"/>
              </a:lnSpc>
              <a:spcBef>
                <a:spcPts val="1000"/>
              </a:spcBef>
              <a:spcAft>
                <a:spcPts val="0"/>
              </a:spcAft>
              <a:buSzPts val="1000"/>
              <a:buNone/>
              <a:defRPr sz="1000"/>
            </a:lvl3pPr>
            <a:lvl4pPr marL="1828800" lvl="3" indent="-228600" algn="l">
              <a:lnSpc>
                <a:spcPct val="100000"/>
              </a:lnSpc>
              <a:spcBef>
                <a:spcPts val="1000"/>
              </a:spcBef>
              <a:spcAft>
                <a:spcPts val="0"/>
              </a:spcAft>
              <a:buSzPts val="900"/>
              <a:buNone/>
              <a:defRPr sz="900"/>
            </a:lvl4pPr>
            <a:lvl5pPr marL="2286000" lvl="4" indent="-228600" algn="l">
              <a:lnSpc>
                <a:spcPct val="100000"/>
              </a:lnSpc>
              <a:spcBef>
                <a:spcPts val="1000"/>
              </a:spcBef>
              <a:spcAft>
                <a:spcPts val="0"/>
              </a:spcAft>
              <a:buSzPts val="900"/>
              <a:buNone/>
              <a:defRPr sz="900"/>
            </a:lvl5pPr>
            <a:lvl6pPr marL="2743200" lvl="5" indent="-228600" algn="l">
              <a:lnSpc>
                <a:spcPct val="100000"/>
              </a:lnSpc>
              <a:spcBef>
                <a:spcPts val="1000"/>
              </a:spcBef>
              <a:spcAft>
                <a:spcPts val="0"/>
              </a:spcAft>
              <a:buSzPts val="900"/>
              <a:buNone/>
              <a:defRPr sz="900"/>
            </a:lvl6pPr>
            <a:lvl7pPr marL="3200400" lvl="6" indent="-228600" algn="l">
              <a:lnSpc>
                <a:spcPct val="100000"/>
              </a:lnSpc>
              <a:spcBef>
                <a:spcPts val="1000"/>
              </a:spcBef>
              <a:spcAft>
                <a:spcPts val="0"/>
              </a:spcAft>
              <a:buSzPts val="900"/>
              <a:buNone/>
              <a:defRPr sz="900"/>
            </a:lvl7pPr>
            <a:lvl8pPr marL="3657600" lvl="7" indent="-228600" algn="l">
              <a:lnSpc>
                <a:spcPct val="100000"/>
              </a:lnSpc>
              <a:spcBef>
                <a:spcPts val="1000"/>
              </a:spcBef>
              <a:spcAft>
                <a:spcPts val="0"/>
              </a:spcAft>
              <a:buSzPts val="900"/>
              <a:buNone/>
              <a:defRPr sz="900"/>
            </a:lvl8pPr>
            <a:lvl9pPr marL="4114800" lvl="8" indent="-228600" algn="l">
              <a:lnSpc>
                <a:spcPct val="100000"/>
              </a:lnSpc>
              <a:spcBef>
                <a:spcPts val="1000"/>
              </a:spcBef>
              <a:spcAft>
                <a:spcPts val="0"/>
              </a:spcAft>
              <a:buSzPts val="900"/>
              <a:buNone/>
              <a:defRPr sz="900"/>
            </a:lvl9pPr>
          </a:lstStyle>
          <a:p>
            <a:endParaRPr/>
          </a:p>
        </p:txBody>
      </p:sp>
      <p:sp>
        <p:nvSpPr>
          <p:cNvPr id="104" name="Google Shape;104;p15"/>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p:nvPr/>
        </p:nvSpPr>
        <p:spPr>
          <a:xfrm rot="10800000" flipH="1">
            <a:off x="58" y="4910660"/>
            <a:ext cx="1358356" cy="508005"/>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5"/>
          <p:cNvSpPr txBox="1">
            <a:spLocks noGrp="1"/>
          </p:cNvSpPr>
          <p:nvPr>
            <p:ph type="sldNum" idx="12"/>
          </p:nvPr>
        </p:nvSpPr>
        <p:spPr>
          <a:xfrm>
            <a:off x="511228" y="4983088"/>
            <a:ext cx="58497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1942415" y="609600"/>
            <a:ext cx="6591985" cy="3117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481AA"/>
              </a:buClr>
              <a:buSzPts val="4800"/>
              <a:buFont typeface="Century Gothic"/>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6"/>
          <p:cNvSpPr txBox="1">
            <a:spLocks noGrp="1"/>
          </p:cNvSpPr>
          <p:nvPr>
            <p:ph type="body" idx="1"/>
          </p:nvPr>
        </p:nvSpPr>
        <p:spPr>
          <a:xfrm>
            <a:off x="1942415" y="4354046"/>
            <a:ext cx="6591985" cy="155586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800"/>
              <a:buNone/>
              <a:defRPr sz="1800">
                <a:solidFill>
                  <a:srgbClr val="595959"/>
                </a:solidFill>
              </a:defRPr>
            </a:lvl1pPr>
            <a:lvl2pPr marL="914400" lvl="1" indent="-228600" algn="l">
              <a:lnSpc>
                <a:spcPct val="100000"/>
              </a:lnSpc>
              <a:spcBef>
                <a:spcPts val="1000"/>
              </a:spcBef>
              <a:spcAft>
                <a:spcPts val="0"/>
              </a:spcAft>
              <a:buSzPts val="180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400"/>
              <a:buNone/>
              <a:defRPr sz="1400">
                <a:solidFill>
                  <a:srgbClr val="888888"/>
                </a:solidFill>
              </a:defRPr>
            </a:lvl6pPr>
            <a:lvl7pPr marL="3200400" lvl="6" indent="-228600" algn="l">
              <a:lnSpc>
                <a:spcPct val="100000"/>
              </a:lnSpc>
              <a:spcBef>
                <a:spcPts val="1000"/>
              </a:spcBef>
              <a:spcAft>
                <a:spcPts val="0"/>
              </a:spcAft>
              <a:buSzPts val="1400"/>
              <a:buNone/>
              <a:defRPr sz="1400">
                <a:solidFill>
                  <a:srgbClr val="888888"/>
                </a:solidFill>
              </a:defRPr>
            </a:lvl7pPr>
            <a:lvl8pPr marL="3657600" lvl="7" indent="-228600" algn="l">
              <a:lnSpc>
                <a:spcPct val="100000"/>
              </a:lnSpc>
              <a:spcBef>
                <a:spcPts val="1000"/>
              </a:spcBef>
              <a:spcAft>
                <a:spcPts val="0"/>
              </a:spcAft>
              <a:buSzPts val="1400"/>
              <a:buNone/>
              <a:defRPr sz="1400">
                <a:solidFill>
                  <a:srgbClr val="888888"/>
                </a:solidFill>
              </a:defRPr>
            </a:lvl8pPr>
            <a:lvl9pPr marL="4114800" lvl="8" indent="-228600" algn="l">
              <a:lnSpc>
                <a:spcPct val="100000"/>
              </a:lnSpc>
              <a:spcBef>
                <a:spcPts val="1000"/>
              </a:spcBef>
              <a:spcAft>
                <a:spcPts val="0"/>
              </a:spcAft>
              <a:buSzPts val="1400"/>
              <a:buNone/>
              <a:defRPr sz="1400">
                <a:solidFill>
                  <a:srgbClr val="888888"/>
                </a:solidFill>
              </a:defRPr>
            </a:lvl9pPr>
          </a:lstStyle>
          <a:p>
            <a:endParaRPr/>
          </a:p>
        </p:txBody>
      </p:sp>
      <p:sp>
        <p:nvSpPr>
          <p:cNvPr id="110" name="Google Shape;110;p16"/>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6"/>
          <p:cNvSpPr/>
          <p:nvPr/>
        </p:nvSpPr>
        <p:spPr>
          <a:xfrm rot="10800000" flipH="1">
            <a:off x="58" y="3166527"/>
            <a:ext cx="1358356" cy="508005"/>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6"/>
          <p:cNvSpPr txBox="1">
            <a:spLocks noGrp="1"/>
          </p:cNvSpPr>
          <p:nvPr>
            <p:ph type="sldNum" idx="12"/>
          </p:nvPr>
        </p:nvSpPr>
        <p:spPr>
          <a:xfrm>
            <a:off x="511228" y="3244140"/>
            <a:ext cx="58497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2188123" y="609600"/>
            <a:ext cx="6109587" cy="2895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481AA"/>
              </a:buClr>
              <a:buSzPts val="4800"/>
              <a:buFont typeface="Century Gothic"/>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7"/>
          <p:cNvSpPr txBox="1">
            <a:spLocks noGrp="1"/>
          </p:cNvSpPr>
          <p:nvPr>
            <p:ph type="body" idx="1"/>
          </p:nvPr>
        </p:nvSpPr>
        <p:spPr>
          <a:xfrm>
            <a:off x="2415972" y="3505200"/>
            <a:ext cx="5653888"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600"/>
              <a:buFont typeface="Century Gothic"/>
              <a:buNone/>
              <a:defRPr sz="1600">
                <a:solidFill>
                  <a:srgbClr val="7F7F7F"/>
                </a:solidFill>
              </a:defRPr>
            </a:lvl1pPr>
            <a:lvl2pPr marL="914400" lvl="1" indent="-228600" algn="l">
              <a:lnSpc>
                <a:spcPct val="100000"/>
              </a:lnSpc>
              <a:spcBef>
                <a:spcPts val="1000"/>
              </a:spcBef>
              <a:spcAft>
                <a:spcPts val="0"/>
              </a:spcAft>
              <a:buSzPts val="1600"/>
              <a:buFont typeface="Century Gothic"/>
              <a:buNone/>
              <a:defRPr/>
            </a:lvl2pPr>
            <a:lvl3pPr marL="1371600" lvl="2" indent="-228600" algn="l">
              <a:lnSpc>
                <a:spcPct val="100000"/>
              </a:lnSpc>
              <a:spcBef>
                <a:spcPts val="1000"/>
              </a:spcBef>
              <a:spcAft>
                <a:spcPts val="0"/>
              </a:spcAft>
              <a:buSzPts val="1400"/>
              <a:buFont typeface="Century Gothic"/>
              <a:buNone/>
              <a:defRPr/>
            </a:lvl3pPr>
            <a:lvl4pPr marL="1828800" lvl="3" indent="-228600" algn="l">
              <a:lnSpc>
                <a:spcPct val="100000"/>
              </a:lnSpc>
              <a:spcBef>
                <a:spcPts val="1000"/>
              </a:spcBef>
              <a:spcAft>
                <a:spcPts val="0"/>
              </a:spcAft>
              <a:buSzPts val="1200"/>
              <a:buFont typeface="Century Gothic"/>
              <a:buNone/>
              <a:defRPr/>
            </a:lvl4pPr>
            <a:lvl5pPr marL="2286000" lvl="4" indent="-228600" algn="l">
              <a:lnSpc>
                <a:spcPct val="100000"/>
              </a:lnSpc>
              <a:spcBef>
                <a:spcPts val="1000"/>
              </a:spcBef>
              <a:spcAft>
                <a:spcPts val="0"/>
              </a:spcAft>
              <a:buSzPts val="1200"/>
              <a:buFont typeface="Century Gothic"/>
              <a:buNone/>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16" name="Google Shape;116;p17"/>
          <p:cNvSpPr txBox="1">
            <a:spLocks noGrp="1"/>
          </p:cNvSpPr>
          <p:nvPr>
            <p:ph type="body" idx="2"/>
          </p:nvPr>
        </p:nvSpPr>
        <p:spPr>
          <a:xfrm>
            <a:off x="1942415" y="4354046"/>
            <a:ext cx="6591985" cy="155586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800"/>
              <a:buNone/>
              <a:defRPr sz="1800">
                <a:solidFill>
                  <a:srgbClr val="595959"/>
                </a:solidFill>
              </a:defRPr>
            </a:lvl1pPr>
            <a:lvl2pPr marL="914400" lvl="1" indent="-228600" algn="l">
              <a:lnSpc>
                <a:spcPct val="100000"/>
              </a:lnSpc>
              <a:spcBef>
                <a:spcPts val="1000"/>
              </a:spcBef>
              <a:spcAft>
                <a:spcPts val="0"/>
              </a:spcAft>
              <a:buSzPts val="180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400"/>
              <a:buNone/>
              <a:defRPr sz="1400">
                <a:solidFill>
                  <a:srgbClr val="888888"/>
                </a:solidFill>
              </a:defRPr>
            </a:lvl6pPr>
            <a:lvl7pPr marL="3200400" lvl="6" indent="-228600" algn="l">
              <a:lnSpc>
                <a:spcPct val="100000"/>
              </a:lnSpc>
              <a:spcBef>
                <a:spcPts val="1000"/>
              </a:spcBef>
              <a:spcAft>
                <a:spcPts val="0"/>
              </a:spcAft>
              <a:buSzPts val="1400"/>
              <a:buNone/>
              <a:defRPr sz="1400">
                <a:solidFill>
                  <a:srgbClr val="888888"/>
                </a:solidFill>
              </a:defRPr>
            </a:lvl7pPr>
            <a:lvl8pPr marL="3657600" lvl="7" indent="-228600" algn="l">
              <a:lnSpc>
                <a:spcPct val="100000"/>
              </a:lnSpc>
              <a:spcBef>
                <a:spcPts val="1000"/>
              </a:spcBef>
              <a:spcAft>
                <a:spcPts val="0"/>
              </a:spcAft>
              <a:buSzPts val="1400"/>
              <a:buNone/>
              <a:defRPr sz="1400">
                <a:solidFill>
                  <a:srgbClr val="888888"/>
                </a:solidFill>
              </a:defRPr>
            </a:lvl8pPr>
            <a:lvl9pPr marL="4114800" lvl="8" indent="-228600" algn="l">
              <a:lnSpc>
                <a:spcPct val="100000"/>
              </a:lnSpc>
              <a:spcBef>
                <a:spcPts val="1000"/>
              </a:spcBef>
              <a:spcAft>
                <a:spcPts val="0"/>
              </a:spcAft>
              <a:buSzPts val="1400"/>
              <a:buNone/>
              <a:defRPr sz="1400">
                <a:solidFill>
                  <a:srgbClr val="888888"/>
                </a:solidFill>
              </a:defRPr>
            </a:lvl9pPr>
          </a:lstStyle>
          <a:p>
            <a:endParaRPr/>
          </a:p>
        </p:txBody>
      </p:sp>
      <p:sp>
        <p:nvSpPr>
          <p:cNvPr id="117" name="Google Shape;117;p17"/>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7"/>
          <p:cNvSpPr/>
          <p:nvPr/>
        </p:nvSpPr>
        <p:spPr>
          <a:xfrm rot="10800000" flipH="1">
            <a:off x="58" y="3166527"/>
            <a:ext cx="1358356" cy="508005"/>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7"/>
          <p:cNvSpPr txBox="1">
            <a:spLocks noGrp="1"/>
          </p:cNvSpPr>
          <p:nvPr>
            <p:ph type="sldNum" idx="12"/>
          </p:nvPr>
        </p:nvSpPr>
        <p:spPr>
          <a:xfrm>
            <a:off x="511228" y="3244140"/>
            <a:ext cx="58497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20" name="Google Shape;120;p17"/>
          <p:cNvSpPr txBox="1"/>
          <p:nvPr/>
        </p:nvSpPr>
        <p:spPr>
          <a:xfrm>
            <a:off x="1808316" y="648005"/>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1" name="Google Shape;121;p17"/>
          <p:cNvSpPr txBox="1"/>
          <p:nvPr/>
        </p:nvSpPr>
        <p:spPr>
          <a:xfrm>
            <a:off x="8169533" y="2905306"/>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1942415" y="2438401"/>
            <a:ext cx="6591985" cy="272484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481AA"/>
              </a:buClr>
              <a:buSzPts val="4800"/>
              <a:buFont typeface="Century Gothic"/>
              <a:buNone/>
              <a:defRPr sz="4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8"/>
          <p:cNvSpPr txBox="1">
            <a:spLocks noGrp="1"/>
          </p:cNvSpPr>
          <p:nvPr>
            <p:ph type="body" idx="1"/>
          </p:nvPr>
        </p:nvSpPr>
        <p:spPr>
          <a:xfrm>
            <a:off x="1942415" y="5181600"/>
            <a:ext cx="6591985" cy="7296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800"/>
              <a:buNone/>
              <a:defRPr>
                <a:solidFill>
                  <a:srgbClr val="595959"/>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25" name="Google Shape;125;p18"/>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8"/>
          <p:cNvSpPr/>
          <p:nvPr/>
        </p:nvSpPr>
        <p:spPr>
          <a:xfrm rot="10800000" flipH="1">
            <a:off x="58" y="4910660"/>
            <a:ext cx="1358356" cy="508005"/>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8"/>
          <p:cNvSpPr txBox="1">
            <a:spLocks noGrp="1"/>
          </p:cNvSpPr>
          <p:nvPr>
            <p:ph type="sldNum" idx="12"/>
          </p:nvPr>
        </p:nvSpPr>
        <p:spPr>
          <a:xfrm>
            <a:off x="511228" y="4983088"/>
            <a:ext cx="58497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2188123" y="609600"/>
            <a:ext cx="6109587" cy="2895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481AA"/>
              </a:buClr>
              <a:buSzPts val="4800"/>
              <a:buFont typeface="Century Gothic"/>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9"/>
          <p:cNvSpPr txBox="1">
            <a:spLocks noGrp="1"/>
          </p:cNvSpPr>
          <p:nvPr>
            <p:ph type="body" idx="1"/>
          </p:nvPr>
        </p:nvSpPr>
        <p:spPr>
          <a:xfrm>
            <a:off x="1942415" y="4343400"/>
            <a:ext cx="6688292" cy="838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Font typeface="Century Gothic"/>
              <a:buNone/>
              <a:defRPr sz="2400">
                <a:solidFill>
                  <a:schemeClr val="accent1"/>
                </a:solidFill>
              </a:defRPr>
            </a:lvl1pPr>
            <a:lvl2pPr marL="914400" lvl="1" indent="-228600" algn="l">
              <a:lnSpc>
                <a:spcPct val="100000"/>
              </a:lnSpc>
              <a:spcBef>
                <a:spcPts val="1000"/>
              </a:spcBef>
              <a:spcAft>
                <a:spcPts val="0"/>
              </a:spcAft>
              <a:buSzPts val="1600"/>
              <a:buFont typeface="Century Gothic"/>
              <a:buNone/>
              <a:defRPr/>
            </a:lvl2pPr>
            <a:lvl3pPr marL="1371600" lvl="2" indent="-228600" algn="l">
              <a:lnSpc>
                <a:spcPct val="100000"/>
              </a:lnSpc>
              <a:spcBef>
                <a:spcPts val="1000"/>
              </a:spcBef>
              <a:spcAft>
                <a:spcPts val="0"/>
              </a:spcAft>
              <a:buSzPts val="1400"/>
              <a:buFont typeface="Century Gothic"/>
              <a:buNone/>
              <a:defRPr/>
            </a:lvl3pPr>
            <a:lvl4pPr marL="1828800" lvl="3" indent="-228600" algn="l">
              <a:lnSpc>
                <a:spcPct val="100000"/>
              </a:lnSpc>
              <a:spcBef>
                <a:spcPts val="1000"/>
              </a:spcBef>
              <a:spcAft>
                <a:spcPts val="0"/>
              </a:spcAft>
              <a:buSzPts val="1200"/>
              <a:buFont typeface="Century Gothic"/>
              <a:buNone/>
              <a:defRPr/>
            </a:lvl4pPr>
            <a:lvl5pPr marL="2286000" lvl="4" indent="-228600" algn="l">
              <a:lnSpc>
                <a:spcPct val="100000"/>
              </a:lnSpc>
              <a:spcBef>
                <a:spcPts val="1000"/>
              </a:spcBef>
              <a:spcAft>
                <a:spcPts val="0"/>
              </a:spcAft>
              <a:buSzPts val="1200"/>
              <a:buFont typeface="Century Gothic"/>
              <a:buNone/>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31" name="Google Shape;131;p19"/>
          <p:cNvSpPr txBox="1">
            <a:spLocks noGrp="1"/>
          </p:cNvSpPr>
          <p:nvPr>
            <p:ph type="body" idx="2"/>
          </p:nvPr>
        </p:nvSpPr>
        <p:spPr>
          <a:xfrm>
            <a:off x="1942415" y="5181600"/>
            <a:ext cx="6688292" cy="7296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800"/>
              <a:buNone/>
              <a:defRPr>
                <a:solidFill>
                  <a:srgbClr val="595959"/>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32" name="Google Shape;132;p19"/>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9"/>
          <p:cNvSpPr/>
          <p:nvPr/>
        </p:nvSpPr>
        <p:spPr>
          <a:xfrm rot="10800000" flipH="1">
            <a:off x="58" y="4910660"/>
            <a:ext cx="1358356" cy="508005"/>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9"/>
          <p:cNvSpPr txBox="1">
            <a:spLocks noGrp="1"/>
          </p:cNvSpPr>
          <p:nvPr>
            <p:ph type="sldNum" idx="12"/>
          </p:nvPr>
        </p:nvSpPr>
        <p:spPr>
          <a:xfrm>
            <a:off x="511228" y="4983088"/>
            <a:ext cx="58497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19"/>
          <p:cNvSpPr txBox="1"/>
          <p:nvPr/>
        </p:nvSpPr>
        <p:spPr>
          <a:xfrm>
            <a:off x="1808316" y="648005"/>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36" name="Google Shape;136;p19"/>
          <p:cNvSpPr txBox="1"/>
          <p:nvPr/>
        </p:nvSpPr>
        <p:spPr>
          <a:xfrm>
            <a:off x="8169533" y="2905306"/>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1942416" y="627407"/>
            <a:ext cx="6591984" cy="288002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481AA"/>
              </a:buClr>
              <a:buSzPts val="4800"/>
              <a:buFont typeface="Century Gothic"/>
              <a:buNone/>
              <a:defRPr sz="4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0"/>
          <p:cNvSpPr txBox="1">
            <a:spLocks noGrp="1"/>
          </p:cNvSpPr>
          <p:nvPr>
            <p:ph type="body" idx="1"/>
          </p:nvPr>
        </p:nvSpPr>
        <p:spPr>
          <a:xfrm>
            <a:off x="1942415" y="4343400"/>
            <a:ext cx="6591985" cy="838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Font typeface="Century Gothic"/>
              <a:buNone/>
              <a:defRPr sz="2400">
                <a:solidFill>
                  <a:schemeClr val="accent1"/>
                </a:solidFill>
              </a:defRPr>
            </a:lvl1pPr>
            <a:lvl2pPr marL="914400" lvl="1" indent="-228600" algn="l">
              <a:lnSpc>
                <a:spcPct val="100000"/>
              </a:lnSpc>
              <a:spcBef>
                <a:spcPts val="1000"/>
              </a:spcBef>
              <a:spcAft>
                <a:spcPts val="0"/>
              </a:spcAft>
              <a:buSzPts val="1600"/>
              <a:buFont typeface="Century Gothic"/>
              <a:buNone/>
              <a:defRPr/>
            </a:lvl2pPr>
            <a:lvl3pPr marL="1371600" lvl="2" indent="-228600" algn="l">
              <a:lnSpc>
                <a:spcPct val="100000"/>
              </a:lnSpc>
              <a:spcBef>
                <a:spcPts val="1000"/>
              </a:spcBef>
              <a:spcAft>
                <a:spcPts val="0"/>
              </a:spcAft>
              <a:buSzPts val="1400"/>
              <a:buFont typeface="Century Gothic"/>
              <a:buNone/>
              <a:defRPr/>
            </a:lvl3pPr>
            <a:lvl4pPr marL="1828800" lvl="3" indent="-228600" algn="l">
              <a:lnSpc>
                <a:spcPct val="100000"/>
              </a:lnSpc>
              <a:spcBef>
                <a:spcPts val="1000"/>
              </a:spcBef>
              <a:spcAft>
                <a:spcPts val="0"/>
              </a:spcAft>
              <a:buSzPts val="1200"/>
              <a:buFont typeface="Century Gothic"/>
              <a:buNone/>
              <a:defRPr/>
            </a:lvl4pPr>
            <a:lvl5pPr marL="2286000" lvl="4" indent="-228600" algn="l">
              <a:lnSpc>
                <a:spcPct val="100000"/>
              </a:lnSpc>
              <a:spcBef>
                <a:spcPts val="1000"/>
              </a:spcBef>
              <a:spcAft>
                <a:spcPts val="0"/>
              </a:spcAft>
              <a:buSzPts val="1200"/>
              <a:buFont typeface="Century Gothic"/>
              <a:buNone/>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40" name="Google Shape;140;p20"/>
          <p:cNvSpPr txBox="1">
            <a:spLocks noGrp="1"/>
          </p:cNvSpPr>
          <p:nvPr>
            <p:ph type="body" idx="2"/>
          </p:nvPr>
        </p:nvSpPr>
        <p:spPr>
          <a:xfrm>
            <a:off x="1942415" y="5181600"/>
            <a:ext cx="6591985" cy="7296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800"/>
              <a:buNone/>
              <a:defRPr>
                <a:solidFill>
                  <a:srgbClr val="595959"/>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41" name="Google Shape;141;p20"/>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0"/>
          <p:cNvSpPr/>
          <p:nvPr/>
        </p:nvSpPr>
        <p:spPr>
          <a:xfrm rot="10800000" flipH="1">
            <a:off x="58" y="4910660"/>
            <a:ext cx="1358356" cy="508005"/>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0"/>
          <p:cNvSpPr txBox="1">
            <a:spLocks noGrp="1"/>
          </p:cNvSpPr>
          <p:nvPr>
            <p:ph type="sldNum" idx="12"/>
          </p:nvPr>
        </p:nvSpPr>
        <p:spPr>
          <a:xfrm>
            <a:off x="511228" y="4983088"/>
            <a:ext cx="58497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1945200" y="624110"/>
            <a:ext cx="6589200" cy="128089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148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1"/>
          <p:cNvSpPr txBox="1">
            <a:spLocks noGrp="1"/>
          </p:cNvSpPr>
          <p:nvPr>
            <p:ph type="body" idx="1"/>
          </p:nvPr>
        </p:nvSpPr>
        <p:spPr>
          <a:xfrm rot="5400000">
            <a:off x="3295307" y="780708"/>
            <a:ext cx="3886200" cy="659198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47" name="Google Shape;147;p21"/>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1"/>
          <p:cNvSpPr/>
          <p:nvPr/>
        </p:nvSpPr>
        <p:spPr>
          <a:xfrm rot="10800000" flipH="1">
            <a:off x="58" y="711194"/>
            <a:ext cx="1358356" cy="508005"/>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1"/>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rot="5400000">
            <a:off x="5064693" y="2441249"/>
            <a:ext cx="5283817" cy="165613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48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2"/>
          <p:cNvSpPr txBox="1">
            <a:spLocks noGrp="1"/>
          </p:cNvSpPr>
          <p:nvPr>
            <p:ph type="body" idx="1"/>
          </p:nvPr>
        </p:nvSpPr>
        <p:spPr>
          <a:xfrm rot="5400000">
            <a:off x="1658682" y="911140"/>
            <a:ext cx="5283817" cy="471634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53" name="Google Shape;153;p22"/>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2"/>
          <p:cNvSpPr/>
          <p:nvPr/>
        </p:nvSpPr>
        <p:spPr>
          <a:xfrm rot="10800000" flipH="1">
            <a:off x="58" y="711194"/>
            <a:ext cx="1358356" cy="508005"/>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2"/>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0"/>
        <p:cNvGrpSpPr/>
        <p:nvPr/>
      </p:nvGrpSpPr>
      <p:grpSpPr>
        <a:xfrm>
          <a:off x="0" y="0"/>
          <a:ext cx="0" cy="0"/>
          <a:chOff x="0" y="0"/>
          <a:chExt cx="0" cy="0"/>
        </a:xfrm>
      </p:grpSpPr>
      <p:sp>
        <p:nvSpPr>
          <p:cNvPr id="161" name="Google Shape;161;gb55ed72e48_0_18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2" name="Google Shape;162;gb55ed72e48_0_18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gb55ed72e48_0_18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
        <p:cNvGrpSpPr/>
        <p:nvPr/>
      </p:nvGrpSpPr>
      <p:grpSpPr>
        <a:xfrm>
          <a:off x="0" y="0"/>
          <a:ext cx="0" cy="0"/>
          <a:chOff x="0" y="0"/>
          <a:chExt cx="0" cy="0"/>
        </a:xfrm>
      </p:grpSpPr>
      <p:sp>
        <p:nvSpPr>
          <p:cNvPr id="49" name="Google Shape;49;p8"/>
          <p:cNvSpPr txBox="1">
            <a:spLocks noGrp="1"/>
          </p:cNvSpPr>
          <p:nvPr>
            <p:ph type="ctrTitle"/>
          </p:nvPr>
        </p:nvSpPr>
        <p:spPr>
          <a:xfrm>
            <a:off x="1942416" y="2514601"/>
            <a:ext cx="6600451" cy="22627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481AA"/>
              </a:buClr>
              <a:buSzPts val="5400"/>
              <a:buFont typeface="Century Gothic"/>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subTitle" idx="1"/>
          </p:nvPr>
        </p:nvSpPr>
        <p:spPr>
          <a:xfrm>
            <a:off x="1942416" y="4777380"/>
            <a:ext cx="6600451" cy="112628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800"/>
              <a:buNone/>
              <a:defRPr>
                <a:solidFill>
                  <a:srgbClr val="595959"/>
                </a:solidFill>
              </a:defRPr>
            </a:lvl1pPr>
            <a:lvl2pPr lvl="1" algn="ctr">
              <a:lnSpc>
                <a:spcPct val="100000"/>
              </a:lnSpc>
              <a:spcBef>
                <a:spcPts val="1000"/>
              </a:spcBef>
              <a:spcAft>
                <a:spcPts val="0"/>
              </a:spcAft>
              <a:buSzPts val="1600"/>
              <a:buNone/>
              <a:defRPr>
                <a:solidFill>
                  <a:srgbClr val="888888"/>
                </a:solidFill>
              </a:defRPr>
            </a:lvl2pPr>
            <a:lvl3pPr lvl="2" algn="ctr">
              <a:lnSpc>
                <a:spcPct val="100000"/>
              </a:lnSpc>
              <a:spcBef>
                <a:spcPts val="1000"/>
              </a:spcBef>
              <a:spcAft>
                <a:spcPts val="0"/>
              </a:spcAft>
              <a:buSzPts val="1400"/>
              <a:buNone/>
              <a:defRPr>
                <a:solidFill>
                  <a:srgbClr val="888888"/>
                </a:solidFill>
              </a:defRPr>
            </a:lvl3pPr>
            <a:lvl4pPr lvl="3" algn="ctr">
              <a:lnSpc>
                <a:spcPct val="100000"/>
              </a:lnSpc>
              <a:spcBef>
                <a:spcPts val="1000"/>
              </a:spcBef>
              <a:spcAft>
                <a:spcPts val="0"/>
              </a:spcAft>
              <a:buSzPts val="1200"/>
              <a:buNone/>
              <a:defRPr>
                <a:solidFill>
                  <a:srgbClr val="888888"/>
                </a:solidFill>
              </a:defRPr>
            </a:lvl4pPr>
            <a:lvl5pPr lvl="4" algn="ctr">
              <a:lnSpc>
                <a:spcPct val="100000"/>
              </a:lnSpc>
              <a:spcBef>
                <a:spcPts val="1000"/>
              </a:spcBef>
              <a:spcAft>
                <a:spcPts val="0"/>
              </a:spcAft>
              <a:buSzPts val="1200"/>
              <a:buNone/>
              <a:defRPr>
                <a:solidFill>
                  <a:srgbClr val="888888"/>
                </a:solidFill>
              </a:defRPr>
            </a:lvl5pPr>
            <a:lvl6pPr lvl="5" algn="ctr">
              <a:lnSpc>
                <a:spcPct val="100000"/>
              </a:lnSpc>
              <a:spcBef>
                <a:spcPts val="1000"/>
              </a:spcBef>
              <a:spcAft>
                <a:spcPts val="0"/>
              </a:spcAft>
              <a:buSzPts val="1200"/>
              <a:buNone/>
              <a:defRPr>
                <a:solidFill>
                  <a:srgbClr val="888888"/>
                </a:solidFill>
              </a:defRPr>
            </a:lvl6pPr>
            <a:lvl7pPr lvl="6" algn="ctr">
              <a:lnSpc>
                <a:spcPct val="100000"/>
              </a:lnSpc>
              <a:spcBef>
                <a:spcPts val="1000"/>
              </a:spcBef>
              <a:spcAft>
                <a:spcPts val="0"/>
              </a:spcAft>
              <a:buSzPts val="1200"/>
              <a:buNone/>
              <a:defRPr>
                <a:solidFill>
                  <a:srgbClr val="888888"/>
                </a:solidFill>
              </a:defRPr>
            </a:lvl7pPr>
            <a:lvl8pPr lvl="7" algn="ctr">
              <a:lnSpc>
                <a:spcPct val="100000"/>
              </a:lnSpc>
              <a:spcBef>
                <a:spcPts val="1000"/>
              </a:spcBef>
              <a:spcAft>
                <a:spcPts val="0"/>
              </a:spcAft>
              <a:buSzPts val="1200"/>
              <a:buNone/>
              <a:defRPr>
                <a:solidFill>
                  <a:srgbClr val="888888"/>
                </a:solidFill>
              </a:defRPr>
            </a:lvl8pPr>
            <a:lvl9pPr lvl="8" algn="ctr">
              <a:lnSpc>
                <a:spcPct val="100000"/>
              </a:lnSpc>
              <a:spcBef>
                <a:spcPts val="1000"/>
              </a:spcBef>
              <a:spcAft>
                <a:spcPts val="0"/>
              </a:spcAft>
              <a:buSzPts val="1200"/>
              <a:buNone/>
              <a:defRPr>
                <a:solidFill>
                  <a:srgbClr val="888888"/>
                </a:solidFill>
              </a:defRPr>
            </a:lvl9pPr>
          </a:lstStyle>
          <a:p>
            <a:endParaRPr/>
          </a:p>
        </p:txBody>
      </p:sp>
      <p:sp>
        <p:nvSpPr>
          <p:cNvPr id="51" name="Google Shape;51;p8"/>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p:nvPr/>
        </p:nvSpPr>
        <p:spPr>
          <a:xfrm>
            <a:off x="-31719" y="4321158"/>
            <a:ext cx="1395473" cy="781781"/>
          </a:xfrm>
          <a:custGeom>
            <a:avLst/>
            <a:gdLst/>
            <a:ahLst/>
            <a:cxnLst/>
            <a:rect l="l" t="t" r="r" b="b"/>
            <a:pathLst>
              <a:path w="8042" h="10000" extrusionOk="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8"/>
          <p:cNvSpPr txBox="1">
            <a:spLocks noGrp="1"/>
          </p:cNvSpPr>
          <p:nvPr>
            <p:ph type="sldNum" idx="12"/>
          </p:nvPr>
        </p:nvSpPr>
        <p:spPr>
          <a:xfrm>
            <a:off x="423334" y="4529541"/>
            <a:ext cx="58497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4"/>
        <p:cNvGrpSpPr/>
        <p:nvPr/>
      </p:nvGrpSpPr>
      <p:grpSpPr>
        <a:xfrm>
          <a:off x="0" y="0"/>
          <a:ext cx="0" cy="0"/>
          <a:chOff x="0" y="0"/>
          <a:chExt cx="0" cy="0"/>
        </a:xfrm>
      </p:grpSpPr>
      <p:sp>
        <p:nvSpPr>
          <p:cNvPr id="165" name="Google Shape;165;gb55ed72e48_0_199"/>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66" name="Google Shape;166;gb55ed72e48_0_199"/>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7" name="Google Shape;167;gb55ed72e48_0_19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8"/>
        <p:cNvGrpSpPr/>
        <p:nvPr/>
      </p:nvGrpSpPr>
      <p:grpSpPr>
        <a:xfrm>
          <a:off x="0" y="0"/>
          <a:ext cx="0" cy="0"/>
          <a:chOff x="0" y="0"/>
          <a:chExt cx="0" cy="0"/>
        </a:xfrm>
      </p:grpSpPr>
      <p:sp>
        <p:nvSpPr>
          <p:cNvPr id="169" name="Google Shape;169;gb55ed72e48_0_180"/>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0" name="Google Shape;170;gb55ed72e48_0_180"/>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1" name="Google Shape;171;gb55ed72e48_0_18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2"/>
        <p:cNvGrpSpPr/>
        <p:nvPr/>
      </p:nvGrpSpPr>
      <p:grpSpPr>
        <a:xfrm>
          <a:off x="0" y="0"/>
          <a:ext cx="0" cy="0"/>
          <a:chOff x="0" y="0"/>
          <a:chExt cx="0" cy="0"/>
        </a:xfrm>
      </p:grpSpPr>
      <p:sp>
        <p:nvSpPr>
          <p:cNvPr id="173" name="Google Shape;173;gb55ed72e48_0_184"/>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4" name="Google Shape;174;gb55ed72e48_0_18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5"/>
        <p:cNvGrpSpPr/>
        <p:nvPr/>
      </p:nvGrpSpPr>
      <p:grpSpPr>
        <a:xfrm>
          <a:off x="0" y="0"/>
          <a:ext cx="0" cy="0"/>
          <a:chOff x="0" y="0"/>
          <a:chExt cx="0" cy="0"/>
        </a:xfrm>
      </p:grpSpPr>
      <p:sp>
        <p:nvSpPr>
          <p:cNvPr id="176" name="Google Shape;176;gb55ed72e48_0_19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7" name="Google Shape;177;gb55ed72e48_0_191"/>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78" name="Google Shape;178;gb55ed72e48_0_191"/>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79" name="Google Shape;179;gb55ed72e48_0_19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gb55ed72e48_0_19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2" name="Google Shape;182;gb55ed72e48_0_19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3"/>
        <p:cNvGrpSpPr/>
        <p:nvPr/>
      </p:nvGrpSpPr>
      <p:grpSpPr>
        <a:xfrm>
          <a:off x="0" y="0"/>
          <a:ext cx="0" cy="0"/>
          <a:chOff x="0" y="0"/>
          <a:chExt cx="0" cy="0"/>
        </a:xfrm>
      </p:grpSpPr>
      <p:sp>
        <p:nvSpPr>
          <p:cNvPr id="184" name="Google Shape;184;gb55ed72e48_0_203"/>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85" name="Google Shape;185;gb55ed72e48_0_20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6"/>
        <p:cNvGrpSpPr/>
        <p:nvPr/>
      </p:nvGrpSpPr>
      <p:grpSpPr>
        <a:xfrm>
          <a:off x="0" y="0"/>
          <a:ext cx="0" cy="0"/>
          <a:chOff x="0" y="0"/>
          <a:chExt cx="0" cy="0"/>
        </a:xfrm>
      </p:grpSpPr>
      <p:sp>
        <p:nvSpPr>
          <p:cNvPr id="187" name="Google Shape;187;gb55ed72e48_0_20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b55ed72e48_0_206"/>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89" name="Google Shape;189;gb55ed72e48_0_206"/>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0" name="Google Shape;190;gb55ed72e48_0_206"/>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1" name="Google Shape;191;gb55ed72e48_0_20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2"/>
        <p:cNvGrpSpPr/>
        <p:nvPr/>
      </p:nvGrpSpPr>
      <p:grpSpPr>
        <a:xfrm>
          <a:off x="0" y="0"/>
          <a:ext cx="0" cy="0"/>
          <a:chOff x="0" y="0"/>
          <a:chExt cx="0" cy="0"/>
        </a:xfrm>
      </p:grpSpPr>
      <p:sp>
        <p:nvSpPr>
          <p:cNvPr id="193" name="Google Shape;193;gb55ed72e48_0_212"/>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94" name="Google Shape;194;gb55ed72e48_0_2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5"/>
        <p:cNvGrpSpPr/>
        <p:nvPr/>
      </p:nvGrpSpPr>
      <p:grpSpPr>
        <a:xfrm>
          <a:off x="0" y="0"/>
          <a:ext cx="0" cy="0"/>
          <a:chOff x="0" y="0"/>
          <a:chExt cx="0" cy="0"/>
        </a:xfrm>
      </p:grpSpPr>
      <p:sp>
        <p:nvSpPr>
          <p:cNvPr id="196" name="Google Shape;196;gb55ed72e48_0_215"/>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97" name="Google Shape;197;gb55ed72e48_0_215"/>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98" name="Google Shape;198;gb55ed72e48_0_21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9"/>
        <p:cNvGrpSpPr/>
        <p:nvPr/>
      </p:nvGrpSpPr>
      <p:grpSpPr>
        <a:xfrm>
          <a:off x="0" y="0"/>
          <a:ext cx="0" cy="0"/>
          <a:chOff x="0" y="0"/>
          <a:chExt cx="0" cy="0"/>
        </a:xfrm>
      </p:grpSpPr>
      <p:sp>
        <p:nvSpPr>
          <p:cNvPr id="200" name="Google Shape;200;gb55ed72e48_0_21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gb55ed72e48_0_66"/>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b55ed72e48_0_66"/>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30200" algn="l">
              <a:lnSpc>
                <a:spcPct val="100000"/>
              </a:lnSpc>
              <a:spcBef>
                <a:spcPts val="1000"/>
              </a:spcBef>
              <a:spcAft>
                <a:spcPts val="0"/>
              </a:spcAft>
              <a:buSzPts val="1600"/>
              <a:buChar char="?"/>
              <a:defRPr/>
            </a:lvl2pPr>
            <a:lvl3pPr marL="1371600" lvl="2" indent="-317500" algn="l">
              <a:lnSpc>
                <a:spcPct val="100000"/>
              </a:lnSpc>
              <a:spcBef>
                <a:spcPts val="1000"/>
              </a:spcBef>
              <a:spcAft>
                <a:spcPts val="0"/>
              </a:spcAft>
              <a:buSzPts val="1400"/>
              <a:buChar char="?"/>
              <a:defRPr/>
            </a:lvl3pPr>
            <a:lvl4pPr marL="1828800" lvl="3" indent="-304800" algn="l">
              <a:lnSpc>
                <a:spcPct val="100000"/>
              </a:lnSpc>
              <a:spcBef>
                <a:spcPts val="1000"/>
              </a:spcBef>
              <a:spcAft>
                <a:spcPts val="0"/>
              </a:spcAft>
              <a:buSzPts val="1200"/>
              <a:buChar char="?"/>
              <a:defRPr/>
            </a:lvl4pPr>
            <a:lvl5pPr marL="2286000" lvl="4" indent="-304800" algn="l">
              <a:lnSpc>
                <a:spcPct val="100000"/>
              </a:lnSpc>
              <a:spcBef>
                <a:spcPts val="1000"/>
              </a:spcBef>
              <a:spcAft>
                <a:spcPts val="0"/>
              </a:spcAft>
              <a:buSzPts val="1200"/>
              <a:buChar char="?"/>
              <a:defRPr/>
            </a:lvl5pPr>
            <a:lvl6pPr marL="2743200" lvl="5" indent="-304800" algn="l">
              <a:lnSpc>
                <a:spcPct val="100000"/>
              </a:lnSpc>
              <a:spcBef>
                <a:spcPts val="1000"/>
              </a:spcBef>
              <a:spcAft>
                <a:spcPts val="0"/>
              </a:spcAft>
              <a:buSzPts val="1200"/>
              <a:buChar char="?"/>
              <a:defRPr/>
            </a:lvl6pPr>
            <a:lvl7pPr marL="3200400" lvl="6" indent="-304800" algn="l">
              <a:lnSpc>
                <a:spcPct val="100000"/>
              </a:lnSpc>
              <a:spcBef>
                <a:spcPts val="1000"/>
              </a:spcBef>
              <a:spcAft>
                <a:spcPts val="0"/>
              </a:spcAft>
              <a:buSzPts val="1200"/>
              <a:buChar char="?"/>
              <a:defRPr/>
            </a:lvl7pPr>
            <a:lvl8pPr marL="3657600" lvl="7" indent="-304800" algn="l">
              <a:lnSpc>
                <a:spcPct val="100000"/>
              </a:lnSpc>
              <a:spcBef>
                <a:spcPts val="1000"/>
              </a:spcBef>
              <a:spcAft>
                <a:spcPts val="0"/>
              </a:spcAft>
              <a:buSzPts val="1200"/>
              <a:buChar char="?"/>
              <a:defRPr/>
            </a:lvl8pPr>
            <a:lvl9pPr marL="4114800" lvl="8" indent="-304800" algn="l">
              <a:lnSpc>
                <a:spcPct val="100000"/>
              </a:lnSpc>
              <a:spcBef>
                <a:spcPts val="1000"/>
              </a:spcBef>
              <a:spcAft>
                <a:spcPts val="0"/>
              </a:spcAft>
              <a:buSzPts val="1200"/>
              <a:buChar char="?"/>
              <a:defRPr/>
            </a:lvl9pPr>
          </a:lstStyle>
          <a:p>
            <a:endParaRPr/>
          </a:p>
        </p:txBody>
      </p:sp>
      <p:sp>
        <p:nvSpPr>
          <p:cNvPr id="57" name="Google Shape;57;gb55ed72e48_0_66"/>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1945200" y="624110"/>
            <a:ext cx="6589200" cy="128089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148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2"/>
          <p:cNvSpPr/>
          <p:nvPr/>
        </p:nvSpPr>
        <p:spPr>
          <a:xfrm rot="10800000" flipH="1">
            <a:off x="58" y="711194"/>
            <a:ext cx="1358356" cy="508005"/>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2"/>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1945200" y="624110"/>
            <a:ext cx="6589200" cy="128089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148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1942416" y="2136706"/>
            <a:ext cx="3197531" cy="376739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6" name="Google Shape;66;p10"/>
          <p:cNvSpPr txBox="1">
            <a:spLocks noGrp="1"/>
          </p:cNvSpPr>
          <p:nvPr>
            <p:ph type="body" idx="2"/>
          </p:nvPr>
        </p:nvSpPr>
        <p:spPr>
          <a:xfrm>
            <a:off x="5337307" y="2136706"/>
            <a:ext cx="3197093" cy="376739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7" name="Google Shape;67;p10"/>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p:nvPr/>
        </p:nvSpPr>
        <p:spPr>
          <a:xfrm rot="10800000" flipH="1">
            <a:off x="58" y="711194"/>
            <a:ext cx="1358356" cy="508005"/>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0"/>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ft Side Text">
  <p:cSld name="Left Side Text">
    <p:spTree>
      <p:nvGrpSpPr>
        <p:cNvPr id="1" name="Shape 70"/>
        <p:cNvGrpSpPr/>
        <p:nvPr/>
      </p:nvGrpSpPr>
      <p:grpSpPr>
        <a:xfrm>
          <a:off x="0" y="0"/>
          <a:ext cx="0" cy="0"/>
          <a:chOff x="0" y="0"/>
          <a:chExt cx="0" cy="0"/>
        </a:xfrm>
      </p:grpSpPr>
      <p:sp>
        <p:nvSpPr>
          <p:cNvPr id="71" name="Google Shape;71;p42"/>
          <p:cNvSpPr txBox="1">
            <a:spLocks noGrp="1"/>
          </p:cNvSpPr>
          <p:nvPr>
            <p:ph type="title"/>
          </p:nvPr>
        </p:nvSpPr>
        <p:spPr>
          <a:xfrm>
            <a:off x="384048" y="455084"/>
            <a:ext cx="4958400" cy="6604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dk2"/>
              </a:buClr>
              <a:buSzPts val="2800"/>
              <a:buFont typeface="Roboto Light"/>
              <a:buNone/>
              <a:defRPr sz="2800" i="0" u="none" strike="noStrike" cap="none">
                <a:solidFill>
                  <a:schemeClr val="dk2"/>
                </a:solidFill>
                <a:latin typeface="Roboto Light"/>
                <a:ea typeface="Roboto Light"/>
                <a:cs typeface="Roboto Light"/>
                <a:sym typeface="Roboto Light"/>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
        <p:nvSpPr>
          <p:cNvPr id="72" name="Google Shape;72;p42"/>
          <p:cNvSpPr txBox="1">
            <a:spLocks noGrp="1"/>
          </p:cNvSpPr>
          <p:nvPr>
            <p:ph type="sldNum" idx="12"/>
          </p:nvPr>
        </p:nvSpPr>
        <p:spPr>
          <a:xfrm>
            <a:off x="8556775" y="6431000"/>
            <a:ext cx="548700" cy="349200"/>
          </a:xfrm>
          <a:prstGeom prst="rect">
            <a:avLst/>
          </a:prstGeom>
          <a:noFill/>
          <a:ln>
            <a:noFill/>
          </a:ln>
        </p:spPr>
        <p:txBody>
          <a:bodyPr spcFirstLastPara="1" wrap="square" lIns="68575" tIns="34275" rIns="68575" bIns="34275" anchor="t" anchorCtr="0">
            <a:noAutofit/>
          </a:bodyPr>
          <a:lstStyle>
            <a:lvl1pPr marL="0" lvl="0" indent="0" algn="r">
              <a:lnSpc>
                <a:spcPct val="100000"/>
              </a:lnSpc>
              <a:spcBef>
                <a:spcPts val="0"/>
              </a:spcBef>
              <a:spcAft>
                <a:spcPts val="0"/>
              </a:spcAft>
              <a:buSzPts val="2000"/>
              <a:buNone/>
              <a:defRPr sz="2000" b="0" i="0" u="none" strike="noStrike" cap="none">
                <a:solidFill>
                  <a:srgbClr val="A5A5A5"/>
                </a:solidFill>
                <a:latin typeface="Roboto"/>
                <a:ea typeface="Roboto"/>
                <a:cs typeface="Roboto"/>
                <a:sym typeface="Roboto"/>
              </a:defRPr>
            </a:lvl1pPr>
            <a:lvl2pPr marL="0" lvl="1" indent="0" algn="r">
              <a:lnSpc>
                <a:spcPct val="100000"/>
              </a:lnSpc>
              <a:spcBef>
                <a:spcPts val="0"/>
              </a:spcBef>
              <a:spcAft>
                <a:spcPts val="0"/>
              </a:spcAft>
              <a:buSzPts val="2000"/>
              <a:buNone/>
              <a:defRPr sz="2000" b="0" i="0" u="none" strike="noStrike" cap="none">
                <a:solidFill>
                  <a:srgbClr val="A5A5A5"/>
                </a:solidFill>
                <a:latin typeface="Roboto"/>
                <a:ea typeface="Roboto"/>
                <a:cs typeface="Roboto"/>
                <a:sym typeface="Roboto"/>
              </a:defRPr>
            </a:lvl2pPr>
            <a:lvl3pPr marL="0" lvl="2" indent="0" algn="r">
              <a:lnSpc>
                <a:spcPct val="100000"/>
              </a:lnSpc>
              <a:spcBef>
                <a:spcPts val="0"/>
              </a:spcBef>
              <a:spcAft>
                <a:spcPts val="0"/>
              </a:spcAft>
              <a:buSzPts val="2000"/>
              <a:buNone/>
              <a:defRPr sz="2000" b="0" i="0" u="none" strike="noStrike" cap="none">
                <a:solidFill>
                  <a:srgbClr val="A5A5A5"/>
                </a:solidFill>
                <a:latin typeface="Roboto"/>
                <a:ea typeface="Roboto"/>
                <a:cs typeface="Roboto"/>
                <a:sym typeface="Roboto"/>
              </a:defRPr>
            </a:lvl3pPr>
            <a:lvl4pPr marL="0" lvl="3" indent="0" algn="r">
              <a:lnSpc>
                <a:spcPct val="100000"/>
              </a:lnSpc>
              <a:spcBef>
                <a:spcPts val="0"/>
              </a:spcBef>
              <a:spcAft>
                <a:spcPts val="0"/>
              </a:spcAft>
              <a:buSzPts val="2000"/>
              <a:buNone/>
              <a:defRPr sz="2000" b="0" i="0" u="none" strike="noStrike" cap="none">
                <a:solidFill>
                  <a:srgbClr val="A5A5A5"/>
                </a:solidFill>
                <a:latin typeface="Roboto"/>
                <a:ea typeface="Roboto"/>
                <a:cs typeface="Roboto"/>
                <a:sym typeface="Roboto"/>
              </a:defRPr>
            </a:lvl4pPr>
            <a:lvl5pPr marL="0" lvl="4" indent="0" algn="r">
              <a:lnSpc>
                <a:spcPct val="100000"/>
              </a:lnSpc>
              <a:spcBef>
                <a:spcPts val="0"/>
              </a:spcBef>
              <a:spcAft>
                <a:spcPts val="0"/>
              </a:spcAft>
              <a:buSzPts val="2000"/>
              <a:buNone/>
              <a:defRPr sz="2000" b="0" i="0" u="none" strike="noStrike" cap="none">
                <a:solidFill>
                  <a:srgbClr val="A5A5A5"/>
                </a:solidFill>
                <a:latin typeface="Roboto"/>
                <a:ea typeface="Roboto"/>
                <a:cs typeface="Roboto"/>
                <a:sym typeface="Roboto"/>
              </a:defRPr>
            </a:lvl5pPr>
            <a:lvl6pPr marL="0" lvl="5" indent="0" algn="r">
              <a:lnSpc>
                <a:spcPct val="100000"/>
              </a:lnSpc>
              <a:spcBef>
                <a:spcPts val="0"/>
              </a:spcBef>
              <a:spcAft>
                <a:spcPts val="0"/>
              </a:spcAft>
              <a:buSzPts val="2000"/>
              <a:buNone/>
              <a:defRPr sz="2000" b="0" i="0" u="none" strike="noStrike" cap="none">
                <a:solidFill>
                  <a:srgbClr val="A5A5A5"/>
                </a:solidFill>
                <a:latin typeface="Roboto"/>
                <a:ea typeface="Roboto"/>
                <a:cs typeface="Roboto"/>
                <a:sym typeface="Roboto"/>
              </a:defRPr>
            </a:lvl6pPr>
            <a:lvl7pPr marL="0" lvl="6" indent="0" algn="r">
              <a:lnSpc>
                <a:spcPct val="100000"/>
              </a:lnSpc>
              <a:spcBef>
                <a:spcPts val="0"/>
              </a:spcBef>
              <a:spcAft>
                <a:spcPts val="0"/>
              </a:spcAft>
              <a:buSzPts val="2000"/>
              <a:buNone/>
              <a:defRPr sz="2000" b="0" i="0" u="none" strike="noStrike" cap="none">
                <a:solidFill>
                  <a:srgbClr val="A5A5A5"/>
                </a:solidFill>
                <a:latin typeface="Roboto"/>
                <a:ea typeface="Roboto"/>
                <a:cs typeface="Roboto"/>
                <a:sym typeface="Roboto"/>
              </a:defRPr>
            </a:lvl7pPr>
            <a:lvl8pPr marL="0" lvl="7" indent="0" algn="r">
              <a:lnSpc>
                <a:spcPct val="100000"/>
              </a:lnSpc>
              <a:spcBef>
                <a:spcPts val="0"/>
              </a:spcBef>
              <a:spcAft>
                <a:spcPts val="0"/>
              </a:spcAft>
              <a:buSzPts val="2000"/>
              <a:buNone/>
              <a:defRPr sz="2000" b="0" i="0" u="none" strike="noStrike" cap="none">
                <a:solidFill>
                  <a:srgbClr val="A5A5A5"/>
                </a:solidFill>
                <a:latin typeface="Roboto"/>
                <a:ea typeface="Roboto"/>
                <a:cs typeface="Roboto"/>
                <a:sym typeface="Roboto"/>
              </a:defRPr>
            </a:lvl8pPr>
            <a:lvl9pPr marL="0" lvl="8" indent="0" algn="r">
              <a:lnSpc>
                <a:spcPct val="100000"/>
              </a:lnSpc>
              <a:spcBef>
                <a:spcPts val="0"/>
              </a:spcBef>
              <a:spcAft>
                <a:spcPts val="0"/>
              </a:spcAft>
              <a:buSzPts val="2000"/>
              <a:buNone/>
              <a:defRPr sz="2000" b="0" i="0" u="none" strike="noStrike" cap="none">
                <a:solidFill>
                  <a:srgbClr val="A5A5A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42"/>
          <p:cNvSpPr txBox="1">
            <a:spLocks noGrp="1"/>
          </p:cNvSpPr>
          <p:nvPr>
            <p:ph type="body" idx="1"/>
          </p:nvPr>
        </p:nvSpPr>
        <p:spPr>
          <a:xfrm>
            <a:off x="384048" y="1178567"/>
            <a:ext cx="5166600" cy="51548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24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1pPr>
            <a:lvl2pPr marL="914400" marR="0" lvl="1" indent="-228600" algn="l">
              <a:lnSpc>
                <a:spcPct val="100000"/>
              </a:lnSpc>
              <a:spcBef>
                <a:spcPts val="24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2pPr>
            <a:lvl3pPr marL="1371600" marR="0" lvl="2" indent="-228600" algn="l">
              <a:lnSpc>
                <a:spcPct val="100000"/>
              </a:lnSpc>
              <a:spcBef>
                <a:spcPts val="20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3pPr>
            <a:lvl4pPr marL="1828800" marR="0" lvl="3" indent="-228600" algn="l">
              <a:lnSpc>
                <a:spcPct val="100000"/>
              </a:lnSpc>
              <a:spcBef>
                <a:spcPts val="18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4pPr>
            <a:lvl5pPr marL="2286000" marR="0" lvl="4" indent="-228600" algn="l">
              <a:lnSpc>
                <a:spcPct val="100000"/>
              </a:lnSpc>
              <a:spcBef>
                <a:spcPts val="180"/>
              </a:spcBef>
              <a:spcAft>
                <a:spcPts val="0"/>
              </a:spcAft>
              <a:buClr>
                <a:schemeClr val="dk1"/>
              </a:buClr>
              <a:buSzPts val="1400"/>
              <a:buFont typeface="Arial"/>
              <a:buNone/>
              <a:defRPr b="0" i="0" u="none" strike="noStrike" cap="none">
                <a:solidFill>
                  <a:schemeClr val="dk1"/>
                </a:solidFill>
                <a:latin typeface="Roboto"/>
                <a:ea typeface="Roboto"/>
                <a:cs typeface="Roboto"/>
                <a:sym typeface="Roboto"/>
              </a:defRPr>
            </a:lvl5pPr>
            <a:lvl6pPr marL="2743200" marR="0" lvl="5" indent="-228600" algn="l">
              <a:lnSpc>
                <a:spcPct val="100000"/>
              </a:lnSpc>
              <a:spcBef>
                <a:spcPts val="18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a:lnSpc>
                <a:spcPct val="100000"/>
              </a:lnSpc>
              <a:spcBef>
                <a:spcPts val="180"/>
              </a:spcBef>
              <a:spcAft>
                <a:spcPts val="0"/>
              </a:spcAft>
              <a:buClr>
                <a:schemeClr val="dk1"/>
              </a:buClr>
              <a:buSzPts val="1000"/>
              <a:buFont typeface="Arial"/>
              <a:buNone/>
              <a:defRPr sz="1000" b="0" i="0" u="none" strike="noStrike" cap="none">
                <a:solidFill>
                  <a:schemeClr val="dk1"/>
                </a:solidFill>
                <a:latin typeface="Roboto"/>
                <a:ea typeface="Roboto"/>
                <a:cs typeface="Roboto"/>
                <a:sym typeface="Roboto"/>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8pPr>
            <a:lvl9pPr marL="4114800" marR="0" lvl="8" indent="-228600" algn="l">
              <a:lnSpc>
                <a:spcPct val="100000"/>
              </a:lnSpc>
              <a:spcBef>
                <a:spcPts val="180"/>
              </a:spcBef>
              <a:spcAft>
                <a:spcPts val="0"/>
              </a:spcAft>
              <a:buClr>
                <a:schemeClr val="dk1"/>
              </a:buClr>
              <a:buSzPts val="800"/>
              <a:buFont typeface="Arial"/>
              <a:buNone/>
              <a:defRPr sz="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3"/>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p:nvPr/>
        </p:nvSpPr>
        <p:spPr>
          <a:xfrm rot="10800000" flipH="1">
            <a:off x="58" y="711194"/>
            <a:ext cx="1358356" cy="508005"/>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3"/>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9"/>
          <p:cNvSpPr txBox="1">
            <a:spLocks noGrp="1"/>
          </p:cNvSpPr>
          <p:nvPr>
            <p:ph type="title"/>
          </p:nvPr>
        </p:nvSpPr>
        <p:spPr>
          <a:xfrm>
            <a:off x="1942415" y="2074562"/>
            <a:ext cx="6591985"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481AA"/>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9"/>
          <p:cNvSpPr txBox="1">
            <a:spLocks noGrp="1"/>
          </p:cNvSpPr>
          <p:nvPr>
            <p:ph type="body" idx="1"/>
          </p:nvPr>
        </p:nvSpPr>
        <p:spPr>
          <a:xfrm>
            <a:off x="1942415" y="3581400"/>
            <a:ext cx="6591985"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000"/>
              <a:buNone/>
              <a:defRPr sz="2000">
                <a:solidFill>
                  <a:srgbClr val="595959"/>
                </a:solidFill>
              </a:defRPr>
            </a:lvl1pPr>
            <a:lvl2pPr marL="914400" lvl="1" indent="-228600" algn="l">
              <a:lnSpc>
                <a:spcPct val="100000"/>
              </a:lnSpc>
              <a:spcBef>
                <a:spcPts val="1000"/>
              </a:spcBef>
              <a:spcAft>
                <a:spcPts val="0"/>
              </a:spcAft>
              <a:buSzPts val="180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400"/>
              <a:buNone/>
              <a:defRPr sz="1400">
                <a:solidFill>
                  <a:srgbClr val="888888"/>
                </a:solidFill>
              </a:defRPr>
            </a:lvl6pPr>
            <a:lvl7pPr marL="3200400" lvl="6" indent="-228600" algn="l">
              <a:lnSpc>
                <a:spcPct val="100000"/>
              </a:lnSpc>
              <a:spcBef>
                <a:spcPts val="1000"/>
              </a:spcBef>
              <a:spcAft>
                <a:spcPts val="0"/>
              </a:spcAft>
              <a:buSzPts val="1400"/>
              <a:buNone/>
              <a:defRPr sz="1400">
                <a:solidFill>
                  <a:srgbClr val="888888"/>
                </a:solidFill>
              </a:defRPr>
            </a:lvl7pPr>
            <a:lvl8pPr marL="3657600" lvl="7" indent="-228600" algn="l">
              <a:lnSpc>
                <a:spcPct val="100000"/>
              </a:lnSpc>
              <a:spcBef>
                <a:spcPts val="1000"/>
              </a:spcBef>
              <a:spcAft>
                <a:spcPts val="0"/>
              </a:spcAft>
              <a:buSzPts val="1400"/>
              <a:buNone/>
              <a:defRPr sz="1400">
                <a:solidFill>
                  <a:srgbClr val="888888"/>
                </a:solidFill>
              </a:defRPr>
            </a:lvl8pPr>
            <a:lvl9pPr marL="4114800" lvl="8" indent="-228600" algn="l">
              <a:lnSpc>
                <a:spcPct val="100000"/>
              </a:lnSpc>
              <a:spcBef>
                <a:spcPts val="1000"/>
              </a:spcBef>
              <a:spcAft>
                <a:spcPts val="0"/>
              </a:spcAft>
              <a:buSzPts val="1400"/>
              <a:buNone/>
              <a:defRPr sz="1400">
                <a:solidFill>
                  <a:srgbClr val="888888"/>
                </a:solidFill>
              </a:defRPr>
            </a:lvl9pPr>
          </a:lstStyle>
          <a:p>
            <a:endParaRPr/>
          </a:p>
        </p:txBody>
      </p:sp>
      <p:sp>
        <p:nvSpPr>
          <p:cNvPr id="81" name="Google Shape;81;p9"/>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
          <p:cNvSpPr/>
          <p:nvPr/>
        </p:nvSpPr>
        <p:spPr>
          <a:xfrm rot="10800000" flipH="1">
            <a:off x="58" y="3166527"/>
            <a:ext cx="1358356" cy="508005"/>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9"/>
          <p:cNvSpPr txBox="1">
            <a:spLocks noGrp="1"/>
          </p:cNvSpPr>
          <p:nvPr>
            <p:ph type="sldNum" idx="12"/>
          </p:nvPr>
        </p:nvSpPr>
        <p:spPr>
          <a:xfrm>
            <a:off x="511228" y="3244140"/>
            <a:ext cx="58497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1945200" y="624110"/>
            <a:ext cx="6589200" cy="128089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148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1"/>
          <p:cNvSpPr txBox="1">
            <a:spLocks noGrp="1"/>
          </p:cNvSpPr>
          <p:nvPr>
            <p:ph type="body" idx="1"/>
          </p:nvPr>
        </p:nvSpPr>
        <p:spPr>
          <a:xfrm>
            <a:off x="2265352" y="2226626"/>
            <a:ext cx="2874596"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87" name="Google Shape;87;p11"/>
          <p:cNvSpPr txBox="1">
            <a:spLocks noGrp="1"/>
          </p:cNvSpPr>
          <p:nvPr>
            <p:ph type="body" idx="2"/>
          </p:nvPr>
        </p:nvSpPr>
        <p:spPr>
          <a:xfrm>
            <a:off x="1942415" y="2802888"/>
            <a:ext cx="3197532" cy="310570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8" name="Google Shape;88;p11"/>
          <p:cNvSpPr txBox="1">
            <a:spLocks noGrp="1"/>
          </p:cNvSpPr>
          <p:nvPr>
            <p:ph type="body" idx="3"/>
          </p:nvPr>
        </p:nvSpPr>
        <p:spPr>
          <a:xfrm>
            <a:off x="5656154" y="2223398"/>
            <a:ext cx="287323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89" name="Google Shape;89;p11"/>
          <p:cNvSpPr txBox="1">
            <a:spLocks noGrp="1"/>
          </p:cNvSpPr>
          <p:nvPr>
            <p:ph type="body" idx="4"/>
          </p:nvPr>
        </p:nvSpPr>
        <p:spPr>
          <a:xfrm>
            <a:off x="5333715" y="2799660"/>
            <a:ext cx="3195680" cy="310570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0" name="Google Shape;90;p11"/>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1"/>
          <p:cNvSpPr/>
          <p:nvPr/>
        </p:nvSpPr>
        <p:spPr>
          <a:xfrm rot="10800000" flipH="1">
            <a:off x="58" y="711194"/>
            <a:ext cx="1358356" cy="508005"/>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1"/>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C4DCE3"/>
            </a:gs>
          </a:gsLst>
          <a:lin ang="5400000" scaled="0"/>
        </a:gradFill>
        <a:effectLst/>
      </p:bgPr>
    </p:bg>
    <p:spTree>
      <p:nvGrpSpPr>
        <p:cNvPr id="1" name="Shape 9"/>
        <p:cNvGrpSpPr/>
        <p:nvPr/>
      </p:nvGrpSpPr>
      <p:grpSpPr>
        <a:xfrm>
          <a:off x="0" y="0"/>
          <a:ext cx="0" cy="0"/>
          <a:chOff x="0" y="0"/>
          <a:chExt cx="0" cy="0"/>
        </a:xfrm>
      </p:grpSpPr>
      <p:grpSp>
        <p:nvGrpSpPr>
          <p:cNvPr id="10" name="Google Shape;10;p6"/>
          <p:cNvGrpSpPr/>
          <p:nvPr/>
        </p:nvGrpSpPr>
        <p:grpSpPr>
          <a:xfrm>
            <a:off x="1" y="228600"/>
            <a:ext cx="1981200" cy="6638628"/>
            <a:chOff x="2487613" y="285750"/>
            <a:chExt cx="2428875" cy="5654676"/>
          </a:xfrm>
        </p:grpSpPr>
        <p:sp>
          <p:nvSpPr>
            <p:cNvPr id="11" name="Google Shape;11;p6"/>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6"/>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6"/>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6"/>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6"/>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6"/>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6"/>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6"/>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6"/>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6"/>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6"/>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6"/>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 name="Google Shape;23;p6"/>
          <p:cNvGrpSpPr/>
          <p:nvPr/>
        </p:nvGrpSpPr>
        <p:grpSpPr>
          <a:xfrm>
            <a:off x="20421" y="749"/>
            <a:ext cx="1952272" cy="6852504"/>
            <a:chOff x="6627813" y="196102"/>
            <a:chExt cx="1952625" cy="5677649"/>
          </a:xfrm>
        </p:grpSpPr>
        <p:sp>
          <p:nvSpPr>
            <p:cNvPr id="24" name="Google Shape;24;p6"/>
            <p:cNvSpPr/>
            <p:nvPr/>
          </p:nvSpPr>
          <p:spPr>
            <a:xfrm>
              <a:off x="6627813" y="196102"/>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6"/>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6"/>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6"/>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6"/>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6"/>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6"/>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6"/>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6"/>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6"/>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6"/>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6"/>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6"/>
          <p:cNvSpPr txBox="1">
            <a:spLocks noGrp="1"/>
          </p:cNvSpPr>
          <p:nvPr>
            <p:ph type="title"/>
          </p:nvPr>
        </p:nvSpPr>
        <p:spPr>
          <a:xfrm>
            <a:off x="1945200" y="624110"/>
            <a:ext cx="6589200" cy="128089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1481AA"/>
              </a:buClr>
              <a:buSzPts val="3600"/>
              <a:buFont typeface="Century Gothic"/>
              <a:buNone/>
              <a:defRPr sz="3600" b="0" i="0" u="none" strike="noStrike" cap="none">
                <a:solidFill>
                  <a:srgbClr val="1481AA"/>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8" name="Google Shape;38;p6"/>
          <p:cNvSpPr txBox="1">
            <a:spLocks noGrp="1"/>
          </p:cNvSpPr>
          <p:nvPr>
            <p:ph type="body" idx="1"/>
          </p:nvPr>
        </p:nvSpPr>
        <p:spPr>
          <a:xfrm>
            <a:off x="1942415" y="2133600"/>
            <a:ext cx="6591985" cy="38862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6"/>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6"/>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6"/>
          <p:cNvPicPr preferRelativeResize="0"/>
          <p:nvPr/>
        </p:nvPicPr>
        <p:blipFill rotWithShape="1">
          <a:blip r:embed="rId20">
            <a:alphaModFix/>
          </a:blip>
          <a:srcRect/>
          <a:stretch/>
        </p:blipFill>
        <p:spPr>
          <a:xfrm>
            <a:off x="8412708" y="6135089"/>
            <a:ext cx="670687" cy="6275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6"/>
        <p:cNvGrpSpPr/>
        <p:nvPr/>
      </p:nvGrpSpPr>
      <p:grpSpPr>
        <a:xfrm>
          <a:off x="0" y="0"/>
          <a:ext cx="0" cy="0"/>
          <a:chOff x="0" y="0"/>
          <a:chExt cx="0" cy="0"/>
        </a:xfrm>
      </p:grpSpPr>
      <p:sp>
        <p:nvSpPr>
          <p:cNvPr id="157" name="Google Shape;157;gb55ed72e48_0_17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8" name="Google Shape;158;gb55ed72e48_0_17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59" name="Google Shape;159;gb55ed72e48_0_17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aaDa6G4K4rU"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padlet.com/kazstorm/assortedphenomena"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vilda.alaska.edu/digital/collection/cdmg3/search/searchterm/snow%20goggle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forms/d/e/1FAIpQLSfdyX2EalPOOyRGO-I3kqbKFeJPbsjrsxx-IOc0L9hQYGnR6Q/viewform?usp=sf_link"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mlinton@kpbsd.k12.ak.us" TargetMode="External"/><Relationship Id="rId7" Type="http://schemas.openxmlformats.org/officeDocument/2006/relationships/hyperlink" Target="mailto:deborah.riddle@alaska.gov"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mailto:bjorn.wolter@alaska.gov" TargetMode="External"/><Relationship Id="rId5" Type="http://schemas.openxmlformats.org/officeDocument/2006/relationships/hyperlink" Target="mailto:kaz.storm@k12northstar.org" TargetMode="External"/><Relationship Id="rId4" Type="http://schemas.openxmlformats.org/officeDocument/2006/relationships/hyperlink" Target="mailto:akdjgarden@gmail.co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nsta.org/resources/daily-do" TargetMode="External"/><Relationship Id="rId3" Type="http://schemas.openxmlformats.org/officeDocument/2006/relationships/hyperlink" Target="https://drive.google.com/file/d/16BObM62eGWL3SwmLGVGflraPg7gv5qco/view?usp=sharing" TargetMode="External"/><Relationship Id="rId7" Type="http://schemas.openxmlformats.org/officeDocument/2006/relationships/hyperlink" Target="https://education.alaska.gov/akstandards/science/Science%20Standards%20for%20Alaska%20(SSA)%20to%20Alaska%20ELA%20Math%20Standards%20Connections.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education.alaska.gov/akstandards/science/GLE_crosswalk.docx" TargetMode="External"/><Relationship Id="rId5" Type="http://schemas.openxmlformats.org/officeDocument/2006/relationships/hyperlink" Target="https://education.alaska.gov/standards/science" TargetMode="External"/><Relationship Id="rId4" Type="http://schemas.openxmlformats.org/officeDocument/2006/relationships/hyperlink" Target="https://padlet.com/kazstorm/scienceplans" TargetMode="External"/><Relationship Id="rId9" Type="http://schemas.openxmlformats.org/officeDocument/2006/relationships/hyperlink" Target="https://www.nextgenscience.org/resources/examples-quality-ngss-desig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s://nam10.safelinks.protection.outlook.com/?url=https%3A%2F%2Fthewonderofscience.com%2Fphenomenal&amp;data=04%7C01%7Cmlinton%40kpbsd.k12.ak.us%7Ca2ae9578675f482a7ea608d8a164f859%7C74c4dea29b2a430f9af34873435aab97%7C0%7C0%7C637436802319713252%7CUnknown%7CTWFpbGZsb3d8eyJWIjoiMC4wLjAwMDAiLCJQIjoiV2luMzIiLCJBTiI6Ik1haWwiLCJXVCI6Mn0%3D%7C1000&amp;sdata=4K3QeC42ND55uwIHjxqs24nXU8w%2F44vl8qrAqVUIiUw%3D&amp;reserved=0" TargetMode="External"/><Relationship Id="rId7" Type="http://schemas.openxmlformats.org/officeDocument/2006/relationships/hyperlink" Target="https://drive.google.com/file/d/17IoR_RUP1DDreQ-9ITSzmz5Cb5R0fZQR/view?usp=sharin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nam10.safelinks.protection.outlook.com/?url=https%3A%2F%2Fwww.youtube.com%2Fwatch%3Fv%3DaaDa6G4K4rU&amp;data=04%7C01%7Cmlinton%40kpbsd.k12.ak.us%7Ca2ae9578675f482a7ea608d8a164f859%7C74c4dea29b2a430f9af34873435aab97%7C0%7C0%7C637436802319723252%7CUnknown%7CTWFpbGZsb3d8eyJWIjoiMC4wLjAwMDAiLCJQIjoiV2luMzIiLCJBTiI6Ik1haWwiLCJXVCI6Mn0%3D%7C1000&amp;sdata=5aciaTYONLVKVFDBByL0vanWQRIOFPd8YkECK9i3o60%3D&amp;reserved=0" TargetMode="External"/><Relationship Id="rId5" Type="http://schemas.openxmlformats.org/officeDocument/2006/relationships/hyperlink" Target="https://padlet.com/kazstorm/assortedphenomena" TargetMode="External"/><Relationship Id="rId4" Type="http://schemas.openxmlformats.org/officeDocument/2006/relationships/hyperlink" Target="https://nam10.safelinks.protection.outlook.com/?url=https%3A%2F%2Fwww.nextgenscience.org%2Fresources%2Fphenomena&amp;data=04%7C01%7Cmlinton%40kpbsd.k12.ak.us%7Ca2ae9578675f482a7ea608d8a164f859%7C74c4dea29b2a430f9af34873435aab97%7C0%7C0%7C637436802319713252%7CUnknown%7CTWFpbGZsb3d8eyJWIjoiMC4wLjAwMDAiLCJQIjoiV2luMzIiLCJBTiI6Ik1haWwiLCJXVCI6Mn0%3D%7C1000&amp;sdata=gT1KKtQgYsQjYDn2X2KEa4zzAvZcxjyKzLUFKyXHH2U%3D&amp;reserved=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ngss.nsta.org/" TargetMode="External"/><Relationship Id="rId7" Type="http://schemas.openxmlformats.org/officeDocument/2006/relationships/hyperlink" Target="http://stemteachingtools.org/brief/21"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temteachingtools.org/brief/14" TargetMode="External"/><Relationship Id="rId5" Type="http://schemas.openxmlformats.org/officeDocument/2006/relationships/hyperlink" Target="http://stemteachingtools.org/brief/13" TargetMode="External"/><Relationship Id="rId4" Type="http://schemas.openxmlformats.org/officeDocument/2006/relationships/hyperlink" Target="http://stemteachingtools.org/brief/9"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forms/d/e/1FAIpQLSfzb-0FRvfAvr52ms3DNTUKvve439Q3VcZzNGc6xDnjKvrzww/viewform?usp=sf_lin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
          <p:cNvSpPr txBox="1">
            <a:spLocks noGrp="1"/>
          </p:cNvSpPr>
          <p:nvPr>
            <p:ph type="ctrTitle"/>
          </p:nvPr>
        </p:nvSpPr>
        <p:spPr>
          <a:xfrm>
            <a:off x="685800" y="520325"/>
            <a:ext cx="8458200" cy="27561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1481AA"/>
              </a:buClr>
              <a:buSzPts val="5400"/>
              <a:buFont typeface="Century Gothic"/>
              <a:buNone/>
            </a:pPr>
            <a:r>
              <a:rPr lang="en-US" b="1" dirty="0">
                <a:solidFill>
                  <a:srgbClr val="1774E6"/>
                </a:solidFill>
              </a:rPr>
              <a:t>Alaska Science Standards</a:t>
            </a:r>
            <a:endParaRPr b="1" dirty="0">
              <a:solidFill>
                <a:srgbClr val="1774E6"/>
              </a:solidFill>
            </a:endParaRPr>
          </a:p>
          <a:p>
            <a:pPr marL="0" lvl="0" indent="0" algn="ctr" rtl="0">
              <a:lnSpc>
                <a:spcPct val="100000"/>
              </a:lnSpc>
              <a:spcBef>
                <a:spcPts val="0"/>
              </a:spcBef>
              <a:spcAft>
                <a:spcPts val="0"/>
              </a:spcAft>
              <a:buClr>
                <a:srgbClr val="1481AA"/>
              </a:buClr>
              <a:buSzPts val="5400"/>
              <a:buFont typeface="Century Gothic"/>
              <a:buNone/>
            </a:pPr>
            <a:r>
              <a:rPr lang="en-US" b="1" dirty="0">
                <a:solidFill>
                  <a:srgbClr val="1774E6"/>
                </a:solidFill>
              </a:rPr>
              <a:t>K-2 Overview</a:t>
            </a:r>
            <a:endParaRPr b="1" dirty="0">
              <a:solidFill>
                <a:srgbClr val="1774E6"/>
              </a:solidFill>
            </a:endParaRPr>
          </a:p>
        </p:txBody>
      </p:sp>
      <p:sp>
        <p:nvSpPr>
          <p:cNvPr id="208" name="Google Shape;208;p2"/>
          <p:cNvSpPr txBox="1">
            <a:spLocks noGrp="1"/>
          </p:cNvSpPr>
          <p:nvPr>
            <p:ph type="subTitle" idx="1"/>
          </p:nvPr>
        </p:nvSpPr>
        <p:spPr>
          <a:xfrm>
            <a:off x="1280350" y="4643022"/>
            <a:ext cx="6858000" cy="139369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70000"/>
              </a:lnSpc>
              <a:spcBef>
                <a:spcPts val="0"/>
              </a:spcBef>
              <a:spcAft>
                <a:spcPts val="0"/>
              </a:spcAft>
              <a:buSzPts val="1800"/>
              <a:buNone/>
            </a:pPr>
            <a:r>
              <a:rPr lang="en-US" sz="1530" b="1" dirty="0"/>
              <a:t>Melissa Linton, KPBSD</a:t>
            </a:r>
          </a:p>
          <a:p>
            <a:pPr marL="0" lvl="0" indent="0" algn="l" rtl="0">
              <a:lnSpc>
                <a:spcPct val="70000"/>
              </a:lnSpc>
              <a:spcBef>
                <a:spcPts val="0"/>
              </a:spcBef>
              <a:spcAft>
                <a:spcPts val="0"/>
              </a:spcAft>
              <a:buSzPts val="1800"/>
              <a:buNone/>
            </a:pPr>
            <a:endParaRPr sz="1530" b="1" dirty="0"/>
          </a:p>
          <a:p>
            <a:pPr marL="0" lvl="0" indent="0" algn="l" rtl="0">
              <a:lnSpc>
                <a:spcPct val="70000"/>
              </a:lnSpc>
              <a:spcBef>
                <a:spcPts val="0"/>
              </a:spcBef>
              <a:spcAft>
                <a:spcPts val="0"/>
              </a:spcAft>
              <a:buSzPts val="1800"/>
              <a:buNone/>
            </a:pPr>
            <a:r>
              <a:rPr lang="en-US" sz="1530" b="1" dirty="0"/>
              <a:t>Kaz Storm, FNSBSD</a:t>
            </a:r>
          </a:p>
          <a:p>
            <a:pPr marL="0" lvl="0" indent="0" algn="l" rtl="0">
              <a:lnSpc>
                <a:spcPct val="70000"/>
              </a:lnSpc>
              <a:spcBef>
                <a:spcPts val="0"/>
              </a:spcBef>
              <a:spcAft>
                <a:spcPts val="0"/>
              </a:spcAft>
              <a:buSzPts val="1800"/>
              <a:buNone/>
            </a:pPr>
            <a:endParaRPr sz="1530" b="1" dirty="0"/>
          </a:p>
          <a:p>
            <a:pPr marL="0" lvl="0" indent="0" algn="l" rtl="0">
              <a:lnSpc>
                <a:spcPct val="70000"/>
              </a:lnSpc>
              <a:spcBef>
                <a:spcPts val="0"/>
              </a:spcBef>
              <a:spcAft>
                <a:spcPts val="0"/>
              </a:spcAft>
              <a:buSzPts val="1800"/>
              <a:buNone/>
            </a:pPr>
            <a:r>
              <a:rPr lang="en-US" sz="1530" b="1" dirty="0"/>
              <a:t>Cheryl Cooper, Alaska Science Teachers Association </a:t>
            </a:r>
            <a:endParaRPr sz="1530" b="1" dirty="0"/>
          </a:p>
          <a:p>
            <a:pPr marL="0" lvl="0" indent="0" algn="l" rtl="0">
              <a:lnSpc>
                <a:spcPct val="70000"/>
              </a:lnSpc>
              <a:spcBef>
                <a:spcPts val="1000"/>
              </a:spcBef>
              <a:spcAft>
                <a:spcPts val="0"/>
              </a:spcAft>
              <a:buSzPts val="1800"/>
              <a:buNone/>
            </a:pPr>
            <a:endParaRPr lang="en-US" sz="1530" b="1" dirty="0"/>
          </a:p>
          <a:p>
            <a:pPr marL="0" lvl="0" indent="0" algn="l" rtl="0">
              <a:lnSpc>
                <a:spcPct val="70000"/>
              </a:lnSpc>
              <a:spcBef>
                <a:spcPts val="1000"/>
              </a:spcBef>
              <a:spcAft>
                <a:spcPts val="0"/>
              </a:spcAft>
              <a:buSzPts val="1800"/>
              <a:buNone/>
            </a:pPr>
            <a:r>
              <a:rPr lang="en-US" sz="1530" b="1" dirty="0"/>
              <a:t>Alaska Department of Education &amp; Early Development</a:t>
            </a:r>
            <a:endParaRPr sz="1530" dirty="0"/>
          </a:p>
          <a:p>
            <a:pPr marL="0" lvl="0" indent="0" algn="l" rtl="0">
              <a:lnSpc>
                <a:spcPct val="70000"/>
              </a:lnSpc>
              <a:spcBef>
                <a:spcPts val="1000"/>
              </a:spcBef>
              <a:spcAft>
                <a:spcPts val="0"/>
              </a:spcAft>
              <a:buSzPts val="1800"/>
              <a:buNone/>
            </a:pPr>
            <a:r>
              <a:rPr lang="en-US" sz="1530" b="1" dirty="0"/>
              <a:t>February 3, 2021</a:t>
            </a:r>
            <a:endParaRPr sz="1530" dirty="0"/>
          </a:p>
        </p:txBody>
      </p:sp>
      <p:sp>
        <p:nvSpPr>
          <p:cNvPr id="209" name="Google Shape;209;p2"/>
          <p:cNvSpPr txBox="1">
            <a:spLocks noGrp="1"/>
          </p:cNvSpPr>
          <p:nvPr>
            <p:ph type="ftr" idx="11"/>
          </p:nvPr>
        </p:nvSpPr>
        <p:spPr>
          <a:xfrm>
            <a:off x="2775857" y="6378557"/>
            <a:ext cx="3592286" cy="3651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4F4F4F"/>
              </a:buClr>
              <a:buSzPts val="1200"/>
              <a:buFont typeface="Calibri"/>
              <a:buNone/>
            </a:pPr>
            <a:r>
              <a:rPr lang="en-US" sz="1200" b="1" i="1" u="none" strike="noStrike" cap="none">
                <a:solidFill>
                  <a:srgbClr val="4F4F4F"/>
                </a:solidFill>
                <a:latin typeface="Calibri"/>
                <a:ea typeface="Calibri"/>
                <a:cs typeface="Calibri"/>
                <a:sym typeface="Calibri"/>
              </a:rPr>
              <a:t>· An Excellent Education for Every Student Every Day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gb55ed72e48_0_260">
            <a:extLst>
              <a:ext uri="{C183D7F6-B498-43B3-948B-1728B52AA6E4}">
                <adec:decorative xmlns:adec="http://schemas.microsoft.com/office/drawing/2017/decorative" val="1"/>
              </a:ext>
            </a:extLst>
          </p:cNvPr>
          <p:cNvSpPr txBox="1">
            <a:spLocks noGrp="1"/>
          </p:cNvSpPr>
          <p:nvPr>
            <p:ph type="sldNum" idx="12"/>
          </p:nvPr>
        </p:nvSpPr>
        <p:spPr>
          <a:xfrm>
            <a:off x="511228" y="787783"/>
            <a:ext cx="585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2000"/>
              <a:buFont typeface="Arial"/>
              <a:buNone/>
            </a:pPr>
            <a:fld id="{00000000-1234-1234-1234-123412341234}" type="slidenum">
              <a:rPr lang="en-US"/>
              <a:t>10</a:t>
            </a:fld>
            <a:endParaRPr/>
          </a:p>
        </p:txBody>
      </p:sp>
      <p:sp>
        <p:nvSpPr>
          <p:cNvPr id="310" name="Google Shape;310;gb55ed72e48_0_260">
            <a:extLst>
              <a:ext uri="{C183D7F6-B498-43B3-948B-1728B52AA6E4}">
                <adec:decorative xmlns:adec="http://schemas.microsoft.com/office/drawing/2017/decorative" val="0"/>
              </a:ext>
            </a:extLst>
          </p:cNvPr>
          <p:cNvSpPr txBox="1">
            <a:spLocks noGrp="1"/>
          </p:cNvSpPr>
          <p:nvPr>
            <p:ph type="title"/>
          </p:nvPr>
        </p:nvSpPr>
        <p:spPr>
          <a:xfrm>
            <a:off x="1327800" y="93025"/>
            <a:ext cx="7757100" cy="1281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dirty="0"/>
              <a:t>Understanding the Science Standards is a piece of cake!</a:t>
            </a:r>
            <a:endParaRPr dirty="0"/>
          </a:p>
        </p:txBody>
      </p:sp>
      <p:pic>
        <p:nvPicPr>
          <p:cNvPr id="314" name="Google Shape;314;gb55ed72e48_0_26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896175" y="1374023"/>
            <a:ext cx="2286000" cy="1659350"/>
          </a:xfrm>
          <a:prstGeom prst="rect">
            <a:avLst/>
          </a:prstGeom>
          <a:noFill/>
          <a:ln>
            <a:noFill/>
          </a:ln>
        </p:spPr>
      </p:pic>
      <p:sp>
        <p:nvSpPr>
          <p:cNvPr id="315" name="Google Shape;315;gb55ed72e48_0_260"/>
          <p:cNvSpPr txBox="1"/>
          <p:nvPr/>
        </p:nvSpPr>
        <p:spPr>
          <a:xfrm>
            <a:off x="1281725" y="3141113"/>
            <a:ext cx="2362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Roboto"/>
                <a:ea typeface="Roboto"/>
                <a:cs typeface="Roboto"/>
                <a:sym typeface="Roboto"/>
              </a:rPr>
              <a:t>Baking Tools &amp; Techniques</a:t>
            </a:r>
            <a:endParaRPr sz="1400" b="1" i="0" u="none" strike="noStrike" cap="none" dirty="0">
              <a:solidFill>
                <a:srgbClr val="000000"/>
              </a:solidFill>
              <a:latin typeface="Roboto"/>
              <a:ea typeface="Roboto"/>
              <a:cs typeface="Roboto"/>
              <a:sym typeface="Roboto"/>
            </a:endParaRPr>
          </a:p>
        </p:txBody>
      </p:sp>
      <p:pic>
        <p:nvPicPr>
          <p:cNvPr id="311" name="Google Shape;311;gb55ed72e48_0_26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319825" y="3680306"/>
            <a:ext cx="2286000" cy="2057400"/>
          </a:xfrm>
          <a:prstGeom prst="rect">
            <a:avLst/>
          </a:prstGeom>
          <a:noFill/>
          <a:ln w="28575" cap="flat" cmpd="sng">
            <a:solidFill>
              <a:srgbClr val="0000FF"/>
            </a:solidFill>
            <a:prstDash val="solid"/>
            <a:round/>
            <a:headEnd type="none" w="sm" len="sm"/>
            <a:tailEnd type="none" w="sm" len="sm"/>
          </a:ln>
        </p:spPr>
      </p:pic>
      <p:sp>
        <p:nvSpPr>
          <p:cNvPr id="319" name="Google Shape;319;gb55ed72e48_0_260"/>
          <p:cNvSpPr txBox="1"/>
          <p:nvPr/>
        </p:nvSpPr>
        <p:spPr>
          <a:xfrm>
            <a:off x="1327800" y="5656163"/>
            <a:ext cx="23622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Science &amp; Engineering Practices</a:t>
            </a:r>
            <a:endParaRPr sz="1400" b="1" i="0" u="none" strike="noStrike" cap="none">
              <a:solidFill>
                <a:srgbClr val="000000"/>
              </a:solidFill>
              <a:latin typeface="Roboto"/>
              <a:ea typeface="Roboto"/>
              <a:cs typeface="Roboto"/>
              <a:sym typeface="Roboto"/>
            </a:endParaRPr>
          </a:p>
        </p:txBody>
      </p:sp>
      <p:sp>
        <p:nvSpPr>
          <p:cNvPr id="317" name="Google Shape;317;gb55ed72e48_0_260"/>
          <p:cNvSpPr txBox="1"/>
          <p:nvPr/>
        </p:nvSpPr>
        <p:spPr>
          <a:xfrm>
            <a:off x="3858075" y="3208675"/>
            <a:ext cx="2362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Cake</a:t>
            </a:r>
            <a:endParaRPr sz="1400" b="1" i="0" u="none" strike="noStrike" cap="none">
              <a:solidFill>
                <a:srgbClr val="000000"/>
              </a:solidFill>
              <a:latin typeface="Roboto"/>
              <a:ea typeface="Roboto"/>
              <a:cs typeface="Roboto"/>
              <a:sym typeface="Roboto"/>
            </a:endParaRPr>
          </a:p>
        </p:txBody>
      </p:sp>
      <p:pic>
        <p:nvPicPr>
          <p:cNvPr id="312" name="Google Shape;312;gb55ed72e48_0_26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896168" y="3541331"/>
            <a:ext cx="2286000" cy="2057400"/>
          </a:xfrm>
          <a:prstGeom prst="rect">
            <a:avLst/>
          </a:prstGeom>
          <a:noFill/>
          <a:ln w="28575" cap="flat" cmpd="sng">
            <a:solidFill>
              <a:srgbClr val="FF8000"/>
            </a:solidFill>
            <a:prstDash val="solid"/>
            <a:round/>
            <a:headEnd type="none" w="sm" len="sm"/>
            <a:tailEnd type="none" w="sm" len="sm"/>
          </a:ln>
        </p:spPr>
      </p:pic>
      <p:sp>
        <p:nvSpPr>
          <p:cNvPr id="320" name="Google Shape;320;gb55ed72e48_0_260"/>
          <p:cNvSpPr txBox="1"/>
          <p:nvPr/>
        </p:nvSpPr>
        <p:spPr>
          <a:xfrm>
            <a:off x="3862875" y="5598726"/>
            <a:ext cx="2362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Disciplinary Core Ideas</a:t>
            </a:r>
            <a:endParaRPr sz="1400" b="1" i="0" u="none" strike="noStrike" cap="none">
              <a:solidFill>
                <a:srgbClr val="000000"/>
              </a:solidFill>
              <a:latin typeface="Roboto"/>
              <a:ea typeface="Roboto"/>
              <a:cs typeface="Roboto"/>
              <a:sym typeface="Roboto"/>
            </a:endParaRPr>
          </a:p>
        </p:txBody>
      </p:sp>
      <p:sp>
        <p:nvSpPr>
          <p:cNvPr id="316" name="Google Shape;316;gb55ed72e48_0_260"/>
          <p:cNvSpPr txBox="1"/>
          <p:nvPr/>
        </p:nvSpPr>
        <p:spPr>
          <a:xfrm>
            <a:off x="6628225" y="3141113"/>
            <a:ext cx="2362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Frosting</a:t>
            </a:r>
            <a:endParaRPr sz="1400" b="1" i="0" u="none" strike="noStrike" cap="none">
              <a:solidFill>
                <a:srgbClr val="000000"/>
              </a:solidFill>
              <a:latin typeface="Roboto"/>
              <a:ea typeface="Roboto"/>
              <a:cs typeface="Roboto"/>
              <a:sym typeface="Roboto"/>
            </a:endParaRPr>
          </a:p>
        </p:txBody>
      </p:sp>
      <p:pic>
        <p:nvPicPr>
          <p:cNvPr id="313" name="Google Shape;313;gb55ed72e48_0_260">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628225" y="3541333"/>
            <a:ext cx="2286000" cy="2057400"/>
          </a:xfrm>
          <a:prstGeom prst="rect">
            <a:avLst/>
          </a:prstGeom>
          <a:noFill/>
          <a:ln w="28575" cap="flat" cmpd="sng">
            <a:solidFill>
              <a:srgbClr val="4D7634"/>
            </a:solidFill>
            <a:prstDash val="solid"/>
            <a:round/>
            <a:headEnd type="none" w="sm" len="sm"/>
            <a:tailEnd type="none" w="sm" len="sm"/>
          </a:ln>
        </p:spPr>
      </p:pic>
      <p:sp>
        <p:nvSpPr>
          <p:cNvPr id="321" name="Google Shape;321;gb55ed72e48_0_260"/>
          <p:cNvSpPr txBox="1"/>
          <p:nvPr/>
        </p:nvSpPr>
        <p:spPr>
          <a:xfrm>
            <a:off x="6590125" y="5656163"/>
            <a:ext cx="2362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Crosscutting Concepts</a:t>
            </a:r>
            <a:endParaRPr sz="1400" b="1" i="0" u="none" strike="noStrike" cap="none">
              <a:solidFill>
                <a:srgbClr val="000000"/>
              </a:solidFill>
              <a:latin typeface="Roboto"/>
              <a:ea typeface="Roboto"/>
              <a:cs typeface="Roboto"/>
              <a:sym typeface="Roboto"/>
            </a:endParaRPr>
          </a:p>
        </p:txBody>
      </p:sp>
      <p:sp>
        <p:nvSpPr>
          <p:cNvPr id="308" name="Google Shape;308;gb55ed72e48_0_260"/>
          <p:cNvSpPr txBox="1">
            <a:spLocks noGrp="1"/>
          </p:cNvSpPr>
          <p:nvPr>
            <p:ph type="ftr" idx="11"/>
          </p:nvPr>
        </p:nvSpPr>
        <p:spPr>
          <a:xfrm>
            <a:off x="1942415" y="6492909"/>
            <a:ext cx="57165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 An Excellent Education for Every Student Every Day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7" name="Google Shape;327;gae74f9314a_0_6">
            <a:extLst>
              <a:ext uri="{C183D7F6-B498-43B3-948B-1728B52AA6E4}">
                <adec:decorative xmlns:adec="http://schemas.microsoft.com/office/drawing/2017/decorative" val="1"/>
              </a:ext>
            </a:extLst>
          </p:cNvPr>
          <p:cNvSpPr txBox="1">
            <a:spLocks noGrp="1"/>
          </p:cNvSpPr>
          <p:nvPr>
            <p:ph type="sldNum" idx="12"/>
          </p:nvPr>
        </p:nvSpPr>
        <p:spPr>
          <a:xfrm>
            <a:off x="511228" y="800140"/>
            <a:ext cx="585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2000"/>
              <a:buFont typeface="Arial"/>
              <a:buNone/>
            </a:pPr>
            <a:fld id="{00000000-1234-1234-1234-123412341234}" type="slidenum">
              <a:rPr lang="en-US"/>
              <a:t>11</a:t>
            </a:fld>
            <a:endParaRPr/>
          </a:p>
        </p:txBody>
      </p:sp>
      <p:sp>
        <p:nvSpPr>
          <p:cNvPr id="328" name="Google Shape;328;gae74f9314a_0_6"/>
          <p:cNvSpPr txBox="1">
            <a:spLocks noGrp="1"/>
          </p:cNvSpPr>
          <p:nvPr>
            <p:ph type="title"/>
          </p:nvPr>
        </p:nvSpPr>
        <p:spPr>
          <a:xfrm>
            <a:off x="1263725" y="224275"/>
            <a:ext cx="7757100" cy="907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endParaRPr dirty="0"/>
          </a:p>
          <a:p>
            <a:pPr marL="0" lvl="0" indent="0" algn="ctr" rtl="0">
              <a:lnSpc>
                <a:spcPct val="100000"/>
              </a:lnSpc>
              <a:spcBef>
                <a:spcPts val="0"/>
              </a:spcBef>
              <a:spcAft>
                <a:spcPts val="0"/>
              </a:spcAft>
              <a:buSzPts val="1800"/>
              <a:buNone/>
            </a:pPr>
            <a:r>
              <a:rPr lang="en-US" dirty="0"/>
              <a:t>Science &amp; Engineering Practices</a:t>
            </a:r>
            <a:endParaRPr dirty="0"/>
          </a:p>
        </p:txBody>
      </p:sp>
      <p:pic>
        <p:nvPicPr>
          <p:cNvPr id="333" name="Google Shape;333;gae74f9314a_0_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66514" y="1574125"/>
            <a:ext cx="1316371" cy="1052343"/>
          </a:xfrm>
          <a:prstGeom prst="rect">
            <a:avLst/>
          </a:prstGeom>
          <a:noFill/>
          <a:ln w="28575" cap="flat" cmpd="sng">
            <a:solidFill>
              <a:srgbClr val="0000FF"/>
            </a:solidFill>
            <a:prstDash val="solid"/>
            <a:round/>
            <a:headEnd type="none" w="sm" len="sm"/>
            <a:tailEnd type="none" w="sm" len="sm"/>
          </a:ln>
        </p:spPr>
      </p:pic>
      <p:sp>
        <p:nvSpPr>
          <p:cNvPr id="7" name="Google Shape;300;gb55ed72e48_0_231" descr="Science and Engineering Practices&#10;(practicing science) below first arrow&#10;">
            <a:extLst>
              <a:ext uri="{FF2B5EF4-FFF2-40B4-BE49-F238E27FC236}">
                <a16:creationId xmlns:a16="http://schemas.microsoft.com/office/drawing/2014/main" id="{6F82305D-56EA-4D5C-9919-AEF87A41CDC8}"/>
              </a:ext>
            </a:extLst>
          </p:cNvPr>
          <p:cNvSpPr/>
          <p:nvPr/>
        </p:nvSpPr>
        <p:spPr>
          <a:xfrm>
            <a:off x="1770435" y="2100296"/>
            <a:ext cx="3599234" cy="3465063"/>
          </a:xfrm>
          <a:prstGeom prst="rect">
            <a:avLst/>
          </a:prstGeom>
          <a:noFill/>
          <a:ln w="9525" cap="flat" cmpd="sng">
            <a:no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342900" indent="-342900">
              <a:spcAft>
                <a:spcPts val="1800"/>
              </a:spcAft>
              <a:buClr>
                <a:schemeClr val="dk1"/>
              </a:buClr>
              <a:buSzPts val="2400"/>
              <a:buFont typeface="Arial" panose="020B0604020202020204" pitchFamily="34" charset="0"/>
              <a:buChar char="•"/>
            </a:pPr>
            <a:r>
              <a:rPr lang="en-US" sz="1800" b="1" dirty="0">
                <a:latin typeface="Roboto"/>
                <a:ea typeface="Roboto"/>
                <a:cs typeface="Roboto"/>
                <a:sym typeface="Roboto"/>
              </a:rPr>
              <a:t>Asking questions (science) and defining problems (engineering)</a:t>
            </a:r>
          </a:p>
          <a:p>
            <a:pPr marL="342900" indent="-342900">
              <a:spcAft>
                <a:spcPts val="1800"/>
              </a:spcAft>
              <a:buClr>
                <a:schemeClr val="dk1"/>
              </a:buClr>
              <a:buSzPts val="2400"/>
              <a:buFont typeface="Arial" panose="020B0604020202020204" pitchFamily="34" charset="0"/>
              <a:buChar char="•"/>
            </a:pPr>
            <a:r>
              <a:rPr lang="en-US" sz="1800" b="1" dirty="0">
                <a:latin typeface="Roboto"/>
                <a:ea typeface="Roboto"/>
                <a:cs typeface="Roboto"/>
                <a:sym typeface="Roboto"/>
              </a:rPr>
              <a:t>Developing and using models</a:t>
            </a:r>
          </a:p>
          <a:p>
            <a:pPr marL="342900" indent="-342900">
              <a:spcAft>
                <a:spcPts val="1800"/>
              </a:spcAft>
              <a:buClr>
                <a:schemeClr val="dk1"/>
              </a:buClr>
              <a:buSzPts val="2400"/>
              <a:buFont typeface="Arial" panose="020B0604020202020204" pitchFamily="34" charset="0"/>
              <a:buChar char="•"/>
            </a:pPr>
            <a:r>
              <a:rPr lang="en-US" sz="1800" b="1" dirty="0">
                <a:latin typeface="Roboto"/>
                <a:ea typeface="Roboto"/>
                <a:cs typeface="Roboto"/>
                <a:sym typeface="Roboto"/>
              </a:rPr>
              <a:t>Planning and carrying out investigations</a:t>
            </a:r>
          </a:p>
          <a:p>
            <a:pPr marL="342900" indent="-342900">
              <a:spcAft>
                <a:spcPts val="1800"/>
              </a:spcAft>
              <a:buClr>
                <a:schemeClr val="dk1"/>
              </a:buClr>
              <a:buSzPts val="2400"/>
              <a:buFont typeface="Arial" panose="020B0604020202020204" pitchFamily="34" charset="0"/>
              <a:buChar char="•"/>
            </a:pPr>
            <a:r>
              <a:rPr lang="en-US" sz="1800" b="1" dirty="0">
                <a:latin typeface="Roboto"/>
                <a:ea typeface="Roboto"/>
                <a:cs typeface="Roboto"/>
                <a:sym typeface="Roboto"/>
              </a:rPr>
              <a:t>Analyzing and interpreting data</a:t>
            </a:r>
          </a:p>
          <a:p>
            <a:pPr marL="0" marR="0" lvl="0" indent="0" algn="ctr" rtl="0">
              <a:lnSpc>
                <a:spcPct val="100000"/>
              </a:lnSpc>
              <a:spcBef>
                <a:spcPts val="0"/>
              </a:spcBef>
              <a:spcAft>
                <a:spcPts val="0"/>
              </a:spcAft>
              <a:buClr>
                <a:schemeClr val="dk1"/>
              </a:buClr>
              <a:buSzPts val="2400"/>
              <a:buFont typeface="Arial"/>
              <a:buNone/>
            </a:pPr>
            <a:endParaRPr sz="1600" b="0" i="0" u="none" strike="noStrike" cap="none" dirty="0">
              <a:solidFill>
                <a:schemeClr val="lt1"/>
              </a:solidFill>
              <a:latin typeface="Arial"/>
              <a:ea typeface="Arial"/>
              <a:cs typeface="Arial"/>
              <a:sym typeface="Arial"/>
            </a:endParaRPr>
          </a:p>
        </p:txBody>
      </p:sp>
      <p:sp>
        <p:nvSpPr>
          <p:cNvPr id="8" name="Google Shape;301;gb55ed72e48_0_231" descr="Disciplinary Core Ideas&#10;(learning content) below second arrow">
            <a:extLst>
              <a:ext uri="{FF2B5EF4-FFF2-40B4-BE49-F238E27FC236}">
                <a16:creationId xmlns:a16="http://schemas.microsoft.com/office/drawing/2014/main" id="{0AF1E093-3052-4184-A1BE-9FEB2CE84457}"/>
              </a:ext>
            </a:extLst>
          </p:cNvPr>
          <p:cNvSpPr/>
          <p:nvPr/>
        </p:nvSpPr>
        <p:spPr>
          <a:xfrm>
            <a:off x="5421591" y="2100297"/>
            <a:ext cx="3599234" cy="3213108"/>
          </a:xfrm>
          <a:prstGeom prst="rect">
            <a:avLst/>
          </a:prstGeom>
          <a:noFill/>
          <a:ln w="9525" cap="flat" cmpd="sng">
            <a:no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342900" indent="-342900">
              <a:spcAft>
                <a:spcPts val="1800"/>
              </a:spcAft>
              <a:buClr>
                <a:schemeClr val="dk1"/>
              </a:buClr>
              <a:buSzPts val="2400"/>
              <a:buFont typeface="Arial" panose="020B0604020202020204" pitchFamily="34" charset="0"/>
              <a:buChar char="•"/>
            </a:pPr>
            <a:r>
              <a:rPr lang="en-US" sz="1800" b="1" dirty="0">
                <a:latin typeface="Roboto"/>
                <a:ea typeface="Roboto"/>
                <a:cs typeface="Roboto"/>
                <a:sym typeface="Roboto"/>
              </a:rPr>
              <a:t>Using mathematics and computations thinking</a:t>
            </a:r>
          </a:p>
          <a:p>
            <a:pPr marL="342900" indent="-342900">
              <a:spcAft>
                <a:spcPts val="1800"/>
              </a:spcAft>
              <a:buClr>
                <a:schemeClr val="dk1"/>
              </a:buClr>
              <a:buSzPts val="2400"/>
              <a:buFont typeface="Arial" panose="020B0604020202020204" pitchFamily="34" charset="0"/>
              <a:buChar char="•"/>
            </a:pPr>
            <a:r>
              <a:rPr lang="en-US" sz="1800" b="1" dirty="0">
                <a:latin typeface="Roboto"/>
                <a:ea typeface="Roboto"/>
                <a:cs typeface="Roboto"/>
                <a:sym typeface="Roboto"/>
              </a:rPr>
              <a:t>Developing explanations (science) and designing solutions (engineering)</a:t>
            </a:r>
          </a:p>
          <a:p>
            <a:pPr marL="342900" indent="-342900">
              <a:spcAft>
                <a:spcPts val="1800"/>
              </a:spcAft>
              <a:buClr>
                <a:schemeClr val="dk1"/>
              </a:buClr>
              <a:buSzPts val="2400"/>
              <a:buFont typeface="Arial" panose="020B0604020202020204" pitchFamily="34" charset="0"/>
              <a:buChar char="•"/>
            </a:pPr>
            <a:r>
              <a:rPr lang="en-US" sz="1800" b="1" dirty="0">
                <a:latin typeface="Roboto"/>
                <a:ea typeface="Roboto"/>
                <a:cs typeface="Roboto"/>
                <a:sym typeface="Roboto"/>
              </a:rPr>
              <a:t>Engaging in argument</a:t>
            </a:r>
          </a:p>
          <a:p>
            <a:pPr marL="342900" indent="-342900">
              <a:spcAft>
                <a:spcPts val="1800"/>
              </a:spcAft>
              <a:buClr>
                <a:schemeClr val="dk1"/>
              </a:buClr>
              <a:buSzPts val="2400"/>
              <a:buFont typeface="Arial" panose="020B0604020202020204" pitchFamily="34" charset="0"/>
              <a:buChar char="•"/>
            </a:pPr>
            <a:r>
              <a:rPr lang="en-US" sz="1800" b="1" dirty="0">
                <a:latin typeface="Roboto"/>
                <a:ea typeface="Roboto"/>
                <a:cs typeface="Roboto"/>
                <a:sym typeface="Roboto"/>
              </a:rPr>
              <a:t>Obtaining, evaluating, and communicating information</a:t>
            </a:r>
          </a:p>
        </p:txBody>
      </p:sp>
      <p:sp>
        <p:nvSpPr>
          <p:cNvPr id="326" name="Google Shape;326;gae74f9314a_0_6"/>
          <p:cNvSpPr txBox="1">
            <a:spLocks noGrp="1"/>
          </p:cNvSpPr>
          <p:nvPr>
            <p:ph type="ftr" idx="11"/>
          </p:nvPr>
        </p:nvSpPr>
        <p:spPr>
          <a:xfrm>
            <a:off x="1942415" y="6492909"/>
            <a:ext cx="57165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 An Excellent Education for Every Student Every Day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b57cb2f7f7_0_1"/>
          <p:cNvSpPr txBox="1">
            <a:spLocks noGrp="1"/>
          </p:cNvSpPr>
          <p:nvPr>
            <p:ph type="title"/>
          </p:nvPr>
        </p:nvSpPr>
        <p:spPr>
          <a:xfrm>
            <a:off x="1945200" y="624110"/>
            <a:ext cx="6589200" cy="128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Disciplinary Core Ideas</a:t>
            </a:r>
            <a:endParaRPr/>
          </a:p>
        </p:txBody>
      </p:sp>
      <p:sp>
        <p:nvSpPr>
          <p:cNvPr id="340" name="Google Shape;340;gb57cb2f7f7_0_1">
            <a:extLst>
              <a:ext uri="{C183D7F6-B498-43B3-948B-1728B52AA6E4}">
                <adec:decorative xmlns:adec="http://schemas.microsoft.com/office/drawing/2017/decorative" val="1"/>
              </a:ext>
            </a:extLst>
          </p:cNvPr>
          <p:cNvSpPr txBox="1">
            <a:spLocks noGrp="1"/>
          </p:cNvSpPr>
          <p:nvPr>
            <p:ph type="sldNum" idx="12"/>
          </p:nvPr>
        </p:nvSpPr>
        <p:spPr>
          <a:xfrm>
            <a:off x="511228" y="787783"/>
            <a:ext cx="585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2000"/>
              <a:buFont typeface="Arial"/>
              <a:buNone/>
            </a:pPr>
            <a:fld id="{00000000-1234-1234-1234-123412341234}" type="slidenum">
              <a:rPr lang="en-US"/>
              <a:t>12</a:t>
            </a:fld>
            <a:endParaRPr/>
          </a:p>
        </p:txBody>
      </p:sp>
      <p:graphicFrame>
        <p:nvGraphicFramePr>
          <p:cNvPr id="341" name="Google Shape;341;gb57cb2f7f7_0_1"/>
          <p:cNvGraphicFramePr/>
          <p:nvPr>
            <p:extLst>
              <p:ext uri="{D42A27DB-BD31-4B8C-83A1-F6EECF244321}">
                <p14:modId xmlns:p14="http://schemas.microsoft.com/office/powerpoint/2010/main" val="483179741"/>
              </p:ext>
            </p:extLst>
          </p:nvPr>
        </p:nvGraphicFramePr>
        <p:xfrm>
          <a:off x="511225" y="1338400"/>
          <a:ext cx="4755025" cy="1645860"/>
        </p:xfrm>
        <a:graphic>
          <a:graphicData uri="http://schemas.openxmlformats.org/drawingml/2006/table">
            <a:tbl>
              <a:tblPr firstRow="1">
                <a:noFill/>
                <a:tableStyleId>{676CD518-731E-400E-8488-A2BB48259C98}</a:tableStyleId>
              </a:tblPr>
              <a:tblGrid>
                <a:gridCol w="4755025">
                  <a:extLst>
                    <a:ext uri="{9D8B030D-6E8A-4147-A177-3AD203B41FA5}">
                      <a16:colId xmlns:a16="http://schemas.microsoft.com/office/drawing/2014/main" val="20000"/>
                    </a:ext>
                  </a:extLst>
                </a:gridCol>
              </a:tblGrid>
              <a:tr h="396200">
                <a:tc>
                  <a:txBody>
                    <a:bodyPr/>
                    <a:lstStyle/>
                    <a:p>
                      <a:pPr marL="0" lvl="0" indent="0" algn="l" rtl="0">
                        <a:spcBef>
                          <a:spcPts val="0"/>
                        </a:spcBef>
                        <a:spcAft>
                          <a:spcPts val="0"/>
                        </a:spcAft>
                        <a:buNone/>
                      </a:pPr>
                      <a:r>
                        <a:rPr lang="en-US" b="1" dirty="0"/>
                        <a:t>LS: Life Science</a:t>
                      </a:r>
                      <a:endParaRPr b="1"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249650">
                <a:tc>
                  <a:txBody>
                    <a:bodyPr/>
                    <a:lstStyle/>
                    <a:p>
                      <a:pPr marL="0" lvl="0" indent="0" algn="l" rtl="0">
                        <a:spcBef>
                          <a:spcPts val="0"/>
                        </a:spcBef>
                        <a:spcAft>
                          <a:spcPts val="0"/>
                        </a:spcAft>
                        <a:buNone/>
                      </a:pPr>
                      <a:r>
                        <a:rPr lang="en-US" dirty="0"/>
                        <a:t>LS1: From Molecules to Organisms: Structures and Processes</a:t>
                      </a:r>
                      <a:endParaRPr dirty="0"/>
                    </a:p>
                    <a:p>
                      <a:pPr marL="0" lvl="0" indent="0" algn="l" rtl="0">
                        <a:spcBef>
                          <a:spcPts val="0"/>
                        </a:spcBef>
                        <a:spcAft>
                          <a:spcPts val="0"/>
                        </a:spcAft>
                        <a:buNone/>
                      </a:pPr>
                      <a:r>
                        <a:rPr lang="en-US" dirty="0"/>
                        <a:t>LS2: Ecosystems: Interactions, Energy, and Dynamics</a:t>
                      </a:r>
                      <a:endParaRPr dirty="0"/>
                    </a:p>
                    <a:p>
                      <a:pPr marL="0" lvl="0" indent="0" algn="l" rtl="0">
                        <a:spcBef>
                          <a:spcPts val="0"/>
                        </a:spcBef>
                        <a:spcAft>
                          <a:spcPts val="0"/>
                        </a:spcAft>
                        <a:buNone/>
                      </a:pPr>
                      <a:r>
                        <a:rPr lang="en-US" dirty="0"/>
                        <a:t>LS3: Heredity: Inheritance and Variation of Traits</a:t>
                      </a:r>
                      <a:endParaRPr dirty="0"/>
                    </a:p>
                    <a:p>
                      <a:pPr marL="0" lvl="0" indent="0" algn="l" rtl="0">
                        <a:spcBef>
                          <a:spcPts val="0"/>
                        </a:spcBef>
                        <a:spcAft>
                          <a:spcPts val="0"/>
                        </a:spcAft>
                        <a:buNone/>
                      </a:pPr>
                      <a:r>
                        <a:rPr lang="en-US" dirty="0"/>
                        <a:t>LS4: Biological Evolution: Unity and Diversity</a:t>
                      </a:r>
                      <a:endParaRPr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43" name="Google Shape;343;gb57cb2f7f7_0_1"/>
          <p:cNvGraphicFramePr/>
          <p:nvPr>
            <p:extLst>
              <p:ext uri="{D42A27DB-BD31-4B8C-83A1-F6EECF244321}">
                <p14:modId xmlns:p14="http://schemas.microsoft.com/office/powerpoint/2010/main" val="1879091349"/>
              </p:ext>
            </p:extLst>
          </p:nvPr>
        </p:nvGraphicFramePr>
        <p:xfrm>
          <a:off x="511225" y="3514360"/>
          <a:ext cx="4755025" cy="1969860"/>
        </p:xfrm>
        <a:graphic>
          <a:graphicData uri="http://schemas.openxmlformats.org/drawingml/2006/table">
            <a:tbl>
              <a:tblPr firstRow="1">
                <a:noFill/>
                <a:tableStyleId>{676CD518-731E-400E-8488-A2BB48259C98}</a:tableStyleId>
              </a:tblPr>
              <a:tblGrid>
                <a:gridCol w="4755025">
                  <a:extLst>
                    <a:ext uri="{9D8B030D-6E8A-4147-A177-3AD203B41FA5}">
                      <a16:colId xmlns:a16="http://schemas.microsoft.com/office/drawing/2014/main" val="20000"/>
                    </a:ext>
                  </a:extLst>
                </a:gridCol>
              </a:tblGrid>
              <a:tr h="337400">
                <a:tc>
                  <a:txBody>
                    <a:bodyPr/>
                    <a:lstStyle/>
                    <a:p>
                      <a:pPr marL="0" lvl="0" indent="0" algn="l" rtl="0">
                        <a:spcBef>
                          <a:spcPts val="0"/>
                        </a:spcBef>
                        <a:spcAft>
                          <a:spcPts val="0"/>
                        </a:spcAft>
                        <a:buNone/>
                      </a:pPr>
                      <a:r>
                        <a:rPr lang="en-US" b="1"/>
                        <a:t>PS: Physical Science</a:t>
                      </a:r>
                      <a:endParaRPr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573650">
                <a:tc>
                  <a:txBody>
                    <a:bodyPr/>
                    <a:lstStyle/>
                    <a:p>
                      <a:pPr marL="0" lvl="0" indent="0" algn="l" rtl="0">
                        <a:spcBef>
                          <a:spcPts val="0"/>
                        </a:spcBef>
                        <a:spcAft>
                          <a:spcPts val="0"/>
                        </a:spcAft>
                        <a:buNone/>
                      </a:pPr>
                      <a:r>
                        <a:rPr lang="en-US" dirty="0"/>
                        <a:t>PS1: Matter and Its Interactions</a:t>
                      </a:r>
                      <a:endParaRPr dirty="0"/>
                    </a:p>
                    <a:p>
                      <a:pPr marL="0" lvl="0" indent="0" algn="l" rtl="0">
                        <a:spcBef>
                          <a:spcPts val="0"/>
                        </a:spcBef>
                        <a:spcAft>
                          <a:spcPts val="0"/>
                        </a:spcAft>
                        <a:buNone/>
                      </a:pPr>
                      <a:r>
                        <a:rPr lang="en-US" dirty="0"/>
                        <a:t>PS2: Motion and Stability: Forces and Interactions</a:t>
                      </a:r>
                      <a:endParaRPr dirty="0"/>
                    </a:p>
                    <a:p>
                      <a:pPr marL="0" lvl="0" indent="0" algn="l" rtl="0">
                        <a:spcBef>
                          <a:spcPts val="0"/>
                        </a:spcBef>
                        <a:spcAft>
                          <a:spcPts val="0"/>
                        </a:spcAft>
                        <a:buNone/>
                      </a:pPr>
                      <a:r>
                        <a:rPr lang="en-US" dirty="0"/>
                        <a:t>PS3: Energy</a:t>
                      </a:r>
                      <a:endParaRPr dirty="0"/>
                    </a:p>
                    <a:p>
                      <a:pPr marL="0" lvl="0" indent="0" algn="l" rtl="0">
                        <a:spcBef>
                          <a:spcPts val="0"/>
                        </a:spcBef>
                        <a:spcAft>
                          <a:spcPts val="0"/>
                        </a:spcAft>
                        <a:buNone/>
                      </a:pPr>
                      <a:r>
                        <a:rPr lang="en-US" dirty="0"/>
                        <a:t>PS4: Waves and Their Applications in Technologies for Information Transfer</a:t>
                      </a:r>
                      <a:endParaRPr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42" name="Google Shape;342;gb57cb2f7f7_0_1"/>
          <p:cNvGraphicFramePr/>
          <p:nvPr>
            <p:extLst>
              <p:ext uri="{D42A27DB-BD31-4B8C-83A1-F6EECF244321}">
                <p14:modId xmlns:p14="http://schemas.microsoft.com/office/powerpoint/2010/main" val="165182424"/>
              </p:ext>
            </p:extLst>
          </p:nvPr>
        </p:nvGraphicFramePr>
        <p:xfrm>
          <a:off x="5734775" y="2096800"/>
          <a:ext cx="3397975" cy="1507185"/>
        </p:xfrm>
        <a:graphic>
          <a:graphicData uri="http://schemas.openxmlformats.org/drawingml/2006/table">
            <a:tbl>
              <a:tblPr firstRow="1">
                <a:noFill/>
                <a:tableStyleId>{676CD518-731E-400E-8488-A2BB48259C98}</a:tableStyleId>
              </a:tblPr>
              <a:tblGrid>
                <a:gridCol w="3397975">
                  <a:extLst>
                    <a:ext uri="{9D8B030D-6E8A-4147-A177-3AD203B41FA5}">
                      <a16:colId xmlns:a16="http://schemas.microsoft.com/office/drawing/2014/main" val="20000"/>
                    </a:ext>
                  </a:extLst>
                </a:gridCol>
              </a:tblGrid>
              <a:tr h="341025">
                <a:tc>
                  <a:txBody>
                    <a:bodyPr/>
                    <a:lstStyle/>
                    <a:p>
                      <a:pPr marL="0" lvl="0" indent="0" algn="l" rtl="0">
                        <a:spcBef>
                          <a:spcPts val="0"/>
                        </a:spcBef>
                        <a:spcAft>
                          <a:spcPts val="0"/>
                        </a:spcAft>
                        <a:buNone/>
                      </a:pPr>
                      <a:r>
                        <a:rPr lang="en-US" b="1"/>
                        <a:t>ESS: Earth and Space Science</a:t>
                      </a:r>
                      <a:endParaRPr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110975">
                <a:tc>
                  <a:txBody>
                    <a:bodyPr/>
                    <a:lstStyle/>
                    <a:p>
                      <a:pPr marL="0" lvl="0" indent="0" algn="l" rtl="0">
                        <a:spcBef>
                          <a:spcPts val="0"/>
                        </a:spcBef>
                        <a:spcAft>
                          <a:spcPts val="0"/>
                        </a:spcAft>
                        <a:buNone/>
                      </a:pPr>
                      <a:r>
                        <a:rPr lang="en-US" dirty="0"/>
                        <a:t>ESS1: Earth’s Place in the Universe</a:t>
                      </a:r>
                      <a:endParaRPr dirty="0"/>
                    </a:p>
                    <a:p>
                      <a:pPr marL="0" lvl="0" indent="0" algn="l" rtl="0">
                        <a:spcBef>
                          <a:spcPts val="0"/>
                        </a:spcBef>
                        <a:spcAft>
                          <a:spcPts val="0"/>
                        </a:spcAft>
                        <a:buNone/>
                      </a:pPr>
                      <a:r>
                        <a:rPr lang="en-US" dirty="0"/>
                        <a:t>ESS2: Earth’s Systems</a:t>
                      </a:r>
                      <a:endParaRPr dirty="0"/>
                    </a:p>
                    <a:p>
                      <a:pPr marL="0" lvl="0" indent="0" algn="l" rtl="0">
                        <a:spcBef>
                          <a:spcPts val="0"/>
                        </a:spcBef>
                        <a:spcAft>
                          <a:spcPts val="0"/>
                        </a:spcAft>
                        <a:buNone/>
                      </a:pPr>
                      <a:r>
                        <a:rPr lang="en-US" dirty="0"/>
                        <a:t>ESS3: Earth and Human Activity </a:t>
                      </a:r>
                      <a:endParaRPr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44" name="Google Shape;344;gb57cb2f7f7_0_1"/>
          <p:cNvGraphicFramePr/>
          <p:nvPr>
            <p:extLst>
              <p:ext uri="{D42A27DB-BD31-4B8C-83A1-F6EECF244321}">
                <p14:modId xmlns:p14="http://schemas.microsoft.com/office/powerpoint/2010/main" val="141661651"/>
              </p:ext>
            </p:extLst>
          </p:nvPr>
        </p:nvGraphicFramePr>
        <p:xfrm>
          <a:off x="5734775" y="4153585"/>
          <a:ext cx="3220250" cy="1293025"/>
        </p:xfrm>
        <a:graphic>
          <a:graphicData uri="http://schemas.openxmlformats.org/drawingml/2006/table">
            <a:tbl>
              <a:tblPr firstRow="1">
                <a:noFill/>
                <a:tableStyleId>{676CD518-731E-400E-8488-A2BB48259C98}</a:tableStyleId>
              </a:tblPr>
              <a:tblGrid>
                <a:gridCol w="3220250">
                  <a:extLst>
                    <a:ext uri="{9D8B030D-6E8A-4147-A177-3AD203B41FA5}">
                      <a16:colId xmlns:a16="http://schemas.microsoft.com/office/drawing/2014/main" val="20000"/>
                    </a:ext>
                  </a:extLst>
                </a:gridCol>
              </a:tblGrid>
              <a:tr h="615025">
                <a:tc>
                  <a:txBody>
                    <a:bodyPr/>
                    <a:lstStyle/>
                    <a:p>
                      <a:pPr marL="0" lvl="0" indent="0" algn="l" rtl="0">
                        <a:spcBef>
                          <a:spcPts val="0"/>
                        </a:spcBef>
                        <a:spcAft>
                          <a:spcPts val="0"/>
                        </a:spcAft>
                        <a:buNone/>
                      </a:pPr>
                      <a:r>
                        <a:rPr lang="en-US" b="1"/>
                        <a:t>ETS: Engineering, Technology, and the Application of Science </a:t>
                      </a:r>
                      <a:endParaRPr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78000">
                <a:tc>
                  <a:txBody>
                    <a:bodyPr/>
                    <a:lstStyle/>
                    <a:p>
                      <a:pPr marL="0" lvl="0" indent="0" algn="l" rtl="0">
                        <a:spcBef>
                          <a:spcPts val="0"/>
                        </a:spcBef>
                        <a:spcAft>
                          <a:spcPts val="0"/>
                        </a:spcAft>
                        <a:buNone/>
                      </a:pPr>
                      <a:r>
                        <a:rPr lang="en-US" dirty="0"/>
                        <a:t>ETS1: Engineering Design</a:t>
                      </a:r>
                      <a:endParaRPr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b57cb2f7f7_0_13"/>
          <p:cNvSpPr txBox="1">
            <a:spLocks noGrp="1"/>
          </p:cNvSpPr>
          <p:nvPr>
            <p:ph type="title"/>
          </p:nvPr>
        </p:nvSpPr>
        <p:spPr>
          <a:xfrm>
            <a:off x="1945200" y="624110"/>
            <a:ext cx="6589200" cy="128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Crosscutting Concepts</a:t>
            </a:r>
            <a:endParaRPr/>
          </a:p>
        </p:txBody>
      </p:sp>
      <p:sp>
        <p:nvSpPr>
          <p:cNvPr id="351" name="Google Shape;351;gb57cb2f7f7_0_13"/>
          <p:cNvSpPr txBox="1">
            <a:spLocks noGrp="1"/>
          </p:cNvSpPr>
          <p:nvPr>
            <p:ph type="sldNum" idx="12"/>
          </p:nvPr>
        </p:nvSpPr>
        <p:spPr>
          <a:xfrm>
            <a:off x="511228" y="787783"/>
            <a:ext cx="585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2000"/>
              <a:buFont typeface="Arial"/>
              <a:buNone/>
            </a:pPr>
            <a:fld id="{00000000-1234-1234-1234-123412341234}" type="slidenum">
              <a:rPr lang="en-US"/>
              <a:t>13</a:t>
            </a:fld>
            <a:endParaRPr/>
          </a:p>
        </p:txBody>
      </p:sp>
      <p:sp>
        <p:nvSpPr>
          <p:cNvPr id="352" name="Google Shape;352;gb57cb2f7f7_0_13"/>
          <p:cNvSpPr txBox="1"/>
          <p:nvPr/>
        </p:nvSpPr>
        <p:spPr>
          <a:xfrm>
            <a:off x="2097375" y="1841725"/>
            <a:ext cx="6670200" cy="4386900"/>
          </a:xfrm>
          <a:prstGeom prst="rect">
            <a:avLst/>
          </a:prstGeom>
          <a:noFill/>
          <a:ln>
            <a:noFill/>
          </a:ln>
        </p:spPr>
        <p:txBody>
          <a:bodyPr spcFirstLastPara="1" wrap="square" lIns="91425" tIns="91425" rIns="91425" bIns="91425" anchor="t" anchorCtr="0">
            <a:spAutoFit/>
          </a:bodyPr>
          <a:lstStyle/>
          <a:p>
            <a:pPr marL="457200" lvl="0" indent="-361950" algn="l" rtl="0">
              <a:lnSpc>
                <a:spcPct val="150000"/>
              </a:lnSpc>
              <a:spcBef>
                <a:spcPts val="0"/>
              </a:spcBef>
              <a:spcAft>
                <a:spcPts val="0"/>
              </a:spcAft>
              <a:buSzPts val="2100"/>
              <a:buFont typeface="Century Gothic"/>
              <a:buChar char="●"/>
            </a:pPr>
            <a:r>
              <a:rPr lang="en-US" sz="2100" dirty="0">
                <a:latin typeface="Century Gothic"/>
                <a:ea typeface="Century Gothic"/>
                <a:cs typeface="Century Gothic"/>
                <a:sym typeface="Century Gothic"/>
              </a:rPr>
              <a:t>Patterns</a:t>
            </a:r>
            <a:endParaRPr sz="2100" dirty="0">
              <a:latin typeface="Century Gothic"/>
              <a:ea typeface="Century Gothic"/>
              <a:cs typeface="Century Gothic"/>
              <a:sym typeface="Century Gothic"/>
            </a:endParaRPr>
          </a:p>
          <a:p>
            <a:pPr marL="457200" lvl="0" indent="-361950" algn="l" rtl="0">
              <a:lnSpc>
                <a:spcPct val="150000"/>
              </a:lnSpc>
              <a:spcBef>
                <a:spcPts val="0"/>
              </a:spcBef>
              <a:spcAft>
                <a:spcPts val="0"/>
              </a:spcAft>
              <a:buSzPts val="2100"/>
              <a:buFont typeface="Century Gothic"/>
              <a:buChar char="●"/>
            </a:pPr>
            <a:r>
              <a:rPr lang="en-US" sz="2100" dirty="0">
                <a:latin typeface="Century Gothic"/>
                <a:ea typeface="Century Gothic"/>
                <a:cs typeface="Century Gothic"/>
                <a:sym typeface="Century Gothic"/>
              </a:rPr>
              <a:t>Cause and effect: mechanism and explanation</a:t>
            </a:r>
            <a:endParaRPr sz="2100" dirty="0">
              <a:latin typeface="Century Gothic"/>
              <a:ea typeface="Century Gothic"/>
              <a:cs typeface="Century Gothic"/>
              <a:sym typeface="Century Gothic"/>
            </a:endParaRPr>
          </a:p>
          <a:p>
            <a:pPr marL="457200" lvl="0" indent="-361950" algn="l" rtl="0">
              <a:lnSpc>
                <a:spcPct val="150000"/>
              </a:lnSpc>
              <a:spcBef>
                <a:spcPts val="0"/>
              </a:spcBef>
              <a:spcAft>
                <a:spcPts val="0"/>
              </a:spcAft>
              <a:buSzPts val="2100"/>
              <a:buFont typeface="Century Gothic"/>
              <a:buChar char="●"/>
            </a:pPr>
            <a:r>
              <a:rPr lang="en-US" sz="2100" dirty="0">
                <a:latin typeface="Century Gothic"/>
                <a:ea typeface="Century Gothic"/>
                <a:cs typeface="Century Gothic"/>
                <a:sym typeface="Century Gothic"/>
              </a:rPr>
              <a:t>Scale, proportion, and quantity</a:t>
            </a:r>
            <a:endParaRPr sz="2100" dirty="0">
              <a:latin typeface="Century Gothic"/>
              <a:ea typeface="Century Gothic"/>
              <a:cs typeface="Century Gothic"/>
              <a:sym typeface="Century Gothic"/>
            </a:endParaRPr>
          </a:p>
          <a:p>
            <a:pPr marL="457200" lvl="0" indent="-361950" algn="l" rtl="0">
              <a:lnSpc>
                <a:spcPct val="150000"/>
              </a:lnSpc>
              <a:spcBef>
                <a:spcPts val="0"/>
              </a:spcBef>
              <a:spcAft>
                <a:spcPts val="0"/>
              </a:spcAft>
              <a:buSzPts val="2100"/>
              <a:buFont typeface="Century Gothic"/>
              <a:buChar char="●"/>
            </a:pPr>
            <a:r>
              <a:rPr lang="en-US" sz="2100" dirty="0">
                <a:latin typeface="Century Gothic"/>
                <a:ea typeface="Century Gothic"/>
                <a:cs typeface="Century Gothic"/>
                <a:sym typeface="Century Gothic"/>
              </a:rPr>
              <a:t>Systems and system models</a:t>
            </a:r>
            <a:endParaRPr sz="2100" dirty="0">
              <a:latin typeface="Century Gothic"/>
              <a:ea typeface="Century Gothic"/>
              <a:cs typeface="Century Gothic"/>
              <a:sym typeface="Century Gothic"/>
            </a:endParaRPr>
          </a:p>
          <a:p>
            <a:pPr marL="457200" lvl="0" indent="-361950" algn="l" rtl="0">
              <a:lnSpc>
                <a:spcPct val="150000"/>
              </a:lnSpc>
              <a:spcBef>
                <a:spcPts val="0"/>
              </a:spcBef>
              <a:spcAft>
                <a:spcPts val="0"/>
              </a:spcAft>
              <a:buSzPts val="2100"/>
              <a:buFont typeface="Century Gothic"/>
              <a:buChar char="●"/>
            </a:pPr>
            <a:r>
              <a:rPr lang="en-US" sz="2100" dirty="0">
                <a:latin typeface="Century Gothic"/>
                <a:ea typeface="Century Gothic"/>
                <a:cs typeface="Century Gothic"/>
                <a:sym typeface="Century Gothic"/>
              </a:rPr>
              <a:t>Energy and matter: flows, cycles, and conservation</a:t>
            </a:r>
            <a:endParaRPr sz="2100" dirty="0">
              <a:latin typeface="Century Gothic"/>
              <a:ea typeface="Century Gothic"/>
              <a:cs typeface="Century Gothic"/>
              <a:sym typeface="Century Gothic"/>
            </a:endParaRPr>
          </a:p>
          <a:p>
            <a:pPr marL="457200" lvl="0" indent="-361950" algn="l" rtl="0">
              <a:lnSpc>
                <a:spcPct val="150000"/>
              </a:lnSpc>
              <a:spcBef>
                <a:spcPts val="0"/>
              </a:spcBef>
              <a:spcAft>
                <a:spcPts val="0"/>
              </a:spcAft>
              <a:buSzPts val="2100"/>
              <a:buFont typeface="Century Gothic"/>
              <a:buChar char="●"/>
            </a:pPr>
            <a:r>
              <a:rPr lang="en-US" sz="2100" dirty="0">
                <a:latin typeface="Century Gothic"/>
                <a:ea typeface="Century Gothic"/>
                <a:cs typeface="Century Gothic"/>
                <a:sym typeface="Century Gothic"/>
              </a:rPr>
              <a:t>Structure and function</a:t>
            </a:r>
            <a:endParaRPr sz="2100" dirty="0">
              <a:latin typeface="Century Gothic"/>
              <a:ea typeface="Century Gothic"/>
              <a:cs typeface="Century Gothic"/>
              <a:sym typeface="Century Gothic"/>
            </a:endParaRPr>
          </a:p>
          <a:p>
            <a:pPr marL="457200" lvl="0" indent="-361950" algn="l" rtl="0">
              <a:lnSpc>
                <a:spcPct val="150000"/>
              </a:lnSpc>
              <a:spcBef>
                <a:spcPts val="0"/>
              </a:spcBef>
              <a:spcAft>
                <a:spcPts val="0"/>
              </a:spcAft>
              <a:buSzPts val="2100"/>
              <a:buFont typeface="Century Gothic"/>
              <a:buChar char="●"/>
            </a:pPr>
            <a:r>
              <a:rPr lang="en-US" sz="2100" dirty="0">
                <a:latin typeface="Century Gothic"/>
                <a:ea typeface="Century Gothic"/>
                <a:cs typeface="Century Gothic"/>
                <a:sym typeface="Century Gothic"/>
              </a:rPr>
              <a:t>Stability and change</a:t>
            </a:r>
            <a:endParaRPr sz="2100" dirty="0">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b55ed72e48_0_248"/>
          <p:cNvSpPr txBox="1">
            <a:spLocks noGrp="1"/>
          </p:cNvSpPr>
          <p:nvPr>
            <p:ph type="title"/>
          </p:nvPr>
        </p:nvSpPr>
        <p:spPr>
          <a:xfrm>
            <a:off x="1945200" y="624110"/>
            <a:ext cx="6589200" cy="128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481AA"/>
              </a:buClr>
              <a:buSzPts val="3600"/>
              <a:buFont typeface="Century Gothic"/>
              <a:buNone/>
            </a:pPr>
            <a:r>
              <a:rPr lang="en-US"/>
              <a:t>The 3 Dimensions of the </a:t>
            </a:r>
            <a:endParaRPr/>
          </a:p>
          <a:p>
            <a:pPr marL="0" lvl="0" indent="0" algn="r" rtl="0">
              <a:lnSpc>
                <a:spcPct val="100000"/>
              </a:lnSpc>
              <a:spcBef>
                <a:spcPts val="0"/>
              </a:spcBef>
              <a:spcAft>
                <a:spcPts val="0"/>
              </a:spcAft>
              <a:buClr>
                <a:srgbClr val="1481AA"/>
              </a:buClr>
              <a:buSzPts val="3600"/>
              <a:buFont typeface="Century Gothic"/>
              <a:buNone/>
            </a:pPr>
            <a:r>
              <a:rPr lang="en-US"/>
              <a:t>Science Standards</a:t>
            </a:r>
            <a:endParaRPr/>
          </a:p>
        </p:txBody>
      </p:sp>
      <p:sp>
        <p:nvSpPr>
          <p:cNvPr id="359" name="Google Shape;359;gb55ed72e48_0_248">
            <a:extLst>
              <a:ext uri="{C183D7F6-B498-43B3-948B-1728B52AA6E4}">
                <adec:decorative xmlns:adec="http://schemas.microsoft.com/office/drawing/2017/decorative" val="1"/>
              </a:ext>
            </a:extLst>
          </p:cNvPr>
          <p:cNvSpPr txBox="1">
            <a:spLocks noGrp="1"/>
          </p:cNvSpPr>
          <p:nvPr>
            <p:ph type="sldNum" idx="12"/>
          </p:nvPr>
        </p:nvSpPr>
        <p:spPr>
          <a:xfrm>
            <a:off x="511228" y="787783"/>
            <a:ext cx="585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14</a:t>
            </a:fld>
            <a:endParaRPr/>
          </a:p>
        </p:txBody>
      </p:sp>
      <p:pic>
        <p:nvPicPr>
          <p:cNvPr id="364" name="Google Shape;364;gb55ed72e48_0_248" descr="https://encrypted-tbn3.gstatic.com/images?q=tbn:ANd9GcQcphcw1TyKfwgZzePduQUXUOKh8VaMhiXUe7ShFnCzuDm3gGsUUQ"/>
          <p:cNvPicPr preferRelativeResize="0"/>
          <p:nvPr/>
        </p:nvPicPr>
        <p:blipFill rotWithShape="1">
          <a:blip r:embed="rId3">
            <a:alphaModFix/>
          </a:blip>
          <a:srcRect/>
          <a:stretch/>
        </p:blipFill>
        <p:spPr>
          <a:xfrm rot="1070965">
            <a:off x="1352750" y="3607871"/>
            <a:ext cx="1991929" cy="1986615"/>
          </a:xfrm>
          <a:prstGeom prst="rect">
            <a:avLst/>
          </a:prstGeom>
          <a:noFill/>
          <a:ln>
            <a:noFill/>
          </a:ln>
        </p:spPr>
      </p:pic>
      <p:sp>
        <p:nvSpPr>
          <p:cNvPr id="360" name="Google Shape;360;gb55ed72e48_0_248"/>
          <p:cNvSpPr/>
          <p:nvPr/>
        </p:nvSpPr>
        <p:spPr>
          <a:xfrm>
            <a:off x="3818800" y="2465100"/>
            <a:ext cx="1370700" cy="885300"/>
          </a:xfrm>
          <a:prstGeom prst="rect">
            <a:avLst/>
          </a:prstGeom>
          <a:solidFill>
            <a:srgbClr val="0070C0"/>
          </a:solidFill>
          <a:ln w="9525" cap="flat" cmpd="sng">
            <a:solidFill>
              <a:srgbClr val="FFFFF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Arial"/>
                <a:ea typeface="Arial"/>
                <a:cs typeface="Arial"/>
                <a:sym typeface="Arial"/>
              </a:rPr>
              <a:t>Science &amp; Engineering Practices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Arial"/>
                <a:ea typeface="Arial"/>
                <a:cs typeface="Arial"/>
                <a:sym typeface="Arial"/>
              </a:rPr>
              <a:t>(doing science)</a:t>
            </a:r>
            <a:endParaRPr sz="1100" b="0" i="0" u="none" strike="noStrike" cap="none">
              <a:solidFill>
                <a:srgbClr val="FFFFFF"/>
              </a:solidFill>
              <a:latin typeface="Arial"/>
              <a:ea typeface="Arial"/>
              <a:cs typeface="Arial"/>
              <a:sym typeface="Arial"/>
            </a:endParaRPr>
          </a:p>
        </p:txBody>
      </p:sp>
      <p:sp>
        <p:nvSpPr>
          <p:cNvPr id="361" name="Google Shape;361;gb55ed72e48_0_248"/>
          <p:cNvSpPr/>
          <p:nvPr/>
        </p:nvSpPr>
        <p:spPr>
          <a:xfrm>
            <a:off x="5407088" y="1982425"/>
            <a:ext cx="1370700" cy="885300"/>
          </a:xfrm>
          <a:prstGeom prst="rect">
            <a:avLst/>
          </a:prstGeom>
          <a:solidFill>
            <a:srgbClr val="C00000"/>
          </a:solidFill>
          <a:ln w="9525" cap="flat" cmpd="sng">
            <a:solidFill>
              <a:srgbClr val="FFFFF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i="0" u="none" strike="noStrike" cap="none" dirty="0">
                <a:solidFill>
                  <a:srgbClr val="FFFFFF"/>
                </a:solidFill>
                <a:latin typeface="Arial"/>
                <a:ea typeface="Arial"/>
                <a:cs typeface="Arial"/>
                <a:sym typeface="Arial"/>
              </a:rPr>
              <a:t>Disciplinary</a:t>
            </a:r>
            <a:endParaRPr sz="140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i="0" u="none" strike="noStrike" cap="none" dirty="0">
                <a:solidFill>
                  <a:srgbClr val="FFFFFF"/>
                </a:solidFill>
                <a:latin typeface="Arial"/>
                <a:ea typeface="Arial"/>
                <a:cs typeface="Arial"/>
                <a:sym typeface="Arial"/>
              </a:rPr>
              <a:t> Core Ideas</a:t>
            </a:r>
            <a:endParaRPr sz="140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i="0" u="none" strike="noStrike" cap="none" dirty="0">
                <a:solidFill>
                  <a:srgbClr val="FFFFFF"/>
                </a:solidFill>
                <a:latin typeface="Arial"/>
                <a:ea typeface="Arial"/>
                <a:cs typeface="Arial"/>
                <a:sym typeface="Arial"/>
              </a:rPr>
              <a:t>(facts)</a:t>
            </a:r>
            <a:endParaRPr sz="1100" i="0" u="none" strike="noStrike" cap="none" dirty="0">
              <a:solidFill>
                <a:srgbClr val="FFFFFF"/>
              </a:solidFill>
              <a:latin typeface="Arial"/>
              <a:ea typeface="Arial"/>
              <a:cs typeface="Arial"/>
              <a:sym typeface="Arial"/>
            </a:endParaRPr>
          </a:p>
        </p:txBody>
      </p:sp>
      <p:sp>
        <p:nvSpPr>
          <p:cNvPr id="362" name="Google Shape;362;gb55ed72e48_0_248"/>
          <p:cNvSpPr/>
          <p:nvPr/>
        </p:nvSpPr>
        <p:spPr>
          <a:xfrm>
            <a:off x="6985900" y="2465100"/>
            <a:ext cx="1370700" cy="885300"/>
          </a:xfrm>
          <a:prstGeom prst="rect">
            <a:avLst/>
          </a:prstGeom>
          <a:solidFill>
            <a:srgbClr val="5E772D"/>
          </a:solidFill>
          <a:ln w="9525" cap="flat" cmpd="sng">
            <a:solidFill>
              <a:srgbClr val="FFFFF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Arial"/>
                <a:ea typeface="Arial"/>
                <a:cs typeface="Arial"/>
                <a:sym typeface="Arial"/>
              </a:rPr>
              <a:t>Crosscutting Concepts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Arial"/>
                <a:ea typeface="Arial"/>
                <a:cs typeface="Arial"/>
                <a:sym typeface="Arial"/>
              </a:rPr>
              <a:t>(connecting science)</a:t>
            </a:r>
            <a:endParaRPr sz="1100" b="0" i="0" u="none" strike="noStrike" cap="none">
              <a:solidFill>
                <a:srgbClr val="FFFFFF"/>
              </a:solidFill>
              <a:latin typeface="Arial"/>
              <a:ea typeface="Arial"/>
              <a:cs typeface="Arial"/>
              <a:sym typeface="Arial"/>
            </a:endParaRPr>
          </a:p>
        </p:txBody>
      </p:sp>
      <p:sp>
        <p:nvSpPr>
          <p:cNvPr id="365" name="Google Shape;365;gb55ed72e48_0_248">
            <a:extLst>
              <a:ext uri="{C183D7F6-B498-43B3-948B-1728B52AA6E4}">
                <adec:decorative xmlns:adec="http://schemas.microsoft.com/office/drawing/2017/decorative" val="1"/>
              </a:ext>
            </a:extLst>
          </p:cNvPr>
          <p:cNvSpPr/>
          <p:nvPr/>
        </p:nvSpPr>
        <p:spPr>
          <a:xfrm rot="5400000">
            <a:off x="4966850" y="3114325"/>
            <a:ext cx="2251200" cy="1758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gb55ed72e48_0_248"/>
          <p:cNvSpPr/>
          <p:nvPr/>
        </p:nvSpPr>
        <p:spPr>
          <a:xfrm>
            <a:off x="4804221" y="5172450"/>
            <a:ext cx="2766900" cy="818400"/>
          </a:xfrm>
          <a:prstGeom prst="roundRect">
            <a:avLst>
              <a:gd name="adj" fmla="val 16667"/>
            </a:avLst>
          </a:prstGeom>
          <a:solidFill>
            <a:srgbClr val="FFFF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Student Performance Expectation (PE)</a:t>
            </a:r>
            <a:endParaRPr sz="1800" b="1" i="0" u="none" strike="noStrike" cap="none">
              <a:solidFill>
                <a:srgbClr val="000000"/>
              </a:solidFill>
              <a:latin typeface="Arial"/>
              <a:ea typeface="Arial"/>
              <a:cs typeface="Arial"/>
              <a:sym typeface="Arial"/>
            </a:endParaRPr>
          </a:p>
        </p:txBody>
      </p:sp>
      <p:sp>
        <p:nvSpPr>
          <p:cNvPr id="358" name="Google Shape;358;gb55ed72e48_0_248"/>
          <p:cNvSpPr txBox="1">
            <a:spLocks noGrp="1"/>
          </p:cNvSpPr>
          <p:nvPr>
            <p:ph type="ftr" idx="11"/>
          </p:nvPr>
        </p:nvSpPr>
        <p:spPr>
          <a:xfrm>
            <a:off x="1942415" y="6135809"/>
            <a:ext cx="57165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 An Excellent Education for Every Student Every Day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69"/>
        <p:cNvGrpSpPr/>
        <p:nvPr/>
      </p:nvGrpSpPr>
      <p:grpSpPr>
        <a:xfrm>
          <a:off x="0" y="0"/>
          <a:ext cx="0" cy="0"/>
          <a:chOff x="0" y="0"/>
          <a:chExt cx="0" cy="0"/>
        </a:xfrm>
      </p:grpSpPr>
      <p:sp>
        <p:nvSpPr>
          <p:cNvPr id="370" name="Google Shape;370;p27"/>
          <p:cNvSpPr txBox="1">
            <a:spLocks noGrp="1"/>
          </p:cNvSpPr>
          <p:nvPr>
            <p:ph type="title"/>
          </p:nvPr>
        </p:nvSpPr>
        <p:spPr>
          <a:xfrm>
            <a:off x="311700" y="593375"/>
            <a:ext cx="43467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Phenomena</a:t>
            </a:r>
            <a:endParaRPr/>
          </a:p>
        </p:txBody>
      </p:sp>
      <p:sp>
        <p:nvSpPr>
          <p:cNvPr id="371" name="Google Shape;371;p27"/>
          <p:cNvSpPr txBox="1">
            <a:spLocks noGrp="1"/>
          </p:cNvSpPr>
          <p:nvPr>
            <p:ph type="body" idx="1"/>
          </p:nvPr>
        </p:nvSpPr>
        <p:spPr>
          <a:xfrm>
            <a:off x="5054600" y="340525"/>
            <a:ext cx="3777700" cy="18153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solidFill>
                  <a:srgbClr val="EFEFEF"/>
                </a:solidFill>
              </a:rPr>
              <a:t>What is a phenomenon? </a:t>
            </a:r>
            <a:endParaRPr b="1">
              <a:solidFill>
                <a:srgbClr val="EFEFEF"/>
              </a:solidFill>
            </a:endParaRPr>
          </a:p>
          <a:p>
            <a:pPr marL="0" lvl="0" indent="0" algn="l" rtl="0">
              <a:lnSpc>
                <a:spcPct val="100000"/>
              </a:lnSpc>
              <a:spcBef>
                <a:spcPts val="1600"/>
              </a:spcBef>
              <a:spcAft>
                <a:spcPts val="1600"/>
              </a:spcAft>
              <a:buSzPts val="1800"/>
              <a:buNone/>
            </a:pPr>
            <a:r>
              <a:rPr lang="en-US" b="1">
                <a:solidFill>
                  <a:srgbClr val="EFEFEF"/>
                </a:solidFill>
              </a:rPr>
              <a:t>Where can we find phenomenon? </a:t>
            </a:r>
            <a:endParaRPr b="1">
              <a:solidFill>
                <a:srgbClr val="EFEFEF"/>
              </a:solidFill>
            </a:endParaRPr>
          </a:p>
        </p:txBody>
      </p:sp>
      <p:pic>
        <p:nvPicPr>
          <p:cNvPr id="372" name="Google Shape;372;p27" descr="NSTA's in-house NGSS expert, Ted Willard, will go to any lengths to help science teachers understand the standards. Here, he sings and juggles to explain Phenomena!" title="Ted Willard's Got Talent">
            <a:hlinkClick r:id="rId3"/>
          </p:cNvPr>
          <p:cNvPicPr preferRelativeResize="0"/>
          <p:nvPr/>
        </p:nvPicPr>
        <p:blipFill rotWithShape="1">
          <a:blip r:embed="rId4">
            <a:alphaModFix/>
          </a:blip>
          <a:srcRect/>
          <a:stretch/>
        </p:blipFill>
        <p:spPr>
          <a:xfrm>
            <a:off x="311701" y="1536627"/>
            <a:ext cx="4425400" cy="4114873"/>
          </a:xfrm>
          <a:prstGeom prst="rect">
            <a:avLst/>
          </a:prstGeom>
          <a:noFill/>
          <a:ln>
            <a:noFill/>
          </a:ln>
        </p:spPr>
      </p:pic>
      <p:sp>
        <p:nvSpPr>
          <p:cNvPr id="375" name="Google Shape;375;p27"/>
          <p:cNvSpPr txBox="1">
            <a:spLocks noGrp="1"/>
          </p:cNvSpPr>
          <p:nvPr>
            <p:ph type="body" idx="1"/>
          </p:nvPr>
        </p:nvSpPr>
        <p:spPr>
          <a:xfrm>
            <a:off x="5054600" y="2490050"/>
            <a:ext cx="3777700" cy="39669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00000"/>
              </a:lnSpc>
              <a:spcBef>
                <a:spcPts val="1400"/>
              </a:spcBef>
              <a:spcAft>
                <a:spcPts val="0"/>
              </a:spcAft>
              <a:buClr>
                <a:schemeClr val="dk1"/>
              </a:buClr>
              <a:buSzPts val="1100"/>
              <a:buFont typeface="Arial"/>
              <a:buNone/>
            </a:pPr>
            <a:r>
              <a:rPr lang="en-US" sz="1550" b="1" dirty="0">
                <a:solidFill>
                  <a:srgbClr val="EFEFEF"/>
                </a:solidFill>
              </a:rPr>
              <a:t>Phenomena! Let’s Investigate!</a:t>
            </a:r>
            <a:endParaRPr sz="1550" b="1" dirty="0">
              <a:solidFill>
                <a:srgbClr val="EFEFEF"/>
              </a:solidFill>
            </a:endParaRPr>
          </a:p>
          <a:p>
            <a:pPr marL="0" lvl="0" indent="0" algn="l" rtl="0">
              <a:lnSpc>
                <a:spcPct val="100000"/>
              </a:lnSpc>
              <a:spcBef>
                <a:spcPts val="1400"/>
              </a:spcBef>
              <a:spcAft>
                <a:spcPts val="0"/>
              </a:spcAft>
              <a:buClr>
                <a:schemeClr val="dk1"/>
              </a:buClr>
              <a:buSzPts val="1100"/>
              <a:buFont typeface="Arial"/>
              <a:buNone/>
            </a:pPr>
            <a:r>
              <a:rPr lang="en-US" sz="1550" b="1" dirty="0">
                <a:solidFill>
                  <a:srgbClr val="EFEFEF"/>
                </a:solidFill>
              </a:rPr>
              <a:t>Phenomena are events in nature!</a:t>
            </a:r>
            <a:endParaRPr sz="1550" b="1" dirty="0">
              <a:solidFill>
                <a:srgbClr val="EFEFEF"/>
              </a:solidFill>
            </a:endParaRPr>
          </a:p>
          <a:p>
            <a:pPr marL="0" lvl="0" indent="0" algn="l" rtl="0">
              <a:lnSpc>
                <a:spcPct val="100000"/>
              </a:lnSpc>
              <a:spcBef>
                <a:spcPts val="1400"/>
              </a:spcBef>
              <a:spcAft>
                <a:spcPts val="0"/>
              </a:spcAft>
              <a:buClr>
                <a:schemeClr val="dk1"/>
              </a:buClr>
              <a:buSzPts val="1100"/>
              <a:buFont typeface="Arial"/>
              <a:buNone/>
            </a:pPr>
            <a:r>
              <a:rPr lang="en-US" sz="1550" b="1" dirty="0">
                <a:solidFill>
                  <a:srgbClr val="EFEFEF"/>
                </a:solidFill>
              </a:rPr>
              <a:t>… That scientists</a:t>
            </a:r>
            <a:endParaRPr sz="1550" b="1" dirty="0">
              <a:solidFill>
                <a:srgbClr val="EFEFEF"/>
              </a:solidFill>
            </a:endParaRPr>
          </a:p>
          <a:p>
            <a:pPr marL="0" lvl="0" indent="0" algn="l" rtl="0">
              <a:lnSpc>
                <a:spcPct val="100000"/>
              </a:lnSpc>
              <a:spcBef>
                <a:spcPts val="1400"/>
              </a:spcBef>
              <a:spcAft>
                <a:spcPts val="0"/>
              </a:spcAft>
              <a:buClr>
                <a:schemeClr val="dk1"/>
              </a:buClr>
              <a:buSzPts val="1100"/>
              <a:buFont typeface="Arial"/>
              <a:buNone/>
            </a:pPr>
            <a:r>
              <a:rPr lang="en-US" sz="1550" b="1" dirty="0">
                <a:solidFill>
                  <a:srgbClr val="EFEFEF"/>
                </a:solidFill>
              </a:rPr>
              <a:t>… and students</a:t>
            </a:r>
            <a:endParaRPr sz="1550" b="1" dirty="0">
              <a:solidFill>
                <a:srgbClr val="EFEFEF"/>
              </a:solidFill>
            </a:endParaRPr>
          </a:p>
          <a:p>
            <a:pPr marL="0" lvl="0" indent="0" algn="l" rtl="0">
              <a:lnSpc>
                <a:spcPct val="100000"/>
              </a:lnSpc>
              <a:spcBef>
                <a:spcPts val="1400"/>
              </a:spcBef>
              <a:spcAft>
                <a:spcPts val="0"/>
              </a:spcAft>
              <a:buClr>
                <a:schemeClr val="dk1"/>
              </a:buClr>
              <a:buSzPts val="1100"/>
              <a:buFont typeface="Arial"/>
              <a:buNone/>
            </a:pPr>
            <a:endParaRPr sz="1550" b="1" dirty="0">
              <a:solidFill>
                <a:srgbClr val="EFEFEF"/>
              </a:solidFill>
            </a:endParaRPr>
          </a:p>
          <a:p>
            <a:pPr marL="0" lvl="0" indent="0" algn="l" rtl="0">
              <a:lnSpc>
                <a:spcPct val="100000"/>
              </a:lnSpc>
              <a:spcBef>
                <a:spcPts val="1400"/>
              </a:spcBef>
              <a:spcAft>
                <a:spcPts val="0"/>
              </a:spcAft>
              <a:buClr>
                <a:schemeClr val="dk1"/>
              </a:buClr>
              <a:buSzPts val="1100"/>
              <a:buFont typeface="Arial"/>
              <a:buNone/>
            </a:pPr>
            <a:r>
              <a:rPr lang="en-US" sz="1550" b="1" dirty="0">
                <a:solidFill>
                  <a:srgbClr val="EFEFEF"/>
                </a:solidFill>
              </a:rPr>
              <a:t>Investigate and then try to explain</a:t>
            </a:r>
            <a:endParaRPr sz="1550" b="1" dirty="0">
              <a:solidFill>
                <a:srgbClr val="EFEFE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79"/>
        <p:cNvGrpSpPr/>
        <p:nvPr/>
      </p:nvGrpSpPr>
      <p:grpSpPr>
        <a:xfrm>
          <a:off x="0" y="0"/>
          <a:ext cx="0" cy="0"/>
          <a:chOff x="0" y="0"/>
          <a:chExt cx="0" cy="0"/>
        </a:xfrm>
      </p:grpSpPr>
      <p:sp>
        <p:nvSpPr>
          <p:cNvPr id="380" name="Google Shape;380;p28"/>
          <p:cNvSpPr txBox="1">
            <a:spLocks noGrp="1"/>
          </p:cNvSpPr>
          <p:nvPr>
            <p:ph type="title" idx="4294967295"/>
          </p:nvPr>
        </p:nvSpPr>
        <p:spPr>
          <a:xfrm>
            <a:off x="304800" y="508000"/>
            <a:ext cx="7861300" cy="64633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
                <a:ea typeface="Arial"/>
                <a:cs typeface="Arial"/>
                <a:sym typeface="Arial"/>
              </a:rPr>
              <a:t>Let’s Explore</a:t>
            </a:r>
            <a:endParaRPr kumimoji="0" lang="en-US" sz="3600" b="1"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84" name="Google Shape;384;p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68850" y="2109569"/>
            <a:ext cx="4762500" cy="2581275"/>
          </a:xfrm>
          <a:prstGeom prst="rect">
            <a:avLst/>
          </a:prstGeom>
          <a:noFill/>
          <a:ln>
            <a:noFill/>
          </a:ln>
        </p:spPr>
      </p:pic>
      <p:sp>
        <p:nvSpPr>
          <p:cNvPr id="381" name="Google Shape;381;p28"/>
          <p:cNvSpPr txBox="1"/>
          <p:nvPr/>
        </p:nvSpPr>
        <p:spPr>
          <a:xfrm>
            <a:off x="6253925" y="3873796"/>
            <a:ext cx="2207700" cy="1459800"/>
          </a:xfrm>
          <a:prstGeom prst="rect">
            <a:avLst/>
          </a:prstGeom>
          <a:solidFill>
            <a:schemeClr val="accent6"/>
          </a:solid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Roboto"/>
                <a:ea typeface="Roboto"/>
                <a:cs typeface="Roboto"/>
                <a:sym typeface="Roboto"/>
              </a:rPr>
              <a:t>In the chat, tell us a pheno</a:t>
            </a:r>
            <a:r>
              <a:rPr lang="en-US" sz="1800" b="1" dirty="0">
                <a:solidFill>
                  <a:srgbClr val="FFFFFF"/>
                </a:solidFill>
                <a:latin typeface="Roboto"/>
                <a:ea typeface="Roboto"/>
                <a:cs typeface="Roboto"/>
                <a:sym typeface="Roboto"/>
              </a:rPr>
              <a:t>mena</a:t>
            </a:r>
            <a:r>
              <a:rPr lang="en-US" sz="1800" b="1" i="0" u="none" strike="noStrike" cap="none" dirty="0">
                <a:solidFill>
                  <a:srgbClr val="FFFFFF"/>
                </a:solidFill>
                <a:latin typeface="Roboto"/>
                <a:ea typeface="Roboto"/>
                <a:cs typeface="Roboto"/>
                <a:sym typeface="Roboto"/>
              </a:rPr>
              <a:t> you would recommend!</a:t>
            </a:r>
            <a:endParaRPr sz="18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Open Sans"/>
              <a:ea typeface="Open Sans"/>
              <a:cs typeface="Open Sans"/>
              <a:sym typeface="Open Sans"/>
            </a:endParaRPr>
          </a:p>
        </p:txBody>
      </p:sp>
      <p:pic>
        <p:nvPicPr>
          <p:cNvPr id="382" name="Google Shape;382;p2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959600" y="5471787"/>
            <a:ext cx="796350" cy="609725"/>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88"/>
        <p:cNvGrpSpPr/>
        <p:nvPr/>
      </p:nvGrpSpPr>
      <p:grpSpPr>
        <a:xfrm>
          <a:off x="0" y="0"/>
          <a:ext cx="0" cy="0"/>
          <a:chOff x="0" y="0"/>
          <a:chExt cx="0" cy="0"/>
        </a:xfrm>
      </p:grpSpPr>
      <p:sp>
        <p:nvSpPr>
          <p:cNvPr id="391" name="Google Shape;391;p29"/>
          <p:cNvSpPr txBox="1">
            <a:spLocks noGrp="1"/>
          </p:cNvSpPr>
          <p:nvPr>
            <p:ph type="title" idx="4294967295"/>
          </p:nvPr>
        </p:nvSpPr>
        <p:spPr>
          <a:xfrm>
            <a:off x="586250" y="533400"/>
            <a:ext cx="7861300" cy="64633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
                <a:ea typeface="Arial"/>
                <a:cs typeface="Arial"/>
                <a:sym typeface="Arial"/>
              </a:rPr>
              <a:t>Your turn!</a:t>
            </a:r>
            <a:endParaRPr kumimoji="0" lang="en-US" sz="3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9" name="Google Shape;389;p29"/>
          <p:cNvSpPr txBox="1">
            <a:spLocks noGrp="1"/>
          </p:cNvSpPr>
          <p:nvPr>
            <p:ph type="body" idx="1"/>
          </p:nvPr>
        </p:nvSpPr>
        <p:spPr>
          <a:xfrm>
            <a:off x="586250" y="1397000"/>
            <a:ext cx="6373350" cy="45347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0"/>
              </a:spcAft>
              <a:buSzPts val="1800"/>
              <a:buNone/>
            </a:pPr>
            <a:r>
              <a:rPr lang="en-US" dirty="0">
                <a:solidFill>
                  <a:schemeClr val="dk1"/>
                </a:solidFill>
                <a:latin typeface="Arial"/>
                <a:ea typeface="Arial"/>
                <a:cs typeface="Arial"/>
                <a:sym typeface="Arial"/>
              </a:rPr>
              <a:t>LOOK AROUND!</a:t>
            </a:r>
            <a:endParaRPr dirty="0"/>
          </a:p>
          <a:p>
            <a:pPr marL="0" lvl="0" indent="0" algn="l" rtl="0">
              <a:lnSpc>
                <a:spcPct val="100000"/>
              </a:lnSpc>
              <a:spcBef>
                <a:spcPts val="1600"/>
              </a:spcBef>
              <a:spcAft>
                <a:spcPts val="0"/>
              </a:spcAft>
              <a:buSzPts val="1800"/>
              <a:buNone/>
            </a:pPr>
            <a:r>
              <a:rPr lang="en-US" dirty="0">
                <a:solidFill>
                  <a:schemeClr val="dk1"/>
                </a:solidFill>
                <a:latin typeface="Arial"/>
                <a:ea typeface="Arial"/>
                <a:cs typeface="Arial"/>
                <a:sym typeface="Arial"/>
              </a:rPr>
              <a:t>	- Take a photo/video of a phenomenon near you. OR </a:t>
            </a:r>
            <a:endParaRPr dirty="0">
              <a:solidFill>
                <a:schemeClr val="dk1"/>
              </a:solidFill>
              <a:latin typeface="Arial"/>
              <a:ea typeface="Arial"/>
              <a:cs typeface="Arial"/>
              <a:sym typeface="Arial"/>
            </a:endParaRPr>
          </a:p>
          <a:p>
            <a:pPr marL="457200" lvl="0" indent="0" algn="l" rtl="0">
              <a:lnSpc>
                <a:spcPct val="100000"/>
              </a:lnSpc>
              <a:spcBef>
                <a:spcPts val="1600"/>
              </a:spcBef>
              <a:spcAft>
                <a:spcPts val="0"/>
              </a:spcAft>
              <a:buSzPts val="1800"/>
              <a:buNone/>
            </a:pPr>
            <a:r>
              <a:rPr lang="en-US" dirty="0">
                <a:solidFill>
                  <a:schemeClr val="dk1"/>
                </a:solidFill>
                <a:latin typeface="Arial"/>
                <a:ea typeface="Arial"/>
                <a:cs typeface="Arial"/>
                <a:sym typeface="Arial"/>
              </a:rPr>
              <a:t>   find a locally relevant photo/video online. </a:t>
            </a:r>
            <a:endParaRPr dirty="0">
              <a:solidFill>
                <a:schemeClr val="dk1"/>
              </a:solidFill>
              <a:latin typeface="Arial"/>
              <a:ea typeface="Arial"/>
              <a:cs typeface="Arial"/>
              <a:sym typeface="Arial"/>
            </a:endParaRPr>
          </a:p>
          <a:p>
            <a:pPr marL="0" lvl="0" indent="0" algn="l" rtl="0">
              <a:lnSpc>
                <a:spcPct val="100000"/>
              </a:lnSpc>
              <a:spcBef>
                <a:spcPts val="1600"/>
              </a:spcBef>
              <a:spcAft>
                <a:spcPts val="0"/>
              </a:spcAft>
              <a:buSzPts val="1800"/>
              <a:buNone/>
            </a:pPr>
            <a:r>
              <a:rPr lang="en-US" dirty="0">
                <a:solidFill>
                  <a:schemeClr val="dk1"/>
                </a:solidFill>
                <a:latin typeface="Arial"/>
                <a:ea typeface="Arial"/>
                <a:cs typeface="Arial"/>
                <a:sym typeface="Arial"/>
              </a:rPr>
              <a:t>	- Make a post in the </a:t>
            </a:r>
            <a:r>
              <a:rPr lang="en-US"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Padlet</a:t>
            </a:r>
            <a:r>
              <a:rPr lang="en-US" dirty="0">
                <a:solidFill>
                  <a:schemeClr val="dk1"/>
                </a:solidFill>
                <a:latin typeface="Arial"/>
                <a:ea typeface="Arial"/>
                <a:cs typeface="Arial"/>
                <a:sym typeface="Arial"/>
              </a:rPr>
              <a:t> (photo, video, comment)</a:t>
            </a:r>
            <a:endParaRPr dirty="0">
              <a:solidFill>
                <a:schemeClr val="dk1"/>
              </a:solidFill>
              <a:latin typeface="Arial"/>
              <a:ea typeface="Arial"/>
              <a:cs typeface="Arial"/>
              <a:sym typeface="Arial"/>
            </a:endParaRPr>
          </a:p>
          <a:p>
            <a:pPr marL="0" lvl="0" indent="0" algn="l" rtl="0">
              <a:lnSpc>
                <a:spcPct val="100000"/>
              </a:lnSpc>
              <a:spcBef>
                <a:spcPts val="1600"/>
              </a:spcBef>
              <a:spcAft>
                <a:spcPts val="0"/>
              </a:spcAft>
              <a:buSzPts val="1800"/>
              <a:buNone/>
            </a:pPr>
            <a:r>
              <a:rPr lang="en-US" dirty="0">
                <a:solidFill>
                  <a:schemeClr val="dk1"/>
                </a:solidFill>
                <a:latin typeface="Arial"/>
                <a:ea typeface="Arial"/>
                <a:cs typeface="Arial"/>
                <a:sym typeface="Arial"/>
              </a:rPr>
              <a:t>	- Check out the other ideas in the Padlet.</a:t>
            </a:r>
            <a:endParaRPr dirty="0">
              <a:solidFill>
                <a:schemeClr val="dk1"/>
              </a:solidFill>
              <a:latin typeface="Arial"/>
              <a:ea typeface="Arial"/>
              <a:cs typeface="Arial"/>
              <a:sym typeface="Arial"/>
            </a:endParaRPr>
          </a:p>
          <a:p>
            <a:pPr marL="0" lvl="0" indent="0" algn="l" rtl="0">
              <a:lnSpc>
                <a:spcPct val="100000"/>
              </a:lnSpc>
              <a:spcBef>
                <a:spcPts val="1600"/>
              </a:spcBef>
              <a:spcAft>
                <a:spcPts val="0"/>
              </a:spcAft>
              <a:buSzPts val="1800"/>
              <a:buNone/>
            </a:pPr>
            <a:r>
              <a:rPr lang="en-US" dirty="0">
                <a:solidFill>
                  <a:schemeClr val="dk1"/>
                </a:solidFill>
                <a:latin typeface="Arial"/>
                <a:ea typeface="Arial"/>
                <a:cs typeface="Arial"/>
                <a:sym typeface="Arial"/>
              </a:rPr>
              <a:t>	- A link to a library of phenomena will be posted for </a:t>
            </a:r>
            <a:endParaRPr dirty="0">
              <a:solidFill>
                <a:schemeClr val="dk1"/>
              </a:solidFill>
              <a:latin typeface="Arial"/>
              <a:ea typeface="Arial"/>
              <a:cs typeface="Arial"/>
              <a:sym typeface="Arial"/>
            </a:endParaRPr>
          </a:p>
          <a:p>
            <a:pPr marL="0" lvl="0" indent="0" algn="l" rtl="0">
              <a:lnSpc>
                <a:spcPct val="100000"/>
              </a:lnSpc>
              <a:spcBef>
                <a:spcPts val="1600"/>
              </a:spcBef>
              <a:spcAft>
                <a:spcPts val="0"/>
              </a:spcAft>
              <a:buSzPts val="1800"/>
              <a:buNone/>
            </a:pPr>
            <a:r>
              <a:rPr lang="en-US" dirty="0">
                <a:solidFill>
                  <a:schemeClr val="dk1"/>
                </a:solidFill>
                <a:latin typeface="Arial"/>
                <a:ea typeface="Arial"/>
                <a:cs typeface="Arial"/>
                <a:sym typeface="Arial"/>
              </a:rPr>
              <a:t> 	  browsing as well. </a:t>
            </a:r>
            <a:endParaRPr dirty="0">
              <a:solidFill>
                <a:schemeClr val="dk1"/>
              </a:solidFill>
              <a:latin typeface="Arial"/>
              <a:ea typeface="Arial"/>
              <a:cs typeface="Arial"/>
              <a:sym typeface="Arial"/>
            </a:endParaRPr>
          </a:p>
          <a:p>
            <a:pPr marL="0" lvl="0" indent="0" algn="l" rtl="0">
              <a:lnSpc>
                <a:spcPct val="100000"/>
              </a:lnSpc>
              <a:spcBef>
                <a:spcPts val="1600"/>
              </a:spcBef>
              <a:spcAft>
                <a:spcPts val="0"/>
              </a:spcAft>
              <a:buSzPts val="1800"/>
              <a:buNone/>
            </a:pPr>
            <a:endParaRPr dirty="0">
              <a:solidFill>
                <a:schemeClr val="dk1"/>
              </a:solidFill>
              <a:latin typeface="Arial"/>
              <a:ea typeface="Arial"/>
              <a:cs typeface="Arial"/>
              <a:sym typeface="Arial"/>
            </a:endParaRPr>
          </a:p>
          <a:p>
            <a:pPr marL="0" lvl="0" indent="0" algn="l" rtl="0">
              <a:lnSpc>
                <a:spcPct val="100000"/>
              </a:lnSpc>
              <a:spcBef>
                <a:spcPts val="1600"/>
              </a:spcBef>
              <a:spcAft>
                <a:spcPts val="0"/>
              </a:spcAft>
              <a:buSzPts val="1800"/>
              <a:buNone/>
            </a:pPr>
            <a:endParaRPr dirty="0">
              <a:latin typeface="Permanent Marker"/>
              <a:ea typeface="Permanent Marker"/>
              <a:cs typeface="Permanent Marker"/>
              <a:sym typeface="Permanent Marker"/>
            </a:endParaRPr>
          </a:p>
          <a:p>
            <a:pPr marL="0" lvl="0" indent="0" algn="l" rtl="0">
              <a:lnSpc>
                <a:spcPct val="100000"/>
              </a:lnSpc>
              <a:spcBef>
                <a:spcPts val="1600"/>
              </a:spcBef>
              <a:spcAft>
                <a:spcPts val="1600"/>
              </a:spcAft>
              <a:buSzPts val="1800"/>
              <a:buNone/>
            </a:pPr>
            <a:endParaRPr dirty="0">
              <a:latin typeface="Permanent Marker"/>
              <a:ea typeface="Permanent Marker"/>
              <a:cs typeface="Permanent Marker"/>
              <a:sym typeface="Permanent Marker"/>
            </a:endParaRPr>
          </a:p>
        </p:txBody>
      </p:sp>
      <p:pic>
        <p:nvPicPr>
          <p:cNvPr id="392" name="Google Shape;392;p2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091237" y="274856"/>
            <a:ext cx="2524125" cy="1809750"/>
          </a:xfrm>
          <a:prstGeom prst="rect">
            <a:avLst/>
          </a:prstGeom>
          <a:noFill/>
          <a:ln>
            <a:noFill/>
          </a:ln>
        </p:spPr>
      </p:pic>
      <p:pic>
        <p:nvPicPr>
          <p:cNvPr id="393" name="Google Shape;393;p29">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439888" y="2222688"/>
            <a:ext cx="1826800" cy="2010900"/>
          </a:xfrm>
          <a:prstGeom prst="rect">
            <a:avLst/>
          </a:prstGeom>
          <a:noFill/>
          <a:ln>
            <a:noFill/>
          </a:ln>
        </p:spPr>
      </p:pic>
      <p:pic>
        <p:nvPicPr>
          <p:cNvPr id="390" name="Google Shape;390;p29">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492686" y="4371669"/>
            <a:ext cx="1721225" cy="1777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97"/>
        <p:cNvGrpSpPr/>
        <p:nvPr/>
      </p:nvGrpSpPr>
      <p:grpSpPr>
        <a:xfrm>
          <a:off x="0" y="0"/>
          <a:ext cx="0" cy="0"/>
          <a:chOff x="0" y="0"/>
          <a:chExt cx="0" cy="0"/>
        </a:xfrm>
      </p:grpSpPr>
      <p:sp>
        <p:nvSpPr>
          <p:cNvPr id="398" name="Google Shape;398;p26"/>
          <p:cNvSpPr txBox="1">
            <a:spLocks noGrp="1"/>
          </p:cNvSpPr>
          <p:nvPr>
            <p:ph type="title"/>
          </p:nvPr>
        </p:nvSpPr>
        <p:spPr>
          <a:xfrm>
            <a:off x="2754900" y="511725"/>
            <a:ext cx="43317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Language Shifts</a:t>
            </a:r>
            <a:endParaRPr/>
          </a:p>
        </p:txBody>
      </p:sp>
      <p:sp>
        <p:nvSpPr>
          <p:cNvPr id="399" name="Google Shape;399;p26"/>
          <p:cNvSpPr txBox="1">
            <a:spLocks noGrp="1"/>
          </p:cNvSpPr>
          <p:nvPr>
            <p:ph type="body" idx="1"/>
          </p:nvPr>
        </p:nvSpPr>
        <p:spPr>
          <a:xfrm>
            <a:off x="1232677" y="1194487"/>
            <a:ext cx="6678600" cy="50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dirty="0">
                <a:solidFill>
                  <a:srgbClr val="000000"/>
                </a:solidFill>
              </a:rPr>
              <a:t>From learning outcomes to performance expectations</a:t>
            </a:r>
            <a:endParaRPr dirty="0">
              <a:solidFill>
                <a:srgbClr val="000000"/>
              </a:solidFill>
            </a:endParaRPr>
          </a:p>
          <a:p>
            <a:pPr marL="0" lvl="0" indent="0" algn="l" rtl="0">
              <a:lnSpc>
                <a:spcPct val="100000"/>
              </a:lnSpc>
              <a:spcBef>
                <a:spcPts val="1600"/>
              </a:spcBef>
              <a:spcAft>
                <a:spcPts val="0"/>
              </a:spcAft>
              <a:buSzPts val="1800"/>
              <a:buNone/>
            </a:pPr>
            <a:endParaRPr dirty="0"/>
          </a:p>
          <a:p>
            <a:pPr marL="0" lvl="0" indent="0" algn="l" rtl="0">
              <a:lnSpc>
                <a:spcPct val="100000"/>
              </a:lnSpc>
              <a:spcBef>
                <a:spcPts val="1600"/>
              </a:spcBef>
              <a:spcAft>
                <a:spcPts val="0"/>
              </a:spcAft>
              <a:buSzPts val="1800"/>
              <a:buNone/>
            </a:pPr>
            <a:endParaRPr dirty="0"/>
          </a:p>
          <a:p>
            <a:pPr marL="0" lvl="0" indent="0" algn="l" rtl="0">
              <a:lnSpc>
                <a:spcPct val="100000"/>
              </a:lnSpc>
              <a:spcBef>
                <a:spcPts val="1600"/>
              </a:spcBef>
              <a:spcAft>
                <a:spcPts val="1600"/>
              </a:spcAft>
              <a:buSzPts val="1800"/>
              <a:buNone/>
            </a:pPr>
            <a:endParaRPr dirty="0"/>
          </a:p>
        </p:txBody>
      </p:sp>
      <p:sp>
        <p:nvSpPr>
          <p:cNvPr id="400" name="Google Shape;400;p26"/>
          <p:cNvSpPr txBox="1"/>
          <p:nvPr/>
        </p:nvSpPr>
        <p:spPr>
          <a:xfrm>
            <a:off x="407952" y="1957143"/>
            <a:ext cx="36672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2000" dirty="0">
                <a:solidFill>
                  <a:srgbClr val="373737"/>
                </a:solidFill>
              </a:rPr>
              <a:t>“</a:t>
            </a:r>
            <a:r>
              <a:rPr lang="en-US" sz="2000" b="0" i="0" u="none" strike="noStrike" cap="none" dirty="0">
                <a:solidFill>
                  <a:srgbClr val="373737"/>
                </a:solidFill>
                <a:latin typeface="Arial"/>
                <a:ea typeface="Arial"/>
                <a:cs typeface="Arial"/>
                <a:sym typeface="Arial"/>
              </a:rPr>
              <a:t>Students develop an understanding that</a:t>
            </a:r>
            <a:r>
              <a:rPr lang="en-US" sz="2000" dirty="0">
                <a:solidFill>
                  <a:srgbClr val="373737"/>
                </a:solidFill>
              </a:rPr>
              <a:t>…”</a:t>
            </a:r>
            <a:endParaRPr sz="2200" b="0" i="0" u="none" strike="noStrike" cap="none" dirty="0">
              <a:solidFill>
                <a:srgbClr val="000000"/>
              </a:solidFill>
              <a:latin typeface="Arial"/>
              <a:ea typeface="Arial"/>
              <a:cs typeface="Arial"/>
              <a:sym typeface="Arial"/>
            </a:endParaRPr>
          </a:p>
        </p:txBody>
      </p:sp>
      <p:sp>
        <p:nvSpPr>
          <p:cNvPr id="402" name="Google Shape;402;p26"/>
          <p:cNvSpPr txBox="1"/>
          <p:nvPr/>
        </p:nvSpPr>
        <p:spPr>
          <a:xfrm>
            <a:off x="3806849" y="2101900"/>
            <a:ext cx="760800" cy="65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vs.</a:t>
            </a:r>
            <a:endParaRPr sz="1800" b="0" i="0" u="none" strike="noStrike" cap="none">
              <a:solidFill>
                <a:srgbClr val="000000"/>
              </a:solidFill>
              <a:latin typeface="Arial"/>
              <a:ea typeface="Arial"/>
              <a:cs typeface="Arial"/>
              <a:sym typeface="Arial"/>
            </a:endParaRPr>
          </a:p>
        </p:txBody>
      </p:sp>
      <p:sp>
        <p:nvSpPr>
          <p:cNvPr id="401" name="Google Shape;401;p26"/>
          <p:cNvSpPr txBox="1"/>
          <p:nvPr/>
        </p:nvSpPr>
        <p:spPr>
          <a:xfrm>
            <a:off x="5152250" y="1957150"/>
            <a:ext cx="3667200" cy="94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dk1"/>
                </a:solidFill>
              </a:rPr>
              <a:t>“</a:t>
            </a:r>
            <a:r>
              <a:rPr lang="en-US" sz="2000" b="0" i="0" u="none" strike="noStrike" cap="none">
                <a:solidFill>
                  <a:schemeClr val="dk1"/>
                </a:solidFill>
                <a:latin typeface="Arial"/>
                <a:ea typeface="Arial"/>
                <a:cs typeface="Arial"/>
                <a:sym typeface="Arial"/>
              </a:rPr>
              <a:t>Students who demonstrate understanding can</a:t>
            </a:r>
            <a:r>
              <a:rPr lang="en-US" sz="2000">
                <a:solidFill>
                  <a:schemeClr val="dk1"/>
                </a:solidFill>
              </a:rPr>
              <a:t>…”</a:t>
            </a:r>
            <a:endParaRPr sz="2300" b="0" i="0" u="none" strike="noStrike" cap="none">
              <a:solidFill>
                <a:srgbClr val="000000"/>
              </a:solidFill>
              <a:latin typeface="Arial"/>
              <a:ea typeface="Arial"/>
              <a:cs typeface="Arial"/>
              <a:sym typeface="Arial"/>
            </a:endParaRPr>
          </a:p>
        </p:txBody>
      </p:sp>
      <p:sp>
        <p:nvSpPr>
          <p:cNvPr id="403" name="Google Shape;403;p26"/>
          <p:cNvSpPr txBox="1"/>
          <p:nvPr/>
        </p:nvSpPr>
        <p:spPr>
          <a:xfrm>
            <a:off x="1262700" y="3402575"/>
            <a:ext cx="5849100" cy="195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700" b="1" dirty="0">
                <a:solidFill>
                  <a:srgbClr val="373737"/>
                </a:solidFill>
                <a:latin typeface="Century Gothic" panose="020B0502020202020204" pitchFamily="34" charset="0"/>
                <a:ea typeface="Open Sans"/>
                <a:cs typeface="Open Sans"/>
                <a:sym typeface="Open Sans"/>
              </a:rPr>
              <a:t>SC3</a:t>
            </a:r>
            <a:r>
              <a:rPr lang="en-US" sz="1700" dirty="0">
                <a:solidFill>
                  <a:srgbClr val="373737"/>
                </a:solidFill>
                <a:latin typeface="Century Gothic" panose="020B0502020202020204" pitchFamily="34" charset="0"/>
                <a:ea typeface="Open Sans"/>
                <a:cs typeface="Open Sans"/>
                <a:sym typeface="Open Sans"/>
              </a:rPr>
              <a:t> Students develop an understanding that all organisms are linked to each other and their physical environments through the transfer and transformation of matter and energy.</a:t>
            </a:r>
            <a:endParaRPr sz="1700" dirty="0">
              <a:solidFill>
                <a:srgbClr val="373737"/>
              </a:solidFill>
              <a:latin typeface="Century Gothic" panose="020B0502020202020204" pitchFamily="34" charset="0"/>
              <a:ea typeface="Open Sans"/>
              <a:cs typeface="Open Sans"/>
              <a:sym typeface="Open Sans"/>
            </a:endParaRPr>
          </a:p>
          <a:p>
            <a:pPr marL="0" lvl="0" indent="0" algn="l" rtl="0">
              <a:spcBef>
                <a:spcPts val="1500"/>
              </a:spcBef>
              <a:spcAft>
                <a:spcPts val="0"/>
              </a:spcAft>
              <a:buNone/>
            </a:pPr>
            <a:endParaRPr sz="2400" i="1" dirty="0">
              <a:solidFill>
                <a:srgbClr val="211E1E"/>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407"/>
        <p:cNvGrpSpPr/>
        <p:nvPr/>
      </p:nvGrpSpPr>
      <p:grpSpPr>
        <a:xfrm>
          <a:off x="0" y="0"/>
          <a:ext cx="0" cy="0"/>
          <a:chOff x="0" y="0"/>
          <a:chExt cx="0" cy="0"/>
        </a:xfrm>
      </p:grpSpPr>
      <p:sp>
        <p:nvSpPr>
          <p:cNvPr id="408" name="Google Shape;408;p3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dirty="0"/>
              <a:t>Building a Lesson with SSAs</a:t>
            </a:r>
            <a:endParaRPr dirty="0"/>
          </a:p>
        </p:txBody>
      </p:sp>
      <p:pic>
        <p:nvPicPr>
          <p:cNvPr id="409" name="Google Shape;409;p30" descr="B1-Ps4-3&#10;Students who Demonstrate understanding can: plan and conduct investigations to determine the effect of placing objects made with different materials in the path of a beam of light.&#10;Clarification Statement: examples of materials could include those that are transparent (such as clear plastic), translucent (such as wax paper), opaque (such as cardboard), and reflective (sch as a mirror).&#10;Assessment boundary: assessment does not include the speed of light.&#10;The performance expectation above were developed using the following elements from the  NRC document A framework for K-12 science education.&#10;Table column one; Science and Engineering Practices.; planning and carrying out investigations; ;and conduct investigations collaboratively to produce evidence to answer a question.&#10;Table column 2 Disciplinary core ideas, PS4.B:Electromagnetic radiation&#10;Some materials allow light to pass through them, others allow only some light and others block all the light and create a dark shadow on any surface beyond them, where the light cannot reach. mirrors can be used to redirect a light beam. (Boundary: the idea that light travels from place to place is developed through experiences with light sources, mirrors, and shadows, but no attempt is made to discuss the speed of light.)&#10;Table column 3; Crosscutting concepts; cause and effect; Simple tests can be designed to gather evidence to support or refute student ideas about causes."/>
          <p:cNvPicPr preferRelativeResize="0"/>
          <p:nvPr/>
        </p:nvPicPr>
        <p:blipFill rotWithShape="1">
          <a:blip r:embed="rId3">
            <a:alphaModFix/>
          </a:blip>
          <a:srcRect/>
          <a:stretch/>
        </p:blipFill>
        <p:spPr>
          <a:xfrm>
            <a:off x="152400" y="1356867"/>
            <a:ext cx="8839201" cy="55011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bac5e1f9ae_1_14"/>
          <p:cNvSpPr txBox="1">
            <a:spLocks noGrp="1"/>
          </p:cNvSpPr>
          <p:nvPr>
            <p:ph type="title"/>
          </p:nvPr>
        </p:nvSpPr>
        <p:spPr>
          <a:xfrm>
            <a:off x="628700" y="137351"/>
            <a:ext cx="7886700" cy="894300"/>
          </a:xfrm>
          <a:prstGeom prst="rect">
            <a:avLst/>
          </a:prstGeom>
          <a:noFill/>
          <a:ln>
            <a:noFill/>
          </a:ln>
        </p:spPr>
        <p:txBody>
          <a:bodyPr spcFirstLastPara="1" wrap="square" lIns="91425" tIns="45700" rIns="91425" bIns="45700" anchor="ctr" anchorCtr="0">
            <a:noAutofit/>
          </a:bodyPr>
          <a:lstStyle/>
          <a:p>
            <a:pPr marL="457200" lvl="0" indent="457200" algn="l" rtl="0">
              <a:lnSpc>
                <a:spcPct val="90000"/>
              </a:lnSpc>
              <a:spcBef>
                <a:spcPts val="0"/>
              </a:spcBef>
              <a:spcAft>
                <a:spcPts val="0"/>
              </a:spcAft>
              <a:buClr>
                <a:schemeClr val="dk1"/>
              </a:buClr>
              <a:buSzPts val="4400"/>
              <a:buFont typeface="Calibri"/>
              <a:buNone/>
            </a:pPr>
            <a:r>
              <a:rPr lang="en-US" dirty="0"/>
              <a:t>Zoom Tips</a:t>
            </a:r>
            <a:endParaRPr dirty="0"/>
          </a:p>
        </p:txBody>
      </p:sp>
      <p:pic>
        <p:nvPicPr>
          <p:cNvPr id="218" name="Google Shape;218;gbac5e1f9ae_1_14" descr="Unmute Symbol"/>
          <p:cNvPicPr preferRelativeResize="0"/>
          <p:nvPr/>
        </p:nvPicPr>
        <p:blipFill rotWithShape="1">
          <a:blip r:embed="rId3">
            <a:alphaModFix/>
          </a:blip>
          <a:srcRect/>
          <a:stretch/>
        </p:blipFill>
        <p:spPr>
          <a:xfrm>
            <a:off x="448245" y="1498595"/>
            <a:ext cx="1211126" cy="825138"/>
          </a:xfrm>
          <a:prstGeom prst="rect">
            <a:avLst/>
          </a:prstGeom>
          <a:noFill/>
          <a:ln>
            <a:noFill/>
          </a:ln>
        </p:spPr>
      </p:pic>
      <p:sp>
        <p:nvSpPr>
          <p:cNvPr id="219" name="Google Shape;219;gbac5e1f9ae_1_14"/>
          <p:cNvSpPr txBox="1"/>
          <p:nvPr/>
        </p:nvSpPr>
        <p:spPr>
          <a:xfrm>
            <a:off x="1669840" y="1725521"/>
            <a:ext cx="5804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Everyone in the meeting is muted.  Please remain muted unless you are in a breakout session or asked to share out.</a:t>
            </a:r>
            <a:endParaRPr/>
          </a:p>
        </p:txBody>
      </p:sp>
      <p:pic>
        <p:nvPicPr>
          <p:cNvPr id="220" name="Google Shape;220;gbac5e1f9ae_1_14" descr="Start Video icon"/>
          <p:cNvPicPr preferRelativeResize="0"/>
          <p:nvPr/>
        </p:nvPicPr>
        <p:blipFill rotWithShape="1">
          <a:blip r:embed="rId4">
            <a:alphaModFix/>
          </a:blip>
          <a:srcRect/>
          <a:stretch/>
        </p:blipFill>
        <p:spPr>
          <a:xfrm>
            <a:off x="487802" y="2790682"/>
            <a:ext cx="1129052" cy="777492"/>
          </a:xfrm>
          <a:prstGeom prst="rect">
            <a:avLst/>
          </a:prstGeom>
          <a:noFill/>
          <a:ln>
            <a:noFill/>
          </a:ln>
        </p:spPr>
      </p:pic>
      <p:sp>
        <p:nvSpPr>
          <p:cNvPr id="221" name="Google Shape;221;gbac5e1f9ae_1_14"/>
          <p:cNvSpPr txBox="1"/>
          <p:nvPr/>
        </p:nvSpPr>
        <p:spPr>
          <a:xfrm>
            <a:off x="1669852" y="2926775"/>
            <a:ext cx="6683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Presenters love seeing their audience, so if you're comfortable, turn your camera on so they can see you nodding in understanding and encouragement. If you want to make sure to look your best, face a window or light source.</a:t>
            </a:r>
            <a:endParaRPr/>
          </a:p>
        </p:txBody>
      </p:sp>
      <p:pic>
        <p:nvPicPr>
          <p:cNvPr id="222" name="Google Shape;222;gbac5e1f9ae_1_14" descr="Chat icon"/>
          <p:cNvPicPr preferRelativeResize="0"/>
          <p:nvPr/>
        </p:nvPicPr>
        <p:blipFill rotWithShape="1">
          <a:blip r:embed="rId5">
            <a:alphaModFix/>
          </a:blip>
          <a:srcRect/>
          <a:stretch/>
        </p:blipFill>
        <p:spPr>
          <a:xfrm>
            <a:off x="445283" y="3923534"/>
            <a:ext cx="1171570" cy="797570"/>
          </a:xfrm>
          <a:prstGeom prst="rect">
            <a:avLst/>
          </a:prstGeom>
          <a:noFill/>
          <a:ln>
            <a:noFill/>
          </a:ln>
        </p:spPr>
      </p:pic>
      <p:sp>
        <p:nvSpPr>
          <p:cNvPr id="223" name="Google Shape;223;gbac5e1f9ae_1_14"/>
          <p:cNvSpPr txBox="1"/>
          <p:nvPr/>
        </p:nvSpPr>
        <p:spPr>
          <a:xfrm>
            <a:off x="1669851" y="4201025"/>
            <a:ext cx="65637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chat box is a good place to engage with other participants and ask questions. Selecting this icon will open the chat window.</a:t>
            </a:r>
            <a:endParaRPr/>
          </a:p>
        </p:txBody>
      </p:sp>
      <p:pic>
        <p:nvPicPr>
          <p:cNvPr id="224" name="Google Shape;224;gbac5e1f9ae_1_14" descr="Speaker view and gallery view icon"/>
          <p:cNvPicPr preferRelativeResize="0"/>
          <p:nvPr/>
        </p:nvPicPr>
        <p:blipFill rotWithShape="1">
          <a:blip r:embed="rId6">
            <a:alphaModFix/>
          </a:blip>
          <a:srcRect/>
          <a:stretch/>
        </p:blipFill>
        <p:spPr>
          <a:xfrm>
            <a:off x="445283" y="5262742"/>
            <a:ext cx="1332237" cy="922599"/>
          </a:xfrm>
          <a:prstGeom prst="rect">
            <a:avLst/>
          </a:prstGeom>
          <a:noFill/>
          <a:ln>
            <a:noFill/>
          </a:ln>
        </p:spPr>
      </p:pic>
      <p:sp>
        <p:nvSpPr>
          <p:cNvPr id="225" name="Google Shape;225;gbac5e1f9ae_1_14"/>
          <p:cNvSpPr txBox="1"/>
          <p:nvPr/>
        </p:nvSpPr>
        <p:spPr>
          <a:xfrm>
            <a:off x="1989275" y="5198300"/>
            <a:ext cx="62442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1">
                <a:solidFill>
                  <a:schemeClr val="dk1"/>
                </a:solidFill>
                <a:latin typeface="Calibri"/>
                <a:ea typeface="Calibri"/>
                <a:cs typeface="Calibri"/>
                <a:sym typeface="Calibri"/>
              </a:rPr>
              <a:t>Speaker/Gallery View</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Speaker view shows the active speaker. Gallery shows all participants. Make sure to take the time to find that button (at the top right corner of your screen) so you can switch between the views.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413"/>
        <p:cNvGrpSpPr/>
        <p:nvPr/>
      </p:nvGrpSpPr>
      <p:grpSpPr>
        <a:xfrm>
          <a:off x="0" y="0"/>
          <a:ext cx="0" cy="0"/>
          <a:chOff x="0" y="0"/>
          <a:chExt cx="0" cy="0"/>
        </a:xfrm>
      </p:grpSpPr>
      <p:graphicFrame>
        <p:nvGraphicFramePr>
          <p:cNvPr id="414" name="Google Shape;414;p31"/>
          <p:cNvGraphicFramePr/>
          <p:nvPr>
            <p:extLst>
              <p:ext uri="{D42A27DB-BD31-4B8C-83A1-F6EECF244321}">
                <p14:modId xmlns:p14="http://schemas.microsoft.com/office/powerpoint/2010/main" val="3131276447"/>
              </p:ext>
            </p:extLst>
          </p:nvPr>
        </p:nvGraphicFramePr>
        <p:xfrm>
          <a:off x="175364" y="87682"/>
          <a:ext cx="8855261" cy="1087577"/>
        </p:xfrm>
        <a:graphic>
          <a:graphicData uri="http://schemas.openxmlformats.org/drawingml/2006/table">
            <a:tbl>
              <a:tblPr firstRow="1">
                <a:noFill/>
                <a:tableStyleId>{7A4EB765-EE84-431A-BF8E-ACFE258A8FC5}</a:tableStyleId>
              </a:tblPr>
              <a:tblGrid>
                <a:gridCol w="8855261">
                  <a:extLst>
                    <a:ext uri="{9D8B030D-6E8A-4147-A177-3AD203B41FA5}">
                      <a16:colId xmlns:a16="http://schemas.microsoft.com/office/drawing/2014/main" val="20000"/>
                    </a:ext>
                  </a:extLst>
                </a:gridCol>
              </a:tblGrid>
              <a:tr h="399368">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dirty="0">
                          <a:solidFill>
                            <a:srgbClr val="EFEFEF"/>
                          </a:solidFill>
                        </a:rPr>
                        <a:t>Performance Expectations:</a:t>
                      </a:r>
                      <a:endParaRPr sz="1650" b="1" u="none" strike="noStrike" cap="none" dirty="0">
                        <a:solidFill>
                          <a:srgbClr val="EFEFEF"/>
                        </a:solidFill>
                      </a:endParaRPr>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688209">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dirty="0"/>
                        <a:t>Design a product that can block light from a person’s eyes without completely blocking our ability to see.</a:t>
                      </a:r>
                      <a:endParaRPr sz="1550" b="1" u="none" strike="noStrike" cap="none" dirty="0"/>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15" name="Google Shape;415;p31"/>
          <p:cNvGraphicFramePr/>
          <p:nvPr>
            <p:extLst>
              <p:ext uri="{D42A27DB-BD31-4B8C-83A1-F6EECF244321}">
                <p14:modId xmlns:p14="http://schemas.microsoft.com/office/powerpoint/2010/main" val="419754063"/>
              </p:ext>
            </p:extLst>
          </p:nvPr>
        </p:nvGraphicFramePr>
        <p:xfrm>
          <a:off x="152400" y="1336650"/>
          <a:ext cx="8878225" cy="1497585"/>
        </p:xfrm>
        <a:graphic>
          <a:graphicData uri="http://schemas.openxmlformats.org/drawingml/2006/table">
            <a:tbl>
              <a:tblPr firstRow="1">
                <a:noFill/>
                <a:tableStyleId>{7A4EB765-EE84-431A-BF8E-ACFE258A8FC5}</a:tableStyleId>
              </a:tblPr>
              <a:tblGrid>
                <a:gridCol w="8878225">
                  <a:extLst>
                    <a:ext uri="{9D8B030D-6E8A-4147-A177-3AD203B41FA5}">
                      <a16:colId xmlns:a16="http://schemas.microsoft.com/office/drawing/2014/main" val="20000"/>
                    </a:ext>
                  </a:extLst>
                </a:gridCol>
              </a:tblGrid>
              <a:tr h="348975">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a:solidFill>
                            <a:srgbClr val="EFEFEF"/>
                          </a:solidFill>
                        </a:rPr>
                        <a:t>Learning Objectives:</a:t>
                      </a:r>
                      <a:endParaRPr sz="1650" b="1" u="none" strike="noStrike" cap="none">
                        <a:solidFill>
                          <a:srgbClr val="EFEFEF"/>
                        </a:solidFill>
                      </a:endParaRPr>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082650">
                <a:tc>
                  <a:txBody>
                    <a:bodyPr/>
                    <a:lstStyle/>
                    <a:p>
                      <a:pPr marL="457200" marR="0" lvl="0" indent="-320675" algn="l" rtl="0">
                        <a:lnSpc>
                          <a:spcPct val="115000"/>
                        </a:lnSpc>
                        <a:spcBef>
                          <a:spcPts val="0"/>
                        </a:spcBef>
                        <a:spcAft>
                          <a:spcPts val="0"/>
                        </a:spcAft>
                        <a:buClr>
                          <a:srgbClr val="555555"/>
                        </a:buClr>
                        <a:buSzPts val="1450"/>
                        <a:buFont typeface="Arial"/>
                        <a:buChar char="●"/>
                      </a:pPr>
                      <a:r>
                        <a:rPr lang="en-US" sz="1450" b="1" u="none" strike="noStrike" cap="none" dirty="0">
                          <a:solidFill>
                            <a:srgbClr val="555555"/>
                          </a:solidFill>
                          <a:highlight>
                            <a:srgbClr val="FFFFFF"/>
                          </a:highlight>
                        </a:rPr>
                        <a:t>define 'light'</a:t>
                      </a:r>
                      <a:endParaRPr sz="1450" b="1" u="none" strike="noStrike" cap="none" dirty="0">
                        <a:solidFill>
                          <a:srgbClr val="555555"/>
                        </a:solidFill>
                        <a:highlight>
                          <a:srgbClr val="FFFFFF"/>
                        </a:highlight>
                      </a:endParaRPr>
                    </a:p>
                    <a:p>
                      <a:pPr marL="457200" marR="0" lvl="0" indent="-320675" algn="l" rtl="0">
                        <a:lnSpc>
                          <a:spcPct val="115000"/>
                        </a:lnSpc>
                        <a:spcBef>
                          <a:spcPts val="0"/>
                        </a:spcBef>
                        <a:spcAft>
                          <a:spcPts val="0"/>
                        </a:spcAft>
                        <a:buClr>
                          <a:srgbClr val="555555"/>
                        </a:buClr>
                        <a:buSzPts val="1450"/>
                        <a:buFont typeface="Arial"/>
                        <a:buChar char="●"/>
                      </a:pPr>
                      <a:r>
                        <a:rPr lang="en-US" sz="1450" b="1" u="none" strike="noStrike" cap="none" dirty="0">
                          <a:solidFill>
                            <a:srgbClr val="555555"/>
                          </a:solidFill>
                          <a:highlight>
                            <a:srgbClr val="FFFFFF"/>
                          </a:highlight>
                        </a:rPr>
                        <a:t>outline some of the characteristics of light</a:t>
                      </a:r>
                      <a:endParaRPr sz="1450" b="1" u="none" strike="noStrike" cap="none" dirty="0">
                        <a:solidFill>
                          <a:srgbClr val="555555"/>
                        </a:solidFill>
                        <a:highlight>
                          <a:srgbClr val="FFFFFF"/>
                        </a:highlight>
                      </a:endParaRPr>
                    </a:p>
                    <a:p>
                      <a:pPr marL="457200" marR="0" lvl="0" indent="-320675" algn="l" rtl="0">
                        <a:lnSpc>
                          <a:spcPct val="115000"/>
                        </a:lnSpc>
                        <a:spcBef>
                          <a:spcPts val="0"/>
                        </a:spcBef>
                        <a:spcAft>
                          <a:spcPts val="0"/>
                        </a:spcAft>
                        <a:buClr>
                          <a:srgbClr val="555555"/>
                        </a:buClr>
                        <a:buSzPts val="1450"/>
                        <a:buFont typeface="Arial"/>
                        <a:buChar char="●"/>
                      </a:pPr>
                      <a:r>
                        <a:rPr lang="en-US" sz="1450" b="1" u="none" strike="noStrike" cap="none" dirty="0">
                          <a:solidFill>
                            <a:srgbClr val="555555"/>
                          </a:solidFill>
                          <a:highlight>
                            <a:srgbClr val="FFFFFF"/>
                          </a:highlight>
                        </a:rPr>
                        <a:t>describe the relationship between color and light</a:t>
                      </a:r>
                      <a:endParaRPr sz="1450" b="1" u="none" strike="noStrike" cap="none" dirty="0">
                        <a:solidFill>
                          <a:srgbClr val="555555"/>
                        </a:solidFill>
                        <a:highlight>
                          <a:srgbClr val="FFFFFF"/>
                        </a:highlight>
                      </a:endParaRPr>
                    </a:p>
                    <a:p>
                      <a:pPr marL="457200" marR="0" lvl="0" indent="-320675" algn="l" rtl="0">
                        <a:lnSpc>
                          <a:spcPct val="115000"/>
                        </a:lnSpc>
                        <a:spcBef>
                          <a:spcPts val="0"/>
                        </a:spcBef>
                        <a:spcAft>
                          <a:spcPts val="0"/>
                        </a:spcAft>
                        <a:buClr>
                          <a:srgbClr val="555555"/>
                        </a:buClr>
                        <a:buSzPts val="1450"/>
                        <a:buFont typeface="Arial"/>
                        <a:buChar char="●"/>
                      </a:pPr>
                      <a:r>
                        <a:rPr lang="en-US" sz="1450" b="1" u="none" strike="noStrike" cap="none" dirty="0">
                          <a:solidFill>
                            <a:srgbClr val="555555"/>
                          </a:solidFill>
                          <a:highlight>
                            <a:srgbClr val="FFFFFF"/>
                          </a:highlight>
                        </a:rPr>
                        <a:t>share facts about light</a:t>
                      </a:r>
                      <a:endParaRPr sz="1550" b="1" u="none" strike="noStrike" cap="none" dirty="0">
                        <a:solidFill>
                          <a:srgbClr val="FFFFFF"/>
                        </a:solidFill>
                      </a:endParaRPr>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16" name="Google Shape;416;p31"/>
          <p:cNvGraphicFramePr/>
          <p:nvPr>
            <p:extLst>
              <p:ext uri="{D42A27DB-BD31-4B8C-83A1-F6EECF244321}">
                <p14:modId xmlns:p14="http://schemas.microsoft.com/office/powerpoint/2010/main" val="1295865856"/>
              </p:ext>
            </p:extLst>
          </p:nvPr>
        </p:nvGraphicFramePr>
        <p:xfrm>
          <a:off x="152400" y="3127875"/>
          <a:ext cx="4419600" cy="3622583"/>
        </p:xfrm>
        <a:graphic>
          <a:graphicData uri="http://schemas.openxmlformats.org/drawingml/2006/table">
            <a:tbl>
              <a:tblPr firstRow="1">
                <a:noFill/>
                <a:tableStyleId>{7A4EB765-EE84-431A-BF8E-ACFE258A8FC5}</a:tableStyleId>
              </a:tblPr>
              <a:tblGrid>
                <a:gridCol w="4419600">
                  <a:extLst>
                    <a:ext uri="{9D8B030D-6E8A-4147-A177-3AD203B41FA5}">
                      <a16:colId xmlns:a16="http://schemas.microsoft.com/office/drawing/2014/main" val="20000"/>
                    </a:ext>
                  </a:extLst>
                </a:gridCol>
              </a:tblGrid>
              <a:tr h="530450">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a:solidFill>
                            <a:srgbClr val="EFEFEF"/>
                          </a:solidFill>
                        </a:rPr>
                        <a:t>Materials Needed</a:t>
                      </a:r>
                      <a:endParaRPr sz="1650" b="1" u="none" strike="noStrike" cap="none">
                        <a:solidFill>
                          <a:srgbClr val="EFEFEF"/>
                        </a:solidFill>
                      </a:endParaRPr>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3026225">
                <a:tc>
                  <a:txBody>
                    <a:bodyPr/>
                    <a:lstStyle/>
                    <a:p>
                      <a:pPr marL="457200" marR="0" lvl="0" indent="-327025" algn="l" rtl="0">
                        <a:lnSpc>
                          <a:spcPct val="115000"/>
                        </a:lnSpc>
                        <a:spcBef>
                          <a:spcPts val="0"/>
                        </a:spcBef>
                        <a:spcAft>
                          <a:spcPts val="0"/>
                        </a:spcAft>
                        <a:buClr>
                          <a:srgbClr val="000000"/>
                        </a:buClr>
                        <a:buSzPts val="1550"/>
                        <a:buFont typeface="Arial"/>
                        <a:buChar char="●"/>
                      </a:pPr>
                      <a:r>
                        <a:rPr lang="en-US" sz="1550" b="1" u="none" strike="noStrike" cap="none" dirty="0"/>
                        <a:t>Flashlight (one per student if possible)</a:t>
                      </a:r>
                      <a:endParaRPr sz="1550" b="1" u="none" strike="noStrike" cap="none" dirty="0"/>
                    </a:p>
                    <a:p>
                      <a:pPr marL="457200" marR="0" lvl="0" indent="-327025" algn="l" rtl="0">
                        <a:lnSpc>
                          <a:spcPct val="115000"/>
                        </a:lnSpc>
                        <a:spcBef>
                          <a:spcPts val="0"/>
                        </a:spcBef>
                        <a:spcAft>
                          <a:spcPts val="0"/>
                        </a:spcAft>
                        <a:buClr>
                          <a:srgbClr val="000000"/>
                        </a:buClr>
                        <a:buSzPts val="1550"/>
                        <a:buFont typeface="Arial"/>
                        <a:buChar char="●"/>
                      </a:pPr>
                      <a:r>
                        <a:rPr lang="en-US" sz="1550" b="1" u="none" strike="noStrike" cap="none" dirty="0"/>
                        <a:t>An assortment of “found materials”</a:t>
                      </a:r>
                      <a:endParaRPr sz="1550" b="1" u="none" strike="noStrike" cap="none" dirty="0"/>
                    </a:p>
                    <a:p>
                      <a:pPr marL="914400" marR="0" lvl="1" indent="-327025" algn="l" rtl="0">
                        <a:lnSpc>
                          <a:spcPct val="115000"/>
                        </a:lnSpc>
                        <a:spcBef>
                          <a:spcPts val="0"/>
                        </a:spcBef>
                        <a:spcAft>
                          <a:spcPts val="0"/>
                        </a:spcAft>
                        <a:buClr>
                          <a:srgbClr val="000000"/>
                        </a:buClr>
                        <a:buSzPts val="1550"/>
                        <a:buFont typeface="Arial"/>
                        <a:buChar char="○"/>
                      </a:pPr>
                      <a:r>
                        <a:rPr lang="en-US" sz="1550" b="1" u="none" strike="noStrike" cap="none" dirty="0"/>
                        <a:t>Cardboard</a:t>
                      </a:r>
                      <a:endParaRPr sz="1550" b="1" u="none" strike="noStrike" cap="none" dirty="0"/>
                    </a:p>
                    <a:p>
                      <a:pPr marL="914400" marR="0" lvl="1" indent="-327025" algn="l" rtl="0">
                        <a:lnSpc>
                          <a:spcPct val="115000"/>
                        </a:lnSpc>
                        <a:spcBef>
                          <a:spcPts val="0"/>
                        </a:spcBef>
                        <a:spcAft>
                          <a:spcPts val="0"/>
                        </a:spcAft>
                        <a:buClr>
                          <a:srgbClr val="000000"/>
                        </a:buClr>
                        <a:buSzPts val="1550"/>
                        <a:buFont typeface="Arial"/>
                        <a:buChar char="○"/>
                      </a:pPr>
                      <a:r>
                        <a:rPr lang="en-US" sz="1550" b="1" u="none" strike="noStrike" cap="none" dirty="0"/>
                        <a:t>Tissue paper</a:t>
                      </a:r>
                      <a:endParaRPr sz="1550" b="1" u="none" strike="noStrike" cap="none" dirty="0"/>
                    </a:p>
                    <a:p>
                      <a:pPr marL="914400" marR="0" lvl="1" indent="-327025" algn="l" rtl="0">
                        <a:lnSpc>
                          <a:spcPct val="115000"/>
                        </a:lnSpc>
                        <a:spcBef>
                          <a:spcPts val="0"/>
                        </a:spcBef>
                        <a:spcAft>
                          <a:spcPts val="0"/>
                        </a:spcAft>
                        <a:buClr>
                          <a:srgbClr val="000000"/>
                        </a:buClr>
                        <a:buSzPts val="1550"/>
                        <a:buFont typeface="Arial"/>
                        <a:buChar char="○"/>
                      </a:pPr>
                      <a:r>
                        <a:rPr lang="en-US" sz="1550" b="1" u="none" strike="noStrike" cap="none" dirty="0"/>
                        <a:t>Ziploc baggies</a:t>
                      </a:r>
                      <a:endParaRPr sz="1550" b="1" u="none" strike="noStrike" cap="none" dirty="0"/>
                    </a:p>
                    <a:p>
                      <a:pPr marL="914400" marR="0" lvl="1" indent="-327025" algn="l" rtl="0">
                        <a:lnSpc>
                          <a:spcPct val="115000"/>
                        </a:lnSpc>
                        <a:spcBef>
                          <a:spcPts val="0"/>
                        </a:spcBef>
                        <a:spcAft>
                          <a:spcPts val="0"/>
                        </a:spcAft>
                        <a:buClr>
                          <a:srgbClr val="000000"/>
                        </a:buClr>
                        <a:buSzPts val="1550"/>
                        <a:buFont typeface="Arial"/>
                        <a:buChar char="○"/>
                      </a:pPr>
                      <a:r>
                        <a:rPr lang="en-US" sz="1550" b="1" u="none" strike="noStrike" cap="none" dirty="0"/>
                        <a:t>Cellophane of different colors</a:t>
                      </a:r>
                      <a:endParaRPr sz="1550" b="1" u="none" strike="noStrike" cap="none" dirty="0"/>
                    </a:p>
                    <a:p>
                      <a:pPr marL="914400" marR="0" lvl="1" indent="-327025" algn="l" rtl="0">
                        <a:lnSpc>
                          <a:spcPct val="115000"/>
                        </a:lnSpc>
                        <a:spcBef>
                          <a:spcPts val="0"/>
                        </a:spcBef>
                        <a:spcAft>
                          <a:spcPts val="0"/>
                        </a:spcAft>
                        <a:buClr>
                          <a:srgbClr val="000000"/>
                        </a:buClr>
                        <a:buSzPts val="1550"/>
                        <a:buFont typeface="Arial"/>
                        <a:buChar char="○"/>
                      </a:pPr>
                      <a:r>
                        <a:rPr lang="en-US" sz="1550" b="1" u="none" strike="noStrike" cap="none" dirty="0"/>
                        <a:t>Etc.</a:t>
                      </a:r>
                      <a:endParaRPr sz="1550" b="1" u="none" strike="noStrike" cap="none" dirty="0"/>
                    </a:p>
                    <a:p>
                      <a:pPr marL="457200" marR="0" lvl="0" indent="-327025" algn="l" rtl="0">
                        <a:lnSpc>
                          <a:spcPct val="115000"/>
                        </a:lnSpc>
                        <a:spcBef>
                          <a:spcPts val="0"/>
                        </a:spcBef>
                        <a:spcAft>
                          <a:spcPts val="0"/>
                        </a:spcAft>
                        <a:buClr>
                          <a:srgbClr val="000000"/>
                        </a:buClr>
                        <a:buSzPts val="1550"/>
                        <a:buFont typeface="Arial"/>
                        <a:buChar char="●"/>
                      </a:pPr>
                      <a:r>
                        <a:rPr lang="en-US" sz="1550" b="1" u="none" strike="noStrike" cap="none" dirty="0"/>
                        <a:t>Glue and/or tape</a:t>
                      </a:r>
                      <a:endParaRPr sz="1550" b="1" u="none" strike="noStrike" cap="none" dirty="0"/>
                    </a:p>
                    <a:p>
                      <a:pPr marL="457200" marR="0" lvl="0" indent="-327025" algn="l" rtl="0">
                        <a:lnSpc>
                          <a:spcPct val="115000"/>
                        </a:lnSpc>
                        <a:spcBef>
                          <a:spcPts val="0"/>
                        </a:spcBef>
                        <a:spcAft>
                          <a:spcPts val="0"/>
                        </a:spcAft>
                        <a:buClr>
                          <a:srgbClr val="000000"/>
                        </a:buClr>
                        <a:buSzPts val="1550"/>
                        <a:buFont typeface="Arial"/>
                        <a:buChar char="●"/>
                      </a:pPr>
                      <a:r>
                        <a:rPr lang="en-US" sz="1550" b="1" u="none" strike="noStrike" cap="none" dirty="0"/>
                        <a:t>String</a:t>
                      </a:r>
                      <a:endParaRPr sz="1550" b="1" u="none" strike="noStrike" cap="none" dirty="0"/>
                    </a:p>
                    <a:p>
                      <a:pPr marL="457200" marR="0" lvl="0" indent="-228600" algn="l" rtl="0">
                        <a:lnSpc>
                          <a:spcPct val="115000"/>
                        </a:lnSpc>
                        <a:spcBef>
                          <a:spcPts val="0"/>
                        </a:spcBef>
                        <a:spcAft>
                          <a:spcPts val="0"/>
                        </a:spcAft>
                        <a:buClr>
                          <a:srgbClr val="000000"/>
                        </a:buClr>
                        <a:buSzPts val="1550"/>
                        <a:buFont typeface="Arial"/>
                        <a:buNone/>
                      </a:pPr>
                      <a:endParaRPr sz="1550" b="1" u="none" strike="noStrike" cap="none" dirty="0"/>
                    </a:p>
                    <a:p>
                      <a:pPr marL="457200" marR="0" lvl="0" indent="-327025" algn="l" rtl="0">
                        <a:lnSpc>
                          <a:spcPct val="115000"/>
                        </a:lnSpc>
                        <a:spcBef>
                          <a:spcPts val="0"/>
                        </a:spcBef>
                        <a:spcAft>
                          <a:spcPts val="0"/>
                        </a:spcAft>
                        <a:buClr>
                          <a:srgbClr val="FFFFFF"/>
                        </a:buClr>
                        <a:buSzPts val="1550"/>
                        <a:buFont typeface="Arial"/>
                        <a:buChar char="●"/>
                      </a:pPr>
                      <a:r>
                        <a:rPr lang="en-US" sz="1550" b="1" u="none" strike="noStrike" cap="none" dirty="0">
                          <a:solidFill>
                            <a:srgbClr val="FFFFFF"/>
                          </a:solidFill>
                        </a:rPr>
                        <a:t>f</a:t>
                      </a:r>
                      <a:endParaRPr sz="1550" b="1" u="none" strike="noStrike" cap="none" dirty="0"/>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17" name="Google Shape;417;p31"/>
          <p:cNvGraphicFramePr/>
          <p:nvPr>
            <p:extLst>
              <p:ext uri="{D42A27DB-BD31-4B8C-83A1-F6EECF244321}">
                <p14:modId xmlns:p14="http://schemas.microsoft.com/office/powerpoint/2010/main" val="1006614460"/>
              </p:ext>
            </p:extLst>
          </p:nvPr>
        </p:nvGraphicFramePr>
        <p:xfrm>
          <a:off x="4871300" y="3127875"/>
          <a:ext cx="4159325" cy="3556675"/>
        </p:xfrm>
        <a:graphic>
          <a:graphicData uri="http://schemas.openxmlformats.org/drawingml/2006/table">
            <a:tbl>
              <a:tblPr firstRow="1">
                <a:noFill/>
                <a:tableStyleId>{7A4EB765-EE84-431A-BF8E-ACFE258A8FC5}</a:tableStyleId>
              </a:tblPr>
              <a:tblGrid>
                <a:gridCol w="4159325">
                  <a:extLst>
                    <a:ext uri="{9D8B030D-6E8A-4147-A177-3AD203B41FA5}">
                      <a16:colId xmlns:a16="http://schemas.microsoft.com/office/drawing/2014/main" val="20000"/>
                    </a:ext>
                  </a:extLst>
                </a:gridCol>
              </a:tblGrid>
              <a:tr h="530450">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a:solidFill>
                            <a:srgbClr val="EFEFEF"/>
                          </a:solidFill>
                        </a:rPr>
                        <a:t>Safety Precautions</a:t>
                      </a:r>
                      <a:endParaRPr sz="1650" b="1" u="none" strike="noStrike" cap="none">
                        <a:solidFill>
                          <a:srgbClr val="EFEFEF"/>
                        </a:solidFill>
                      </a:endParaRPr>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3026225">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dirty="0"/>
                        <a:t>Discuss scissor safety.</a:t>
                      </a:r>
                      <a:endParaRPr sz="1550" b="1" u="none" strike="noStrike" cap="none" dirty="0"/>
                    </a:p>
                    <a:p>
                      <a:pPr marL="0" marR="0" lvl="0" indent="0" algn="l" rtl="0">
                        <a:lnSpc>
                          <a:spcPct val="115000"/>
                        </a:lnSpc>
                        <a:spcBef>
                          <a:spcPts val="0"/>
                        </a:spcBef>
                        <a:spcAft>
                          <a:spcPts val="0"/>
                        </a:spcAft>
                        <a:buClr>
                          <a:srgbClr val="000000"/>
                        </a:buClr>
                        <a:buSzPts val="1550"/>
                        <a:buFont typeface="Arial"/>
                        <a:buNone/>
                      </a:pPr>
                      <a:r>
                        <a:rPr lang="en-US" sz="1550" b="1" u="none" strike="noStrike" cap="none" dirty="0"/>
                        <a:t>Discuss paper handling safety.</a:t>
                      </a:r>
                      <a:endParaRPr sz="1550" b="1" u="none" strike="noStrike" cap="none" dirty="0"/>
                    </a:p>
                    <a:p>
                      <a:pPr marL="0" marR="0" lvl="0" indent="0" algn="l" rtl="0">
                        <a:lnSpc>
                          <a:spcPct val="115000"/>
                        </a:lnSpc>
                        <a:spcBef>
                          <a:spcPts val="0"/>
                        </a:spcBef>
                        <a:spcAft>
                          <a:spcPts val="0"/>
                        </a:spcAft>
                        <a:buClr>
                          <a:srgbClr val="000000"/>
                        </a:buClr>
                        <a:buSzPts val="1550"/>
                        <a:buFont typeface="Arial"/>
                        <a:buNone/>
                      </a:pPr>
                      <a:r>
                        <a:rPr lang="en-US" sz="1550" b="1" u="none" strike="noStrike" cap="none" dirty="0"/>
                        <a:t>Discuss safe use of plastic near the face. </a:t>
                      </a:r>
                      <a:endParaRPr sz="1550" b="1" u="none" strike="noStrike" cap="none" dirty="0"/>
                    </a:p>
                    <a:p>
                      <a:pPr marL="0" marR="0" lvl="0" indent="0" algn="l" rtl="0">
                        <a:lnSpc>
                          <a:spcPct val="115000"/>
                        </a:lnSpc>
                        <a:spcBef>
                          <a:spcPts val="0"/>
                        </a:spcBef>
                        <a:spcAft>
                          <a:spcPts val="0"/>
                        </a:spcAft>
                        <a:buClr>
                          <a:srgbClr val="000000"/>
                        </a:buClr>
                        <a:buSzPts val="1550"/>
                        <a:buFont typeface="Arial"/>
                        <a:buNone/>
                      </a:pPr>
                      <a:r>
                        <a:rPr lang="en-US" sz="1550" b="1" u="none" strike="noStrike" cap="none" dirty="0"/>
                        <a:t>Students should stay still in the room while lights are off all of the way. </a:t>
                      </a:r>
                      <a:endParaRPr sz="1550" b="1" u="none" strike="noStrike" cap="none" dirty="0"/>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A1F3DB16-A0BF-46EC-B38A-D4FEC4672822}"/>
              </a:ext>
            </a:extLst>
          </p:cNvPr>
          <p:cNvSpPr>
            <a:spLocks noGrp="1"/>
          </p:cNvSpPr>
          <p:nvPr>
            <p:ph type="title"/>
          </p:nvPr>
        </p:nvSpPr>
        <p:spPr>
          <a:xfrm>
            <a:off x="311700" y="-763500"/>
            <a:ext cx="8520600" cy="763500"/>
          </a:xfrm>
        </p:spPr>
        <p:txBody>
          <a:bodyPr spcFirstLastPara="1" wrap="square" lIns="91425" tIns="45700" rIns="91425" bIns="45700" anchor="b" anchorCtr="0">
            <a:noAutofit/>
          </a:bodyPr>
          <a:lstStyle/>
          <a:p>
            <a:r>
              <a:rPr lang="en-US" dirty="0"/>
              <a:t>Lesson Part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1000"/>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5"/>
                                        </p:tgtEl>
                                        <p:attrNameLst>
                                          <p:attrName>style.visibility</p:attrName>
                                        </p:attrNameLst>
                                      </p:cBhvr>
                                      <p:to>
                                        <p:strVal val="visible"/>
                                      </p:to>
                                    </p:set>
                                    <p:animEffect transition="in" filter="fade">
                                      <p:cBhvr>
                                        <p:cTn id="12" dur="1000"/>
                                        <p:tgtEl>
                                          <p:spTgt spid="4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6"/>
                                        </p:tgtEl>
                                        <p:attrNameLst>
                                          <p:attrName>style.visibility</p:attrName>
                                        </p:attrNameLst>
                                      </p:cBhvr>
                                      <p:to>
                                        <p:strVal val="visible"/>
                                      </p:to>
                                    </p:set>
                                    <p:animEffect transition="in" filter="fade">
                                      <p:cBhvr>
                                        <p:cTn id="17" dur="1000"/>
                                        <p:tgtEl>
                                          <p:spTgt spid="4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7"/>
                                        </p:tgtEl>
                                        <p:attrNameLst>
                                          <p:attrName>style.visibility</p:attrName>
                                        </p:attrNameLst>
                                      </p:cBhvr>
                                      <p:to>
                                        <p:strVal val="visible"/>
                                      </p:to>
                                    </p:set>
                                    <p:animEffect transition="in" filter="fade">
                                      <p:cBhvr>
                                        <p:cTn id="22" dur="10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421"/>
        <p:cNvGrpSpPr/>
        <p:nvPr/>
      </p:nvGrpSpPr>
      <p:grpSpPr>
        <a:xfrm>
          <a:off x="0" y="0"/>
          <a:ext cx="0" cy="0"/>
          <a:chOff x="0" y="0"/>
          <a:chExt cx="0" cy="0"/>
        </a:xfrm>
      </p:grpSpPr>
      <p:graphicFrame>
        <p:nvGraphicFramePr>
          <p:cNvPr id="422" name="Google Shape;422;p32"/>
          <p:cNvGraphicFramePr/>
          <p:nvPr>
            <p:extLst>
              <p:ext uri="{D42A27DB-BD31-4B8C-83A1-F6EECF244321}">
                <p14:modId xmlns:p14="http://schemas.microsoft.com/office/powerpoint/2010/main" val="2707861202"/>
              </p:ext>
            </p:extLst>
          </p:nvPr>
        </p:nvGraphicFramePr>
        <p:xfrm>
          <a:off x="132888" y="0"/>
          <a:ext cx="8878225" cy="2499046"/>
        </p:xfrm>
        <a:graphic>
          <a:graphicData uri="http://schemas.openxmlformats.org/drawingml/2006/table">
            <a:tbl>
              <a:tblPr firstRow="1">
                <a:noFill/>
                <a:tableStyleId>{7A4EB765-EE84-431A-BF8E-ACFE258A8FC5}</a:tableStyleId>
              </a:tblPr>
              <a:tblGrid>
                <a:gridCol w="8878225">
                  <a:extLst>
                    <a:ext uri="{9D8B030D-6E8A-4147-A177-3AD203B41FA5}">
                      <a16:colId xmlns:a16="http://schemas.microsoft.com/office/drawing/2014/main" val="20000"/>
                    </a:ext>
                  </a:extLst>
                </a:gridCol>
              </a:tblGrid>
              <a:tr h="493525">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a:solidFill>
                            <a:srgbClr val="EFEFEF"/>
                          </a:solidFill>
                        </a:rPr>
                        <a:t>Introduction AND/OR Phenomena</a:t>
                      </a:r>
                      <a:endParaRPr sz="1650" b="1" u="none" strike="noStrike" cap="none">
                        <a:solidFill>
                          <a:srgbClr val="EFEFEF"/>
                        </a:solidFill>
                      </a:endParaRPr>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263450">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dirty="0"/>
                        <a:t>Warn students that the lights will go off and a bright light will be shined. After blocking all light in the room, have students observe the room in the dark. Then, shine a light from a lamp or flashlight in such a way as to cast a shadow from students. Have students describe what is happening, what they see, and what is bothersome to them with the light on and then with it off again.  What do they notice is present in the light that is not present in the dark? (Shadows) What can they do to block the light from bothering their eyes? (Ex: Raise a hand or look away.) </a:t>
                      </a:r>
                      <a:endParaRPr sz="1550" b="1" u="none" strike="noStrike" cap="none" dirty="0"/>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23" name="Google Shape;423;p32"/>
          <p:cNvGraphicFramePr/>
          <p:nvPr>
            <p:extLst>
              <p:ext uri="{D42A27DB-BD31-4B8C-83A1-F6EECF244321}">
                <p14:modId xmlns:p14="http://schemas.microsoft.com/office/powerpoint/2010/main" val="3237202518"/>
              </p:ext>
            </p:extLst>
          </p:nvPr>
        </p:nvGraphicFramePr>
        <p:xfrm>
          <a:off x="132875" y="2670625"/>
          <a:ext cx="8878225" cy="2109471"/>
        </p:xfrm>
        <a:graphic>
          <a:graphicData uri="http://schemas.openxmlformats.org/drawingml/2006/table">
            <a:tbl>
              <a:tblPr firstRow="1">
                <a:noFill/>
                <a:tableStyleId>{7A4EB765-EE84-431A-BF8E-ACFE258A8FC5}</a:tableStyleId>
              </a:tblPr>
              <a:tblGrid>
                <a:gridCol w="8878225">
                  <a:extLst>
                    <a:ext uri="{9D8B030D-6E8A-4147-A177-3AD203B41FA5}">
                      <a16:colId xmlns:a16="http://schemas.microsoft.com/office/drawing/2014/main" val="20000"/>
                    </a:ext>
                  </a:extLst>
                </a:gridCol>
              </a:tblGrid>
              <a:tr h="358225">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a:solidFill>
                            <a:srgbClr val="EFEFEF"/>
                          </a:solidFill>
                        </a:rPr>
                        <a:t>Main Lesson</a:t>
                      </a:r>
                      <a:endParaRPr sz="1650" b="1" u="none" strike="noStrike" cap="none">
                        <a:solidFill>
                          <a:srgbClr val="EFEFEF"/>
                        </a:solidFill>
                      </a:endParaRPr>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339800">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dirty="0"/>
                        <a:t>Students will investigate provided materials to see what objects light will pass through and what objects will cast a shadow. Once students have sorted materials by their interaction with light, define “transparent,” “translucent,” and “opaque” together. Students will revisit their piles and re-sort with their new understanding. Facilitate discuss</a:t>
                      </a:r>
                      <a:r>
                        <a:rPr lang="en-US" sz="1550" b="1" dirty="0"/>
                        <a:t>ion about how cause (light shines on an object) and effect (shadow is cast) guided our testing of different objects. </a:t>
                      </a:r>
                      <a:endParaRPr sz="1550" b="1" u="none" strike="noStrike" cap="none" dirty="0"/>
                    </a:p>
                    <a:p>
                      <a:pPr marL="0" marR="0" lvl="0" indent="0" algn="l" rtl="0">
                        <a:lnSpc>
                          <a:spcPct val="115000"/>
                        </a:lnSpc>
                        <a:spcBef>
                          <a:spcPts val="0"/>
                        </a:spcBef>
                        <a:spcAft>
                          <a:spcPts val="0"/>
                        </a:spcAft>
                        <a:buClr>
                          <a:srgbClr val="000000"/>
                        </a:buClr>
                        <a:buSzPts val="1550"/>
                        <a:buFont typeface="Arial"/>
                        <a:buNone/>
                      </a:pPr>
                      <a:endParaRPr sz="1550" b="1" u="none" strike="noStrike" cap="none" dirty="0"/>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24" name="Google Shape;424;p32"/>
          <p:cNvGraphicFramePr/>
          <p:nvPr>
            <p:extLst>
              <p:ext uri="{D42A27DB-BD31-4B8C-83A1-F6EECF244321}">
                <p14:modId xmlns:p14="http://schemas.microsoft.com/office/powerpoint/2010/main" val="3248461535"/>
              </p:ext>
            </p:extLst>
          </p:nvPr>
        </p:nvGraphicFramePr>
        <p:xfrm>
          <a:off x="132875" y="4640525"/>
          <a:ext cx="8878225" cy="2040650"/>
        </p:xfrm>
        <a:graphic>
          <a:graphicData uri="http://schemas.openxmlformats.org/drawingml/2006/table">
            <a:tbl>
              <a:tblPr firstRow="1">
                <a:noFill/>
                <a:tableStyleId>{7A4EB765-EE84-431A-BF8E-ACFE258A8FC5}</a:tableStyleId>
              </a:tblPr>
              <a:tblGrid>
                <a:gridCol w="8878225">
                  <a:extLst>
                    <a:ext uri="{9D8B030D-6E8A-4147-A177-3AD203B41FA5}">
                      <a16:colId xmlns:a16="http://schemas.microsoft.com/office/drawing/2014/main" val="20000"/>
                    </a:ext>
                  </a:extLst>
                </a:gridCol>
              </a:tblGrid>
              <a:tr h="384475">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a:solidFill>
                            <a:srgbClr val="EFEFEF"/>
                          </a:solidFill>
                        </a:rPr>
                        <a:t>Conclusion</a:t>
                      </a:r>
                      <a:endParaRPr sz="1650" b="1" u="none" strike="noStrike" cap="none">
                        <a:solidFill>
                          <a:srgbClr val="EFEFEF"/>
                        </a:solidFill>
                      </a:endParaRPr>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656175">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dirty="0">
                          <a:solidFill>
                            <a:schemeClr val="dk1"/>
                          </a:solidFill>
                        </a:rPr>
                        <a:t>CHALLENGE: Students will make an object that can act as a light shield for our eyes using their sorted materials. </a:t>
                      </a:r>
                      <a:r>
                        <a:rPr lang="en-US" sz="1550" b="1" u="none" strike="noStrike" cap="none" dirty="0"/>
                        <a:t>Students will create a trifold brochure advertising their product and how it solves the problem. </a:t>
                      </a:r>
                      <a:endParaRPr sz="1550" b="1" u="none" strike="noStrike" cap="none" dirty="0"/>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199F1C40-2CC1-4AA1-8DB5-5D48BC4BBAA3}"/>
              </a:ext>
            </a:extLst>
          </p:cNvPr>
          <p:cNvSpPr>
            <a:spLocks noGrp="1"/>
          </p:cNvSpPr>
          <p:nvPr>
            <p:ph type="title"/>
          </p:nvPr>
        </p:nvSpPr>
        <p:spPr>
          <a:xfrm>
            <a:off x="311700" y="-763500"/>
            <a:ext cx="8520600" cy="763500"/>
          </a:xfrm>
        </p:spPr>
        <p:txBody>
          <a:bodyPr spcFirstLastPara="1" wrap="square" lIns="91425" tIns="45700" rIns="91425" bIns="45700" anchor="b" anchorCtr="0">
            <a:noAutofit/>
          </a:bodyPr>
          <a:lstStyle/>
          <a:p>
            <a:r>
              <a:rPr lang="en-US" dirty="0"/>
              <a:t>Lesson Part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p:cTn id="7" dur="1000"/>
                                        <p:tgtEl>
                                          <p:spTgt spid="4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3"/>
                                        </p:tgtEl>
                                        <p:attrNameLst>
                                          <p:attrName>style.visibility</p:attrName>
                                        </p:attrNameLst>
                                      </p:cBhvr>
                                      <p:to>
                                        <p:strVal val="visible"/>
                                      </p:to>
                                    </p:set>
                                    <p:animEffect transition="in" filter="fade">
                                      <p:cBhvr>
                                        <p:cTn id="12" dur="1000"/>
                                        <p:tgtEl>
                                          <p:spTgt spid="4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4"/>
                                        </p:tgtEl>
                                        <p:attrNameLst>
                                          <p:attrName>style.visibility</p:attrName>
                                        </p:attrNameLst>
                                      </p:cBhvr>
                                      <p:to>
                                        <p:strVal val="visible"/>
                                      </p:to>
                                    </p:set>
                                    <p:animEffect transition="in" filter="fade">
                                      <p:cBhvr>
                                        <p:cTn id="17" dur="10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428"/>
        <p:cNvGrpSpPr/>
        <p:nvPr/>
      </p:nvGrpSpPr>
      <p:grpSpPr>
        <a:xfrm>
          <a:off x="0" y="0"/>
          <a:ext cx="0" cy="0"/>
          <a:chOff x="0" y="0"/>
          <a:chExt cx="0" cy="0"/>
        </a:xfrm>
      </p:grpSpPr>
      <p:graphicFrame>
        <p:nvGraphicFramePr>
          <p:cNvPr id="429" name="Google Shape;429;p33"/>
          <p:cNvGraphicFramePr/>
          <p:nvPr>
            <p:extLst>
              <p:ext uri="{D42A27DB-BD31-4B8C-83A1-F6EECF244321}">
                <p14:modId xmlns:p14="http://schemas.microsoft.com/office/powerpoint/2010/main" val="1978105518"/>
              </p:ext>
            </p:extLst>
          </p:nvPr>
        </p:nvGraphicFramePr>
        <p:xfrm>
          <a:off x="118400" y="168875"/>
          <a:ext cx="4453600" cy="1443878"/>
        </p:xfrm>
        <a:graphic>
          <a:graphicData uri="http://schemas.openxmlformats.org/drawingml/2006/table">
            <a:tbl>
              <a:tblPr firstRow="1">
                <a:noFill/>
                <a:tableStyleId>{7A4EB765-EE84-431A-BF8E-ACFE258A8FC5}</a:tableStyleId>
              </a:tblPr>
              <a:tblGrid>
                <a:gridCol w="4453600">
                  <a:extLst>
                    <a:ext uri="{9D8B030D-6E8A-4147-A177-3AD203B41FA5}">
                      <a16:colId xmlns:a16="http://schemas.microsoft.com/office/drawing/2014/main" val="20000"/>
                    </a:ext>
                  </a:extLst>
                </a:gridCol>
              </a:tblGrid>
              <a:tr h="355850">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a:solidFill>
                            <a:srgbClr val="EFEFEF"/>
                          </a:solidFill>
                        </a:rPr>
                        <a:t>Formative Assessment</a:t>
                      </a:r>
                      <a:endParaRPr sz="1650" b="1" u="none" strike="noStrike" cap="none">
                        <a:solidFill>
                          <a:srgbClr val="EFEFEF"/>
                        </a:solidFill>
                      </a:endParaRPr>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068275">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dirty="0"/>
                        <a:t>Discussion throughout lesson. </a:t>
                      </a:r>
                      <a:endParaRPr sz="1550" b="1" u="none" strike="noStrike" cap="none" dirty="0"/>
                    </a:p>
                    <a:p>
                      <a:pPr marL="0" marR="0" lvl="0" indent="0" algn="l" rtl="0">
                        <a:lnSpc>
                          <a:spcPct val="115000"/>
                        </a:lnSpc>
                        <a:spcBef>
                          <a:spcPts val="0"/>
                        </a:spcBef>
                        <a:spcAft>
                          <a:spcPts val="0"/>
                        </a:spcAft>
                        <a:buClr>
                          <a:srgbClr val="000000"/>
                        </a:buClr>
                        <a:buSzPts val="1550"/>
                        <a:buFont typeface="Arial"/>
                        <a:buNone/>
                      </a:pPr>
                      <a:r>
                        <a:rPr lang="en-US" sz="1550" b="1" dirty="0"/>
                        <a:t>Written observations during investigation. </a:t>
                      </a:r>
                      <a:endParaRPr sz="1550" b="1" dirty="0"/>
                    </a:p>
                    <a:p>
                      <a:pPr marL="0" marR="0" lvl="0" indent="0" algn="l" rtl="0">
                        <a:lnSpc>
                          <a:spcPct val="115000"/>
                        </a:lnSpc>
                        <a:spcBef>
                          <a:spcPts val="0"/>
                        </a:spcBef>
                        <a:spcAft>
                          <a:spcPts val="0"/>
                        </a:spcAft>
                        <a:buClr>
                          <a:srgbClr val="000000"/>
                        </a:buClr>
                        <a:buSzPts val="1550"/>
                        <a:buFont typeface="Arial"/>
                        <a:buNone/>
                      </a:pPr>
                      <a:endParaRPr sz="1550" b="1" u="none" strike="noStrike" cap="none" dirty="0"/>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30" name="Google Shape;430;p33"/>
          <p:cNvGraphicFramePr/>
          <p:nvPr>
            <p:extLst>
              <p:ext uri="{D42A27DB-BD31-4B8C-83A1-F6EECF244321}">
                <p14:modId xmlns:p14="http://schemas.microsoft.com/office/powerpoint/2010/main" val="4071291041"/>
              </p:ext>
            </p:extLst>
          </p:nvPr>
        </p:nvGraphicFramePr>
        <p:xfrm>
          <a:off x="4794550" y="168875"/>
          <a:ext cx="4143500" cy="1747356"/>
        </p:xfrm>
        <a:graphic>
          <a:graphicData uri="http://schemas.openxmlformats.org/drawingml/2006/table">
            <a:tbl>
              <a:tblPr firstRow="1">
                <a:noFill/>
                <a:tableStyleId>{7A4EB765-EE84-431A-BF8E-ACFE258A8FC5}</a:tableStyleId>
              </a:tblPr>
              <a:tblGrid>
                <a:gridCol w="4143500">
                  <a:extLst>
                    <a:ext uri="{9D8B030D-6E8A-4147-A177-3AD203B41FA5}">
                      <a16:colId xmlns:a16="http://schemas.microsoft.com/office/drawing/2014/main" val="20000"/>
                    </a:ext>
                  </a:extLst>
                </a:gridCol>
              </a:tblGrid>
              <a:tr h="371400">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a:solidFill>
                            <a:srgbClr val="EFEFEF"/>
                          </a:solidFill>
                        </a:rPr>
                        <a:t>Summative Assessment/Performance Task</a:t>
                      </a:r>
                      <a:endParaRPr sz="1650" b="1" u="none" strike="noStrike" cap="none">
                        <a:solidFill>
                          <a:srgbClr val="EFEFEF"/>
                        </a:solidFill>
                      </a:endParaRPr>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100100">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dirty="0"/>
                        <a:t>Brochure advertising student invention. </a:t>
                      </a:r>
                      <a:endParaRPr sz="1550" b="1" u="none" strike="noStrike" cap="none" dirty="0"/>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31" name="Google Shape;431;p33"/>
          <p:cNvGraphicFramePr/>
          <p:nvPr>
            <p:extLst>
              <p:ext uri="{D42A27DB-BD31-4B8C-83A1-F6EECF244321}">
                <p14:modId xmlns:p14="http://schemas.microsoft.com/office/powerpoint/2010/main" val="3650063038"/>
              </p:ext>
            </p:extLst>
          </p:nvPr>
        </p:nvGraphicFramePr>
        <p:xfrm>
          <a:off x="279025" y="3930925"/>
          <a:ext cx="8732100" cy="1028753"/>
        </p:xfrm>
        <a:graphic>
          <a:graphicData uri="http://schemas.openxmlformats.org/drawingml/2006/table">
            <a:tbl>
              <a:tblPr firstRow="1">
                <a:noFill/>
                <a:tableStyleId>{7A4EB765-EE84-431A-BF8E-ACFE258A8FC5}</a:tableStyleId>
              </a:tblPr>
              <a:tblGrid>
                <a:gridCol w="8732100">
                  <a:extLst>
                    <a:ext uri="{9D8B030D-6E8A-4147-A177-3AD203B41FA5}">
                      <a16:colId xmlns:a16="http://schemas.microsoft.com/office/drawing/2014/main" val="20000"/>
                    </a:ext>
                  </a:extLst>
                </a:gridCol>
              </a:tblGrid>
              <a:tr h="276750">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a:solidFill>
                            <a:srgbClr val="EFEFEF"/>
                          </a:solidFill>
                        </a:rPr>
                        <a:t>Differentiation Notes</a:t>
                      </a:r>
                      <a:endParaRPr sz="1650" b="1" u="none" strike="noStrike" cap="none">
                        <a:solidFill>
                          <a:srgbClr val="EFEFEF"/>
                        </a:solidFill>
                      </a:endParaRPr>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653150">
                <a:tc>
                  <a:txBody>
                    <a:bodyPr/>
                    <a:lstStyle/>
                    <a:p>
                      <a:pPr marL="0" marR="0" lvl="0" indent="0" algn="l" rtl="0">
                        <a:lnSpc>
                          <a:spcPct val="115000"/>
                        </a:lnSpc>
                        <a:spcBef>
                          <a:spcPts val="0"/>
                        </a:spcBef>
                        <a:spcAft>
                          <a:spcPts val="0"/>
                        </a:spcAft>
                        <a:buClr>
                          <a:srgbClr val="000000"/>
                        </a:buClr>
                        <a:buSzPts val="1550"/>
                        <a:buFont typeface="Arial"/>
                        <a:buNone/>
                      </a:pPr>
                      <a:endParaRPr sz="1550" b="1" u="none" strike="noStrike" cap="none" dirty="0"/>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32" name="Google Shape;432;p33"/>
          <p:cNvGraphicFramePr/>
          <p:nvPr>
            <p:extLst>
              <p:ext uri="{D42A27DB-BD31-4B8C-83A1-F6EECF244321}">
                <p14:modId xmlns:p14="http://schemas.microsoft.com/office/powerpoint/2010/main" val="1793204830"/>
              </p:ext>
            </p:extLst>
          </p:nvPr>
        </p:nvGraphicFramePr>
        <p:xfrm>
          <a:off x="279025" y="5056650"/>
          <a:ext cx="8732100" cy="1493653"/>
        </p:xfrm>
        <a:graphic>
          <a:graphicData uri="http://schemas.openxmlformats.org/drawingml/2006/table">
            <a:tbl>
              <a:tblPr firstRow="1">
                <a:noFill/>
                <a:tableStyleId>{7A4EB765-EE84-431A-BF8E-ACFE258A8FC5}</a:tableStyleId>
              </a:tblPr>
              <a:tblGrid>
                <a:gridCol w="8732100">
                  <a:extLst>
                    <a:ext uri="{9D8B030D-6E8A-4147-A177-3AD203B41FA5}">
                      <a16:colId xmlns:a16="http://schemas.microsoft.com/office/drawing/2014/main" val="20000"/>
                    </a:ext>
                  </a:extLst>
                </a:gridCol>
              </a:tblGrid>
              <a:tr h="364700">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a:solidFill>
                            <a:srgbClr val="EFEFEF"/>
                          </a:solidFill>
                        </a:rPr>
                        <a:t>Possible Points of Confusion</a:t>
                      </a:r>
                      <a:endParaRPr sz="1650" b="1" u="none" strike="noStrike" cap="none">
                        <a:solidFill>
                          <a:srgbClr val="EFEFEF"/>
                        </a:solidFill>
                      </a:endParaRPr>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118050">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dirty="0"/>
                        <a:t>Mixing up of terms translucent and transparent.</a:t>
                      </a:r>
                      <a:endParaRPr sz="1550" b="1" u="none" strike="noStrike" cap="none" dirty="0"/>
                    </a:p>
                    <a:p>
                      <a:pPr marL="0" marR="0" lvl="0" indent="0" algn="l" rtl="0">
                        <a:lnSpc>
                          <a:spcPct val="115000"/>
                        </a:lnSpc>
                        <a:spcBef>
                          <a:spcPts val="0"/>
                        </a:spcBef>
                        <a:spcAft>
                          <a:spcPts val="0"/>
                        </a:spcAft>
                        <a:buClr>
                          <a:srgbClr val="000000"/>
                        </a:buClr>
                        <a:buSzPts val="1550"/>
                        <a:buFont typeface="Arial"/>
                        <a:buNone/>
                      </a:pPr>
                      <a:r>
                        <a:rPr lang="en-US" sz="1550" b="1" u="none" strike="noStrike" cap="none" dirty="0"/>
                        <a:t>Holding objects properly to check for shadows cast. </a:t>
                      </a:r>
                      <a:endParaRPr sz="1550" b="1" u="none" strike="noStrike" cap="none" dirty="0"/>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33" name="Google Shape;433;p33"/>
          <p:cNvGraphicFramePr/>
          <p:nvPr>
            <p:extLst>
              <p:ext uri="{D42A27DB-BD31-4B8C-83A1-F6EECF244321}">
                <p14:modId xmlns:p14="http://schemas.microsoft.com/office/powerpoint/2010/main" val="2855547068"/>
              </p:ext>
            </p:extLst>
          </p:nvPr>
        </p:nvGraphicFramePr>
        <p:xfrm>
          <a:off x="205950" y="1782575"/>
          <a:ext cx="8732100" cy="1837818"/>
        </p:xfrm>
        <a:graphic>
          <a:graphicData uri="http://schemas.openxmlformats.org/drawingml/2006/table">
            <a:tbl>
              <a:tblPr firstRow="1">
                <a:noFill/>
                <a:tableStyleId>{7A4EB765-EE84-431A-BF8E-ACFE258A8FC5}</a:tableStyleId>
              </a:tblPr>
              <a:tblGrid>
                <a:gridCol w="8732100">
                  <a:extLst>
                    <a:ext uri="{9D8B030D-6E8A-4147-A177-3AD203B41FA5}">
                      <a16:colId xmlns:a16="http://schemas.microsoft.com/office/drawing/2014/main" val="20000"/>
                    </a:ext>
                  </a:extLst>
                </a:gridCol>
              </a:tblGrid>
              <a:tr h="357400">
                <a:tc>
                  <a:txBody>
                    <a:bodyPr/>
                    <a:lstStyle/>
                    <a:p>
                      <a:pPr marL="0" marR="0" lvl="0" indent="0" algn="l" rtl="0">
                        <a:lnSpc>
                          <a:spcPct val="115000"/>
                        </a:lnSpc>
                        <a:spcBef>
                          <a:spcPts val="0"/>
                        </a:spcBef>
                        <a:spcAft>
                          <a:spcPts val="0"/>
                        </a:spcAft>
                        <a:buClr>
                          <a:srgbClr val="000000"/>
                        </a:buClr>
                        <a:buSzPts val="1550"/>
                        <a:buFont typeface="Arial"/>
                        <a:buNone/>
                      </a:pPr>
                      <a:r>
                        <a:rPr lang="en-US" sz="1550" b="1" u="none" strike="noStrike" cap="none">
                          <a:solidFill>
                            <a:srgbClr val="EFEFEF"/>
                          </a:solidFill>
                        </a:rPr>
                        <a:t>Cultural Connection/Place Based Connection</a:t>
                      </a:r>
                      <a:endParaRPr sz="1650" b="1" u="none" strike="noStrike" cap="none">
                        <a:solidFill>
                          <a:srgbClr val="EFEFEF"/>
                        </a:solidFill>
                      </a:endParaRPr>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170150">
                <a:tc>
                  <a:txBody>
                    <a:bodyPr/>
                    <a:lstStyle/>
                    <a:p>
                      <a:pPr marL="0" marR="0" lvl="0" indent="0" algn="l" rtl="0">
                        <a:lnSpc>
                          <a:spcPct val="115000"/>
                        </a:lnSpc>
                        <a:spcBef>
                          <a:spcPts val="0"/>
                        </a:spcBef>
                        <a:spcAft>
                          <a:spcPts val="0"/>
                        </a:spcAft>
                        <a:buClr>
                          <a:srgbClr val="000000"/>
                        </a:buClr>
                        <a:buSzPts val="1550"/>
                        <a:buFont typeface="Arial"/>
                        <a:buNone/>
                      </a:pPr>
                      <a:r>
                        <a:rPr lang="en-US" sz="1550" b="1" u="sng" strike="noStrike" cap="none" dirty="0">
                          <a:solidFill>
                            <a:schemeClr val="hlink"/>
                          </a:solidFill>
                          <a:hlinkClick r:id="rId3"/>
                        </a:rPr>
                        <a:t>https://vilda.alaska.edu/digital/collection/cdmg3/search/searchterm/snow%20goggles</a:t>
                      </a:r>
                      <a:r>
                        <a:rPr lang="en-US" sz="1550" b="1" u="none" strike="noStrike" cap="none" dirty="0"/>
                        <a:t> </a:t>
                      </a:r>
                      <a:endParaRPr sz="1550" b="1" u="none" strike="noStrike" cap="none" dirty="0"/>
                    </a:p>
                    <a:p>
                      <a:pPr marL="0" marR="0" lvl="0" indent="0" algn="l" rtl="0">
                        <a:lnSpc>
                          <a:spcPct val="115000"/>
                        </a:lnSpc>
                        <a:spcBef>
                          <a:spcPts val="0"/>
                        </a:spcBef>
                        <a:spcAft>
                          <a:spcPts val="0"/>
                        </a:spcAft>
                        <a:buClr>
                          <a:srgbClr val="000000"/>
                        </a:buClr>
                        <a:buSzPts val="1550"/>
                        <a:buFont typeface="Arial"/>
                        <a:buNone/>
                      </a:pPr>
                      <a:endParaRPr sz="1550" b="1" u="none" strike="noStrike" cap="none" dirty="0"/>
                    </a:p>
                    <a:p>
                      <a:pPr marL="0" marR="0" lvl="0" indent="0" algn="l" rtl="0">
                        <a:lnSpc>
                          <a:spcPct val="115000"/>
                        </a:lnSpc>
                        <a:spcBef>
                          <a:spcPts val="0"/>
                        </a:spcBef>
                        <a:spcAft>
                          <a:spcPts val="0"/>
                        </a:spcAft>
                        <a:buClr>
                          <a:srgbClr val="000000"/>
                        </a:buClr>
                        <a:buSzPts val="1550"/>
                        <a:buFont typeface="Arial"/>
                        <a:buNone/>
                      </a:pPr>
                      <a:r>
                        <a:rPr lang="en-US" sz="1550" b="1" u="none" strike="noStrike" cap="none" dirty="0"/>
                        <a:t>Students will explore these artifacts and their characteristics, comparing them to their own inventions. *Use this archive to launch into the next topic dealing with how light travels through various sized openings. </a:t>
                      </a:r>
                      <a:endParaRPr sz="1550" b="1" u="none" strike="noStrike" cap="none" dirty="0"/>
                    </a:p>
                  </a:txBody>
                  <a:tcPr marL="63500" marR="63500" marT="63500" marB="63500">
                    <a:lnL w="12650" cap="flat" cmpd="sng">
                      <a:solidFill>
                        <a:srgbClr val="DDDDDD"/>
                      </a:solidFill>
                      <a:prstDash val="solid"/>
                      <a:round/>
                      <a:headEnd type="none" w="sm" len="sm"/>
                      <a:tailEnd type="none" w="sm" len="sm"/>
                    </a:lnL>
                    <a:lnR w="12650" cap="flat" cmpd="sng">
                      <a:solidFill>
                        <a:srgbClr val="DDDDDD"/>
                      </a:solidFill>
                      <a:prstDash val="solid"/>
                      <a:round/>
                      <a:headEnd type="none" w="sm" len="sm"/>
                      <a:tailEnd type="none" w="sm" len="sm"/>
                    </a:lnR>
                    <a:lnT w="12650" cap="flat" cmpd="sng">
                      <a:solidFill>
                        <a:srgbClr val="DDDDDD"/>
                      </a:solidFill>
                      <a:prstDash val="solid"/>
                      <a:round/>
                      <a:headEnd type="none" w="sm" len="sm"/>
                      <a:tailEnd type="none" w="sm" len="sm"/>
                    </a:lnT>
                    <a:lnB w="12650" cap="flat" cmpd="sng">
                      <a:solidFill>
                        <a:srgbClr val="DDDDDD"/>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A267CCCD-A846-4135-B24B-1C1C45E79165}"/>
              </a:ext>
            </a:extLst>
          </p:cNvPr>
          <p:cNvSpPr>
            <a:spLocks noGrp="1"/>
          </p:cNvSpPr>
          <p:nvPr>
            <p:ph type="title"/>
          </p:nvPr>
        </p:nvSpPr>
        <p:spPr>
          <a:xfrm>
            <a:off x="311700" y="-763500"/>
            <a:ext cx="8520600" cy="763500"/>
          </a:xfrm>
        </p:spPr>
        <p:txBody>
          <a:bodyPr spcFirstLastPara="1" wrap="square" lIns="91425" tIns="45700" rIns="91425" bIns="45700" anchor="b" anchorCtr="0">
            <a:noAutofit/>
          </a:bodyPr>
          <a:lstStyle/>
          <a:p>
            <a:r>
              <a:rPr lang="en-US" dirty="0"/>
              <a:t>Lesson Part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fade">
                                      <p:cBhvr>
                                        <p:cTn id="7" dur="1000"/>
                                        <p:tgtEl>
                                          <p:spTgt spid="4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
                                        </p:tgtEl>
                                        <p:attrNameLst>
                                          <p:attrName>style.visibility</p:attrName>
                                        </p:attrNameLst>
                                      </p:cBhvr>
                                      <p:to>
                                        <p:strVal val="visible"/>
                                      </p:to>
                                    </p:set>
                                    <p:animEffect transition="in" filter="fade">
                                      <p:cBhvr>
                                        <p:cTn id="12" dur="1000"/>
                                        <p:tgtEl>
                                          <p:spTgt spid="4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3"/>
                                        </p:tgtEl>
                                        <p:attrNameLst>
                                          <p:attrName>style.visibility</p:attrName>
                                        </p:attrNameLst>
                                      </p:cBhvr>
                                      <p:to>
                                        <p:strVal val="visible"/>
                                      </p:to>
                                    </p:set>
                                    <p:animEffect transition="in" filter="fade">
                                      <p:cBhvr>
                                        <p:cTn id="17" dur="1000"/>
                                        <p:tgtEl>
                                          <p:spTgt spid="4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1"/>
                                        </p:tgtEl>
                                        <p:attrNameLst>
                                          <p:attrName>style.visibility</p:attrName>
                                        </p:attrNameLst>
                                      </p:cBhvr>
                                      <p:to>
                                        <p:strVal val="visible"/>
                                      </p:to>
                                    </p:set>
                                    <p:animEffect transition="in" filter="fade">
                                      <p:cBhvr>
                                        <p:cTn id="22" dur="1000"/>
                                        <p:tgtEl>
                                          <p:spTgt spid="4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2"/>
                                        </p:tgtEl>
                                        <p:attrNameLst>
                                          <p:attrName>style.visibility</p:attrName>
                                        </p:attrNameLst>
                                      </p:cBhvr>
                                      <p:to>
                                        <p:strVal val="visible"/>
                                      </p:to>
                                    </p:set>
                                    <p:animEffect transition="in" filter="fade">
                                      <p:cBhvr>
                                        <p:cTn id="27" dur="10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4"/>
          <p:cNvSpPr>
            <a:spLocks noGrp="1"/>
          </p:cNvSpPr>
          <p:nvPr>
            <p:ph type="title" idx="4294967295"/>
          </p:nvPr>
        </p:nvSpPr>
        <p:spPr>
          <a:xfrm>
            <a:off x="537369" y="508205"/>
            <a:ext cx="8191561" cy="8129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Plain">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w="9525" cap="flat" cmpd="sng">
                  <a:solidFill>
                    <a:srgbClr val="FFFFFF"/>
                  </a:solidFill>
                  <a:prstDash val="solid"/>
                  <a:round/>
                  <a:headEnd type="none" w="sm" len="sm"/>
                  <a:tailEnd type="none" w="sm" len="sm"/>
                </a:ln>
                <a:solidFill>
                  <a:schemeClr val="dk2"/>
                </a:solidFill>
                <a:effectLst/>
                <a:uLnTx/>
                <a:uFillTx/>
                <a:latin typeface="Arial"/>
                <a:ea typeface="Arial"/>
                <a:cs typeface="Arial"/>
                <a:sym typeface="Arial"/>
              </a:rPr>
              <a:t>Breakout Rooms</a:t>
            </a:r>
          </a:p>
        </p:txBody>
      </p:sp>
      <p:sp>
        <p:nvSpPr>
          <p:cNvPr id="439" name="Google Shape;439;p34"/>
          <p:cNvSpPr txBox="1"/>
          <p:nvPr/>
        </p:nvSpPr>
        <p:spPr>
          <a:xfrm>
            <a:off x="825500" y="1732650"/>
            <a:ext cx="7721700" cy="2753100"/>
          </a:xfrm>
          <a:prstGeom prst="rect">
            <a:avLst/>
          </a:prstGeom>
          <a:solidFill>
            <a:srgbClr val="FFF2CC"/>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2100" i="0" u="none" strike="noStrike" cap="none" dirty="0">
                <a:solidFill>
                  <a:schemeClr val="dk2"/>
                </a:solidFill>
                <a:latin typeface="Roboto"/>
                <a:ea typeface="Roboto"/>
                <a:cs typeface="Roboto"/>
                <a:sym typeface="Roboto"/>
              </a:rPr>
              <a:t>A copy of the lesson plan will be shared in the chat.</a:t>
            </a:r>
            <a:endParaRPr sz="2100" i="0" u="none" strike="noStrike" cap="none" dirty="0">
              <a:solidFill>
                <a:schemeClr val="dk2"/>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100"/>
              <a:buFont typeface="Arial"/>
              <a:buNone/>
            </a:pPr>
            <a:r>
              <a:rPr lang="en-US" sz="2100" i="0" u="none" strike="noStrike" cap="none" dirty="0">
                <a:solidFill>
                  <a:schemeClr val="dk2"/>
                </a:solidFill>
                <a:latin typeface="Roboto"/>
                <a:ea typeface="Roboto"/>
                <a:cs typeface="Roboto"/>
                <a:sym typeface="Roboto"/>
              </a:rPr>
              <a:t>Read the lesson plan and help each other identify </a:t>
            </a:r>
            <a:r>
              <a:rPr lang="en-US" sz="2100" dirty="0">
                <a:solidFill>
                  <a:schemeClr val="dk2"/>
                </a:solidFill>
                <a:latin typeface="Roboto"/>
                <a:ea typeface="Roboto"/>
                <a:cs typeface="Roboto"/>
                <a:sym typeface="Roboto"/>
              </a:rPr>
              <a:t>a </a:t>
            </a:r>
            <a:r>
              <a:rPr lang="en-US" sz="2100" i="0" u="none" strike="noStrike" cap="none" dirty="0">
                <a:solidFill>
                  <a:schemeClr val="dk2"/>
                </a:solidFill>
                <a:latin typeface="Roboto"/>
                <a:ea typeface="Roboto"/>
                <a:cs typeface="Roboto"/>
                <a:sym typeface="Roboto"/>
              </a:rPr>
              <a:t>piece of the SSA </a:t>
            </a:r>
            <a:r>
              <a:rPr lang="en-US" sz="2100" dirty="0">
                <a:solidFill>
                  <a:schemeClr val="dk2"/>
                </a:solidFill>
                <a:latin typeface="Roboto"/>
                <a:ea typeface="Roboto"/>
                <a:cs typeface="Roboto"/>
                <a:sym typeface="Roboto"/>
              </a:rPr>
              <a:t>in the plan. </a:t>
            </a:r>
            <a:endParaRPr sz="2100" dirty="0">
              <a:solidFill>
                <a:schemeClr val="dk2"/>
              </a:solidFill>
              <a:latin typeface="Roboto"/>
              <a:ea typeface="Roboto"/>
              <a:cs typeface="Roboto"/>
              <a:sym typeface="Roboto"/>
            </a:endParaRPr>
          </a:p>
          <a:p>
            <a:pPr marL="0" lvl="0" indent="0" algn="l" rtl="0">
              <a:lnSpc>
                <a:spcPct val="115000"/>
              </a:lnSpc>
              <a:spcBef>
                <a:spcPts val="0"/>
              </a:spcBef>
              <a:spcAft>
                <a:spcPts val="0"/>
              </a:spcAft>
              <a:buClr>
                <a:schemeClr val="dk1"/>
              </a:buClr>
              <a:buFont typeface="Arial"/>
              <a:buNone/>
            </a:pPr>
            <a:endParaRPr sz="2100" dirty="0">
              <a:solidFill>
                <a:schemeClr val="dk2"/>
              </a:solidFill>
              <a:latin typeface="Roboto"/>
              <a:ea typeface="Roboto"/>
              <a:cs typeface="Roboto"/>
              <a:sym typeface="Roboto"/>
            </a:endParaRPr>
          </a:p>
          <a:p>
            <a:pPr marL="0" lvl="0" indent="0" algn="l" rtl="0">
              <a:lnSpc>
                <a:spcPct val="115000"/>
              </a:lnSpc>
              <a:spcBef>
                <a:spcPts val="0"/>
              </a:spcBef>
              <a:spcAft>
                <a:spcPts val="0"/>
              </a:spcAft>
              <a:buClr>
                <a:schemeClr val="dk1"/>
              </a:buClr>
              <a:buFont typeface="Arial"/>
              <a:buNone/>
            </a:pPr>
            <a:r>
              <a:rPr lang="en-US" sz="2100" dirty="0">
                <a:solidFill>
                  <a:schemeClr val="dk2"/>
                </a:solidFill>
                <a:latin typeface="Roboto"/>
                <a:ea typeface="Roboto"/>
                <a:cs typeface="Roboto"/>
                <a:sym typeface="Roboto"/>
              </a:rPr>
              <a:t>What are some ways this lesson plan can be improved upon to align more tightly to the SSA?</a:t>
            </a:r>
            <a:endParaRPr sz="2100" dirty="0">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100"/>
              <a:buFont typeface="Arial"/>
              <a:buNone/>
            </a:pPr>
            <a:endParaRPr sz="2100" dirty="0">
              <a:solidFill>
                <a:schemeClr val="dk2"/>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100"/>
              <a:buFont typeface="Arial"/>
              <a:buNone/>
            </a:pPr>
            <a:endParaRPr sz="2100" dirty="0">
              <a:solidFill>
                <a:schemeClr val="dk2"/>
              </a:solidFill>
              <a:latin typeface="Roboto"/>
              <a:ea typeface="Roboto"/>
              <a:cs typeface="Roboto"/>
              <a:sym typeface="Roboto"/>
            </a:endParaRPr>
          </a:p>
        </p:txBody>
      </p:sp>
      <p:pic>
        <p:nvPicPr>
          <p:cNvPr id="440" name="Google Shape;440;p34" descr="clock with 5 minutes highlighted"/>
          <p:cNvPicPr preferRelativeResize="0"/>
          <p:nvPr/>
        </p:nvPicPr>
        <p:blipFill>
          <a:blip r:embed="rId3">
            <a:alphaModFix/>
          </a:blip>
          <a:stretch>
            <a:fillRect/>
          </a:stretch>
        </p:blipFill>
        <p:spPr>
          <a:xfrm>
            <a:off x="3614600" y="4671800"/>
            <a:ext cx="1914810" cy="2107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444"/>
        <p:cNvGrpSpPr/>
        <p:nvPr/>
      </p:nvGrpSpPr>
      <p:grpSpPr>
        <a:xfrm>
          <a:off x="0" y="0"/>
          <a:ext cx="0" cy="0"/>
          <a:chOff x="0" y="0"/>
          <a:chExt cx="0" cy="0"/>
        </a:xfrm>
      </p:grpSpPr>
      <p:sp>
        <p:nvSpPr>
          <p:cNvPr id="445" name="Google Shape;445;p35"/>
          <p:cNvSpPr txBox="1">
            <a:spLocks noGrp="1"/>
          </p:cNvSpPr>
          <p:nvPr>
            <p:ph type="title"/>
          </p:nvPr>
        </p:nvSpPr>
        <p:spPr>
          <a:xfrm>
            <a:off x="1135751" y="996575"/>
            <a:ext cx="6767700" cy="4953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800"/>
              <a:buNone/>
            </a:pPr>
            <a:r>
              <a:rPr lang="en-US">
                <a:solidFill>
                  <a:schemeClr val="accent1"/>
                </a:solidFill>
                <a:latin typeface="Roboto"/>
                <a:ea typeface="Roboto"/>
                <a:cs typeface="Roboto"/>
                <a:sym typeface="Roboto"/>
              </a:rPr>
              <a:t>Making this Work Actionable</a:t>
            </a:r>
            <a:endParaRPr b="1">
              <a:latin typeface="Roboto"/>
              <a:ea typeface="Roboto"/>
              <a:cs typeface="Roboto"/>
              <a:sym typeface="Roboto"/>
            </a:endParaRPr>
          </a:p>
        </p:txBody>
      </p:sp>
      <p:sp>
        <p:nvSpPr>
          <p:cNvPr id="452" name="Google Shape;452;p35"/>
          <p:cNvSpPr txBox="1"/>
          <p:nvPr/>
        </p:nvSpPr>
        <p:spPr>
          <a:xfrm>
            <a:off x="598425" y="1701525"/>
            <a:ext cx="1664100" cy="31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Roboto"/>
                <a:ea typeface="Roboto"/>
                <a:cs typeface="Roboto"/>
                <a:sym typeface="Roboto"/>
              </a:rPr>
              <a:t>NARROWING</a:t>
            </a:r>
            <a:endParaRPr sz="1800" b="1" i="0" u="none" strike="noStrike" cap="none">
              <a:solidFill>
                <a:srgbClr val="000000"/>
              </a:solidFill>
              <a:latin typeface="Roboto"/>
              <a:ea typeface="Roboto"/>
              <a:cs typeface="Roboto"/>
              <a:sym typeface="Roboto"/>
            </a:endParaRPr>
          </a:p>
        </p:txBody>
      </p:sp>
      <p:pic>
        <p:nvPicPr>
          <p:cNvPr id="446" name="Google Shape;446;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61626" y="2169247"/>
            <a:ext cx="2153625" cy="2153625"/>
          </a:xfrm>
          <a:prstGeom prst="rect">
            <a:avLst/>
          </a:prstGeom>
          <a:noFill/>
          <a:ln>
            <a:noFill/>
          </a:ln>
        </p:spPr>
      </p:pic>
      <p:sp>
        <p:nvSpPr>
          <p:cNvPr id="447" name="Google Shape;447;p35"/>
          <p:cNvSpPr txBox="1"/>
          <p:nvPr/>
        </p:nvSpPr>
        <p:spPr>
          <a:xfrm>
            <a:off x="311046" y="4407879"/>
            <a:ext cx="2300100" cy="90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800" b="0" i="1" u="none" strike="noStrike" cap="none" dirty="0">
                <a:solidFill>
                  <a:srgbClr val="000000"/>
                </a:solidFill>
                <a:latin typeface="Roboto"/>
                <a:ea typeface="Roboto"/>
                <a:cs typeface="Roboto"/>
                <a:sym typeface="Roboto"/>
              </a:rPr>
              <a:t>Choose 1 focus area </a:t>
            </a:r>
            <a:endParaRPr sz="1800" b="0" i="1" u="none" strike="noStrike" cap="none" dirty="0">
              <a:solidFill>
                <a:srgbClr val="000000"/>
              </a:solidFill>
              <a:latin typeface="Roboto"/>
              <a:ea typeface="Roboto"/>
              <a:cs typeface="Roboto"/>
              <a:sym typeface="Roboto"/>
            </a:endParaRPr>
          </a:p>
          <a:p>
            <a:pPr marL="0" marR="0" lvl="0" indent="0" algn="ctr" rtl="0">
              <a:lnSpc>
                <a:spcPct val="100000"/>
              </a:lnSpc>
              <a:spcBef>
                <a:spcPts val="0"/>
              </a:spcBef>
              <a:spcAft>
                <a:spcPts val="0"/>
              </a:spcAft>
              <a:buNone/>
            </a:pPr>
            <a:r>
              <a:rPr lang="en-US" sz="1800" b="0" i="1" u="none" strike="noStrike" cap="none" dirty="0">
                <a:solidFill>
                  <a:srgbClr val="000000"/>
                </a:solidFill>
                <a:latin typeface="Roboto"/>
                <a:ea typeface="Roboto"/>
                <a:cs typeface="Roboto"/>
                <a:sym typeface="Roboto"/>
              </a:rPr>
              <a:t>to build or enhance </a:t>
            </a:r>
            <a:endParaRPr sz="1800" b="0" i="1" u="none" strike="noStrike" cap="none" dirty="0">
              <a:solidFill>
                <a:srgbClr val="000000"/>
              </a:solidFill>
              <a:latin typeface="Roboto"/>
              <a:ea typeface="Roboto"/>
              <a:cs typeface="Roboto"/>
              <a:sym typeface="Roboto"/>
            </a:endParaRPr>
          </a:p>
          <a:p>
            <a:pPr marL="0" marR="0" lvl="0" indent="0" algn="ctr" rtl="0">
              <a:lnSpc>
                <a:spcPct val="100000"/>
              </a:lnSpc>
              <a:spcBef>
                <a:spcPts val="0"/>
              </a:spcBef>
              <a:spcAft>
                <a:spcPts val="0"/>
              </a:spcAft>
              <a:buNone/>
            </a:pPr>
            <a:r>
              <a:rPr lang="en-US" sz="1800" b="0" i="1" u="none" strike="noStrike" cap="none" dirty="0">
                <a:solidFill>
                  <a:srgbClr val="000000"/>
                </a:solidFill>
                <a:latin typeface="Roboto"/>
                <a:ea typeface="Roboto"/>
                <a:cs typeface="Roboto"/>
                <a:sym typeface="Roboto"/>
              </a:rPr>
              <a:t>for this session</a:t>
            </a:r>
            <a:endParaRPr sz="1800" b="0" i="1" u="none" strike="noStrike" cap="none" dirty="0">
              <a:solidFill>
                <a:srgbClr val="000000"/>
              </a:solidFill>
              <a:latin typeface="Roboto"/>
              <a:ea typeface="Roboto"/>
              <a:cs typeface="Roboto"/>
              <a:sym typeface="Roboto"/>
            </a:endParaRPr>
          </a:p>
        </p:txBody>
      </p:sp>
      <p:sp>
        <p:nvSpPr>
          <p:cNvPr id="453" name="Google Shape;453;p35"/>
          <p:cNvSpPr txBox="1"/>
          <p:nvPr/>
        </p:nvSpPr>
        <p:spPr>
          <a:xfrm>
            <a:off x="3402050" y="1701525"/>
            <a:ext cx="20484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Roboto"/>
                <a:ea typeface="Roboto"/>
                <a:cs typeface="Roboto"/>
                <a:sym typeface="Roboto"/>
              </a:rPr>
              <a:t>BRAINSTORMING</a:t>
            </a:r>
            <a:endParaRPr sz="1800" b="1" i="0" u="none" strike="noStrike" cap="none">
              <a:solidFill>
                <a:srgbClr val="000000"/>
              </a:solidFill>
              <a:latin typeface="Roboto"/>
              <a:ea typeface="Roboto"/>
              <a:cs typeface="Roboto"/>
              <a:sym typeface="Roboto"/>
            </a:endParaRPr>
          </a:p>
        </p:txBody>
      </p:sp>
      <p:pic>
        <p:nvPicPr>
          <p:cNvPr id="450" name="Google Shape;450;p3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305475" y="2195776"/>
            <a:ext cx="2321100" cy="1740825"/>
          </a:xfrm>
          <a:prstGeom prst="rect">
            <a:avLst/>
          </a:prstGeom>
          <a:noFill/>
          <a:ln>
            <a:noFill/>
          </a:ln>
        </p:spPr>
      </p:pic>
      <p:sp>
        <p:nvSpPr>
          <p:cNvPr id="448" name="Google Shape;448;p35"/>
          <p:cNvSpPr txBox="1"/>
          <p:nvPr/>
        </p:nvSpPr>
        <p:spPr>
          <a:xfrm>
            <a:off x="3229275" y="4392883"/>
            <a:ext cx="2537100" cy="90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800" b="0" i="1" u="none" strike="noStrike" cap="none" dirty="0">
                <a:solidFill>
                  <a:srgbClr val="000000"/>
                </a:solidFill>
                <a:latin typeface="Roboto"/>
                <a:ea typeface="Roboto"/>
                <a:cs typeface="Roboto"/>
                <a:sym typeface="Roboto"/>
              </a:rPr>
              <a:t>Connect to what you have done in the past/ are already doing</a:t>
            </a:r>
            <a:endParaRPr sz="1800" b="0" i="1" u="none" strike="noStrike" cap="none" dirty="0">
              <a:solidFill>
                <a:srgbClr val="000000"/>
              </a:solidFill>
              <a:latin typeface="Roboto"/>
              <a:ea typeface="Roboto"/>
              <a:cs typeface="Roboto"/>
              <a:sym typeface="Roboto"/>
            </a:endParaRPr>
          </a:p>
        </p:txBody>
      </p:sp>
      <p:sp>
        <p:nvSpPr>
          <p:cNvPr id="454" name="Google Shape;454;p35"/>
          <p:cNvSpPr txBox="1"/>
          <p:nvPr/>
        </p:nvSpPr>
        <p:spPr>
          <a:xfrm>
            <a:off x="6271925" y="1701525"/>
            <a:ext cx="2409300" cy="31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Roboto"/>
                <a:ea typeface="Roboto"/>
                <a:cs typeface="Roboto"/>
                <a:sym typeface="Roboto"/>
              </a:rPr>
              <a:t>STUDENT-CENTERED</a:t>
            </a:r>
            <a:endParaRPr sz="1800" b="1" i="0" u="none" strike="noStrike" cap="none">
              <a:solidFill>
                <a:srgbClr val="000000"/>
              </a:solidFill>
              <a:latin typeface="Roboto"/>
              <a:ea typeface="Roboto"/>
              <a:cs typeface="Roboto"/>
              <a:sym typeface="Roboto"/>
            </a:endParaRPr>
          </a:p>
        </p:txBody>
      </p:sp>
      <p:sp>
        <p:nvSpPr>
          <p:cNvPr id="449" name="Google Shape;449;p35"/>
          <p:cNvSpPr txBox="1"/>
          <p:nvPr/>
        </p:nvSpPr>
        <p:spPr>
          <a:xfrm>
            <a:off x="6362850" y="4508071"/>
            <a:ext cx="2409300" cy="80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800" b="0" i="1" u="none" strike="noStrike" cap="none" dirty="0">
                <a:solidFill>
                  <a:srgbClr val="000000"/>
                </a:solidFill>
                <a:latin typeface="Roboto"/>
                <a:ea typeface="Roboto"/>
                <a:cs typeface="Roboto"/>
                <a:sym typeface="Roboto"/>
              </a:rPr>
              <a:t>Think about your students’ experience</a:t>
            </a:r>
            <a:endParaRPr sz="1800" b="0" i="1" u="none" strike="noStrike" cap="none" dirty="0">
              <a:solidFill>
                <a:srgbClr val="000000"/>
              </a:solidFill>
              <a:latin typeface="Roboto"/>
              <a:ea typeface="Roboto"/>
              <a:cs typeface="Roboto"/>
              <a:sym typeface="Roboto"/>
            </a:endParaRPr>
          </a:p>
        </p:txBody>
      </p:sp>
      <p:pic>
        <p:nvPicPr>
          <p:cNvPr id="451" name="Google Shape;451;p35">
            <a:extLst>
              <a:ext uri="{C183D7F6-B498-43B3-948B-1728B52AA6E4}">
                <adec:decorative xmlns:adec="http://schemas.microsoft.com/office/drawing/2017/decorative" val="1"/>
              </a:ext>
            </a:extLst>
          </p:cNvPr>
          <p:cNvPicPr preferRelativeResize="0"/>
          <p:nvPr/>
        </p:nvPicPr>
        <p:blipFill rotWithShape="1">
          <a:blip r:embed="rId5">
            <a:alphaModFix/>
          </a:blip>
          <a:srcRect t="5820"/>
          <a:stretch/>
        </p:blipFill>
        <p:spPr>
          <a:xfrm>
            <a:off x="6824176" y="2113725"/>
            <a:ext cx="1535849" cy="217334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6"/>
          <p:cNvSpPr>
            <a:spLocks noGrp="1"/>
          </p:cNvSpPr>
          <p:nvPr>
            <p:ph type="title" idx="4294967295"/>
          </p:nvPr>
        </p:nvSpPr>
        <p:spPr>
          <a:xfrm>
            <a:off x="537369" y="559005"/>
            <a:ext cx="8191561" cy="8129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Plain">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w="9525" cap="flat" cmpd="sng">
                  <a:solidFill>
                    <a:srgbClr val="FFFFFF"/>
                  </a:solidFill>
                  <a:prstDash val="solid"/>
                  <a:round/>
                  <a:headEnd type="none" w="sm" len="sm"/>
                  <a:tailEnd type="none" w="sm" len="sm"/>
                </a:ln>
                <a:solidFill>
                  <a:schemeClr val="dk2"/>
                </a:solidFill>
                <a:effectLst/>
                <a:uLnTx/>
                <a:uFillTx/>
                <a:latin typeface="Roboto"/>
                <a:ea typeface="Arial"/>
                <a:cs typeface="Arial"/>
                <a:sym typeface="Arial"/>
              </a:rPr>
              <a:t>Your Turn</a:t>
            </a:r>
          </a:p>
        </p:txBody>
      </p:sp>
      <p:sp>
        <p:nvSpPr>
          <p:cNvPr id="460" name="Google Shape;460;p36"/>
          <p:cNvSpPr txBox="1"/>
          <p:nvPr/>
        </p:nvSpPr>
        <p:spPr>
          <a:xfrm>
            <a:off x="1785250" y="1948550"/>
            <a:ext cx="6000600" cy="1755300"/>
          </a:xfrm>
          <a:prstGeom prst="rect">
            <a:avLst/>
          </a:prstGeom>
          <a:solidFill>
            <a:srgbClr val="FFF2C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700" b="0" i="0" u="none" strike="noStrike" cap="none" dirty="0">
                <a:solidFill>
                  <a:schemeClr val="dk1"/>
                </a:solidFill>
                <a:latin typeface="Roboto"/>
                <a:ea typeface="Roboto"/>
                <a:cs typeface="Roboto"/>
                <a:sym typeface="Roboto"/>
              </a:rPr>
              <a:t>Share a favorite science lesson that you </a:t>
            </a:r>
            <a:r>
              <a:rPr lang="en-US" sz="1700" dirty="0">
                <a:solidFill>
                  <a:schemeClr val="dk1"/>
                </a:solidFill>
                <a:latin typeface="Roboto"/>
                <a:ea typeface="Roboto"/>
                <a:cs typeface="Roboto"/>
                <a:sym typeface="Roboto"/>
              </a:rPr>
              <a:t>want to </a:t>
            </a:r>
            <a:r>
              <a:rPr lang="en-US" sz="1700" b="0" i="0" u="none" strike="noStrike" cap="none" dirty="0">
                <a:solidFill>
                  <a:schemeClr val="dk1"/>
                </a:solidFill>
                <a:latin typeface="Roboto"/>
                <a:ea typeface="Roboto"/>
                <a:cs typeface="Roboto"/>
                <a:sym typeface="Roboto"/>
              </a:rPr>
              <a:t> align</a:t>
            </a:r>
            <a:r>
              <a:rPr lang="en-US" sz="1700" dirty="0">
                <a:solidFill>
                  <a:schemeClr val="dk1"/>
                </a:solidFill>
                <a:latin typeface="Roboto"/>
                <a:ea typeface="Roboto"/>
                <a:cs typeface="Roboto"/>
                <a:sym typeface="Roboto"/>
              </a:rPr>
              <a:t> more closely </a:t>
            </a:r>
            <a:r>
              <a:rPr lang="en-US" sz="1700" b="0" i="0" u="none" strike="noStrike" cap="none" dirty="0">
                <a:solidFill>
                  <a:schemeClr val="dk1"/>
                </a:solidFill>
                <a:latin typeface="Roboto"/>
                <a:ea typeface="Roboto"/>
                <a:cs typeface="Roboto"/>
                <a:sym typeface="Roboto"/>
              </a:rPr>
              <a:t>with the SSAs. </a:t>
            </a:r>
            <a:endParaRPr sz="1700" b="0" i="0" u="none" strike="noStrike" cap="none" dirty="0">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100"/>
              <a:buFont typeface="Arial"/>
              <a:buNone/>
            </a:pPr>
            <a:endParaRPr sz="1700" b="0" i="0" u="none" strike="noStrike" cap="none" dirty="0">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100"/>
              <a:buFont typeface="Arial"/>
              <a:buNone/>
            </a:pPr>
            <a:r>
              <a:rPr lang="en-US" sz="1700" b="0" i="0" u="none" strike="noStrike" cap="none" dirty="0">
                <a:solidFill>
                  <a:schemeClr val="dk1"/>
                </a:solidFill>
                <a:latin typeface="Roboto"/>
                <a:ea typeface="Roboto"/>
                <a:cs typeface="Roboto"/>
                <a:sym typeface="Roboto"/>
              </a:rPr>
              <a:t>Work together to find ONE change you can make to improve the lesson. </a:t>
            </a:r>
            <a:endParaRPr sz="2000" b="0" i="0" u="none" strike="noStrike" cap="none" dirty="0">
              <a:solidFill>
                <a:srgbClr val="000000"/>
              </a:solidFill>
              <a:latin typeface="Roboto"/>
              <a:ea typeface="Roboto"/>
              <a:cs typeface="Roboto"/>
              <a:sym typeface="Roboto"/>
            </a:endParaRPr>
          </a:p>
        </p:txBody>
      </p:sp>
      <p:pic>
        <p:nvPicPr>
          <p:cNvPr id="461" name="Google Shape;461;p36" descr="Clock with 10 minutes highlighted"/>
          <p:cNvPicPr preferRelativeResize="0"/>
          <p:nvPr/>
        </p:nvPicPr>
        <p:blipFill>
          <a:blip r:embed="rId3">
            <a:alphaModFix/>
          </a:blip>
          <a:stretch>
            <a:fillRect/>
          </a:stretch>
        </p:blipFill>
        <p:spPr>
          <a:xfrm>
            <a:off x="3994975" y="3995825"/>
            <a:ext cx="1581150" cy="1866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b7ba13b2e5_0_108"/>
          <p:cNvSpPr txBox="1">
            <a:spLocks noGrp="1"/>
          </p:cNvSpPr>
          <p:nvPr>
            <p:ph type="title"/>
          </p:nvPr>
        </p:nvSpPr>
        <p:spPr>
          <a:xfrm>
            <a:off x="311700" y="593367"/>
            <a:ext cx="8520600" cy="76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Something you can use</a:t>
            </a:r>
            <a:endParaRPr dirty="0"/>
          </a:p>
        </p:txBody>
      </p:sp>
      <p:sp>
        <p:nvSpPr>
          <p:cNvPr id="468" name="Google Shape;468;gb7ba13b2e5_0_108"/>
          <p:cNvSpPr txBox="1">
            <a:spLocks noGrp="1"/>
          </p:cNvSpPr>
          <p:nvPr>
            <p:ph type="body" idx="1"/>
          </p:nvPr>
        </p:nvSpPr>
        <p:spPr>
          <a:xfrm>
            <a:off x="1036675" y="1536625"/>
            <a:ext cx="7795500" cy="4555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If you are comfortable, share your adapted plan or general idea for a lesson to this </a:t>
            </a:r>
            <a:r>
              <a:rPr lang="en-US" dirty="0" err="1"/>
              <a:t>padlet</a:t>
            </a:r>
            <a:r>
              <a:rPr lang="en-US" dirty="0"/>
              <a:t> to share with your peers. </a:t>
            </a:r>
            <a:endParaRPr dirty="0"/>
          </a:p>
          <a:p>
            <a:pPr marL="0" lvl="0" indent="0" algn="l" rtl="0">
              <a:spcBef>
                <a:spcPts val="1000"/>
              </a:spcBef>
              <a:spcAft>
                <a:spcPts val="0"/>
              </a:spcAft>
              <a:buNone/>
            </a:pPr>
            <a:endParaRPr dirty="0"/>
          </a:p>
        </p:txBody>
      </p:sp>
      <p:pic>
        <p:nvPicPr>
          <p:cNvPr id="470" name="Google Shape;470;gb7ba13b2e5_0_10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209975" y="3313625"/>
            <a:ext cx="2904000" cy="2904000"/>
          </a:xfrm>
          <a:prstGeom prst="rect">
            <a:avLst/>
          </a:prstGeom>
          <a:noFill/>
          <a:ln>
            <a:noFill/>
          </a:ln>
        </p:spPr>
      </p:pic>
      <p:sp>
        <p:nvSpPr>
          <p:cNvPr id="469" name="Google Shape;469;gb7ba13b2e5_0_108"/>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2000"/>
              <a:buFont typeface="Arial"/>
              <a:buNone/>
            </a:pPr>
            <a:fld id="{00000000-1234-1234-1234-123412341234}" type="slidenum">
              <a:rPr lang="en-US"/>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b7ba13b2e5_0_16">
            <a:hlinkClick r:id="rId3"/>
          </p:cNvPr>
          <p:cNvSpPr>
            <a:spLocks noGrp="1"/>
          </p:cNvSpPr>
          <p:nvPr>
            <p:ph type="title" idx="4294967295"/>
          </p:nvPr>
        </p:nvSpPr>
        <p:spPr>
          <a:xfrm>
            <a:off x="445412" y="2901737"/>
            <a:ext cx="8253179" cy="10545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Plain">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w="9525" cap="flat" cmpd="sng">
                  <a:solidFill>
                    <a:srgbClr val="FFFFFF"/>
                  </a:solidFill>
                  <a:prstDash val="solid"/>
                  <a:round/>
                  <a:headEnd type="none" w="sm" len="sm"/>
                  <a:tailEnd type="none" w="sm" len="sm"/>
                </a:ln>
                <a:solidFill>
                  <a:schemeClr val="dk2"/>
                </a:solidFill>
                <a:effectLst/>
                <a:uLnTx/>
                <a:uFillTx/>
                <a:latin typeface="Roboto"/>
                <a:ea typeface="Arial"/>
                <a:cs typeface="Arial"/>
                <a:sym typeface="Arial"/>
              </a:rPr>
              <a:t>Exit Survey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b57cb2f7f7_0_28"/>
          <p:cNvSpPr txBox="1">
            <a:spLocks noGrp="1"/>
          </p:cNvSpPr>
          <p:nvPr>
            <p:ph type="title"/>
          </p:nvPr>
        </p:nvSpPr>
        <p:spPr>
          <a:xfrm>
            <a:off x="311700" y="222267"/>
            <a:ext cx="8520600" cy="76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Contact</a:t>
            </a:r>
            <a:endParaRPr dirty="0"/>
          </a:p>
        </p:txBody>
      </p:sp>
      <p:sp>
        <p:nvSpPr>
          <p:cNvPr id="482" name="Google Shape;482;gb57cb2f7f7_0_28"/>
          <p:cNvSpPr txBox="1">
            <a:spLocks noGrp="1"/>
          </p:cNvSpPr>
          <p:nvPr>
            <p:ph type="body" idx="1"/>
          </p:nvPr>
        </p:nvSpPr>
        <p:spPr>
          <a:xfrm>
            <a:off x="1543800" y="846100"/>
            <a:ext cx="7288500" cy="561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Melissa Linton (KPBSD)</a:t>
            </a:r>
            <a:endParaRPr/>
          </a:p>
          <a:p>
            <a:pPr marL="0" lvl="0" indent="0" algn="l" rtl="0">
              <a:spcBef>
                <a:spcPts val="1000"/>
              </a:spcBef>
              <a:spcAft>
                <a:spcPts val="0"/>
              </a:spcAft>
              <a:buNone/>
            </a:pPr>
            <a:r>
              <a:rPr lang="en-US" u="sng">
                <a:solidFill>
                  <a:schemeClr val="hlink"/>
                </a:solidFill>
                <a:hlinkClick r:id="rId3"/>
              </a:rPr>
              <a:t>mlinton@kpbsd.k12.ak.us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Cheryl Cooper (ASTA)</a:t>
            </a:r>
            <a:endParaRPr/>
          </a:p>
          <a:p>
            <a:pPr marL="0" lvl="0" indent="0" algn="l" rtl="0">
              <a:spcBef>
                <a:spcPts val="1000"/>
              </a:spcBef>
              <a:spcAft>
                <a:spcPts val="0"/>
              </a:spcAft>
              <a:buNone/>
            </a:pPr>
            <a:r>
              <a:rPr lang="en-US" u="sng">
                <a:solidFill>
                  <a:schemeClr val="hlink"/>
                </a:solidFill>
                <a:hlinkClick r:id="rId4"/>
              </a:rPr>
              <a:t>akdjgarden@gmail.com</a:t>
            </a:r>
            <a:r>
              <a:rPr lang="en-US"/>
              <a:t>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Kaz Storm (FNSBSD)</a:t>
            </a:r>
            <a:endParaRPr/>
          </a:p>
          <a:p>
            <a:pPr marL="0" lvl="0" indent="0" algn="l" rtl="0">
              <a:spcBef>
                <a:spcPts val="1000"/>
              </a:spcBef>
              <a:spcAft>
                <a:spcPts val="0"/>
              </a:spcAft>
              <a:buNone/>
            </a:pPr>
            <a:r>
              <a:rPr lang="en-US" u="sng">
                <a:solidFill>
                  <a:schemeClr val="hlink"/>
                </a:solidFill>
                <a:hlinkClick r:id="rId5"/>
              </a:rPr>
              <a:t>kaz.storm@k12northstar.org</a:t>
            </a:r>
            <a:r>
              <a:rPr lang="en-US"/>
              <a:t>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Bjørn Wolter (DEED)</a:t>
            </a:r>
            <a:endParaRPr/>
          </a:p>
          <a:p>
            <a:pPr marL="0" lvl="0" indent="0" algn="l" rtl="0">
              <a:spcBef>
                <a:spcPts val="1000"/>
              </a:spcBef>
              <a:spcAft>
                <a:spcPts val="0"/>
              </a:spcAft>
              <a:buNone/>
            </a:pPr>
            <a:r>
              <a:rPr lang="en-US" u="sng">
                <a:solidFill>
                  <a:schemeClr val="hlink"/>
                </a:solidFill>
                <a:hlinkClick r:id="rId6"/>
              </a:rPr>
              <a:t>bjorn.wolter@alaska.gov</a:t>
            </a:r>
            <a:endParaRPr/>
          </a:p>
          <a:p>
            <a:pPr marL="0" lvl="0" indent="0" algn="l" rtl="0">
              <a:spcBef>
                <a:spcPts val="1000"/>
              </a:spcBef>
              <a:spcAft>
                <a:spcPts val="0"/>
              </a:spcAft>
              <a:buNone/>
            </a:pPr>
            <a:endParaRPr/>
          </a:p>
          <a:p>
            <a:pPr marL="0" lvl="0" indent="0" algn="l" rtl="0">
              <a:spcBef>
                <a:spcPts val="1000"/>
              </a:spcBef>
              <a:spcAft>
                <a:spcPts val="0"/>
              </a:spcAft>
              <a:buNone/>
            </a:pPr>
            <a:r>
              <a:rPr lang="en-US"/>
              <a:t>Deb Riddle (DEED)</a:t>
            </a:r>
            <a:endParaRPr/>
          </a:p>
          <a:p>
            <a:pPr marL="0" lvl="0" indent="0" algn="l" rtl="0">
              <a:spcBef>
                <a:spcPts val="1000"/>
              </a:spcBef>
              <a:spcAft>
                <a:spcPts val="0"/>
              </a:spcAft>
              <a:buNone/>
            </a:pPr>
            <a:r>
              <a:rPr lang="en-US" u="sng">
                <a:solidFill>
                  <a:schemeClr val="hlink"/>
                </a:solidFill>
                <a:hlinkClick r:id="rId7"/>
              </a:rPr>
              <a:t>deborah.riddle@alaska.gov</a:t>
            </a:r>
            <a:r>
              <a:rPr lang="en-US"/>
              <a:t> </a:t>
            </a:r>
            <a:endParaRPr/>
          </a:p>
        </p:txBody>
      </p:sp>
      <p:sp>
        <p:nvSpPr>
          <p:cNvPr id="483" name="Google Shape;483;gb57cb2f7f7_0_28"/>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2000"/>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9"/>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NSTA and DEED and NGSS lesson plan resources	</a:t>
            </a:r>
            <a:endParaRPr/>
          </a:p>
        </p:txBody>
      </p:sp>
      <p:sp>
        <p:nvSpPr>
          <p:cNvPr id="489" name="Google Shape;489;p39"/>
          <p:cNvSpPr txBox="1">
            <a:spLocks noGrp="1"/>
          </p:cNvSpPr>
          <p:nvPr>
            <p:ph type="body" idx="1"/>
          </p:nvPr>
        </p:nvSpPr>
        <p:spPr>
          <a:xfrm>
            <a:off x="1143000" y="1914900"/>
            <a:ext cx="7689300" cy="4943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400" dirty="0"/>
              <a:t>Lesson Plan Template (Make a copy to your own Google Drive): </a:t>
            </a:r>
            <a:r>
              <a:rPr lang="en-US" sz="1400" u="sng" dirty="0">
                <a:solidFill>
                  <a:schemeClr val="hlink"/>
                </a:solidFill>
                <a:hlinkClick r:id="rId3"/>
              </a:rPr>
              <a:t>https://drive.google.com/file/d/16BObM62eGWL3SwmLGVGflraPg7gv5qco/view?usp=sharing</a:t>
            </a:r>
            <a:r>
              <a:rPr lang="en-US" sz="1400" dirty="0"/>
              <a:t> </a:t>
            </a:r>
            <a:endParaRPr sz="1400" dirty="0"/>
          </a:p>
          <a:p>
            <a:pPr marL="0" lvl="0" indent="0" algn="l" rtl="0">
              <a:lnSpc>
                <a:spcPct val="100000"/>
              </a:lnSpc>
              <a:spcBef>
                <a:spcPts val="1600"/>
              </a:spcBef>
              <a:spcAft>
                <a:spcPts val="0"/>
              </a:spcAft>
              <a:buSzPts val="1800"/>
              <a:buNone/>
            </a:pPr>
            <a:r>
              <a:rPr lang="en-US" sz="1400" dirty="0">
                <a:solidFill>
                  <a:srgbClr val="3F3F3F"/>
                </a:solidFill>
                <a:latin typeface="Arial"/>
                <a:ea typeface="Arial"/>
                <a:cs typeface="Arial"/>
                <a:sym typeface="Arial"/>
              </a:rPr>
              <a:t>Assorted Lesson Plans from this work session/                     </a:t>
            </a:r>
            <a:r>
              <a:rPr lang="en-US" sz="1400" u="sng" dirty="0">
                <a:solidFill>
                  <a:schemeClr val="hlink"/>
                </a:solidFill>
                <a:latin typeface="Calibri"/>
                <a:ea typeface="Calibri"/>
                <a:cs typeface="Calibri"/>
                <a:sym typeface="Calibri"/>
                <a:hlinkClick r:id="rId4"/>
              </a:rPr>
              <a:t>https://padlet.com/kazstorm/scienceplans</a:t>
            </a:r>
            <a:r>
              <a:rPr lang="en-US" sz="1400" dirty="0">
                <a:solidFill>
                  <a:schemeClr val="dk1"/>
                </a:solidFill>
                <a:latin typeface="Calibri"/>
                <a:ea typeface="Calibri"/>
                <a:cs typeface="Calibri"/>
                <a:sym typeface="Calibri"/>
              </a:rPr>
              <a:t> </a:t>
            </a:r>
            <a:endParaRPr sz="1400" dirty="0">
              <a:solidFill>
                <a:schemeClr val="dk1"/>
              </a:solidFill>
              <a:latin typeface="Calibri"/>
              <a:ea typeface="Calibri"/>
              <a:cs typeface="Calibri"/>
              <a:sym typeface="Calibri"/>
            </a:endParaRPr>
          </a:p>
          <a:p>
            <a:pPr marL="0" lvl="0" indent="0" algn="l" rtl="0">
              <a:lnSpc>
                <a:spcPct val="100000"/>
              </a:lnSpc>
              <a:spcBef>
                <a:spcPts val="1600"/>
              </a:spcBef>
              <a:spcAft>
                <a:spcPts val="0"/>
              </a:spcAft>
              <a:buSzPts val="1800"/>
              <a:buNone/>
            </a:pPr>
            <a:r>
              <a:rPr lang="en-US" sz="1400" dirty="0"/>
              <a:t>Science Standards for Alaska and More to Know: </a:t>
            </a:r>
            <a:br>
              <a:rPr lang="en-US" sz="1400" dirty="0"/>
            </a:br>
            <a:r>
              <a:rPr lang="en-US" sz="1400" u="sng" dirty="0">
                <a:solidFill>
                  <a:schemeClr val="hlink"/>
                </a:solidFill>
                <a:hlinkClick r:id="rId5"/>
              </a:rPr>
              <a:t>https://education.alaska.gov/standards/science</a:t>
            </a:r>
            <a:r>
              <a:rPr lang="en-US" sz="1400" dirty="0"/>
              <a:t> </a:t>
            </a:r>
            <a:endParaRPr sz="1400" dirty="0"/>
          </a:p>
          <a:p>
            <a:pPr marL="0" lvl="0" indent="0" algn="l" rtl="0">
              <a:lnSpc>
                <a:spcPct val="115000"/>
              </a:lnSpc>
              <a:spcBef>
                <a:spcPts val="1600"/>
              </a:spcBef>
              <a:spcAft>
                <a:spcPts val="0"/>
              </a:spcAft>
              <a:buNone/>
            </a:pPr>
            <a:r>
              <a:rPr lang="en-US" sz="1400" dirty="0">
                <a:solidFill>
                  <a:schemeClr val="dk1"/>
                </a:solidFill>
              </a:rPr>
              <a:t>GLEs to SSAs crosswalk: </a:t>
            </a:r>
            <a:br>
              <a:rPr lang="en-US" sz="1400" dirty="0">
                <a:solidFill>
                  <a:schemeClr val="dk1"/>
                </a:solidFill>
              </a:rPr>
            </a:br>
            <a:r>
              <a:rPr lang="en-US" sz="1400" u="sng" dirty="0">
                <a:solidFill>
                  <a:schemeClr val="hlink"/>
                </a:solidFill>
                <a:hlinkClick r:id="rId6"/>
              </a:rPr>
              <a:t>https://education.alaska.gov/akstandards/science/GLE_crosswalk.docx</a:t>
            </a:r>
            <a:endParaRPr sz="1400" u="sng" dirty="0">
              <a:solidFill>
                <a:schemeClr val="hlink"/>
              </a:solidFill>
            </a:endParaRPr>
          </a:p>
          <a:p>
            <a:pPr marL="0" lvl="0" indent="0" algn="l" rtl="0">
              <a:lnSpc>
                <a:spcPct val="115000"/>
              </a:lnSpc>
              <a:spcBef>
                <a:spcPts val="1200"/>
              </a:spcBef>
              <a:spcAft>
                <a:spcPts val="0"/>
              </a:spcAft>
              <a:buNone/>
            </a:pPr>
            <a:r>
              <a:rPr lang="en-US" sz="1400" dirty="0">
                <a:solidFill>
                  <a:schemeClr val="dk1"/>
                </a:solidFill>
              </a:rPr>
              <a:t>SSAs to ELA and Math connections:</a:t>
            </a:r>
            <a:br>
              <a:rPr lang="en-US" sz="1400" dirty="0">
                <a:solidFill>
                  <a:schemeClr val="dk1"/>
                </a:solidFill>
              </a:rPr>
            </a:br>
            <a:r>
              <a:rPr lang="en-US" sz="1400" u="sng" dirty="0">
                <a:solidFill>
                  <a:schemeClr val="hlink"/>
                </a:solidFill>
                <a:hlinkClick r:id="rId7"/>
              </a:rPr>
              <a:t>https://education.alaska.gov/akstandards/science/Science%20Standards%20for%20Alaska%20(SSA)%20to%20Alaska%20ELA%20Math%20Standards%20Connections.pdf</a:t>
            </a:r>
            <a:endParaRPr sz="1400" dirty="0"/>
          </a:p>
          <a:p>
            <a:pPr marL="0" lvl="0" indent="0" algn="l" rtl="0">
              <a:lnSpc>
                <a:spcPct val="100000"/>
              </a:lnSpc>
              <a:spcBef>
                <a:spcPts val="1200"/>
              </a:spcBef>
              <a:spcAft>
                <a:spcPts val="0"/>
              </a:spcAft>
              <a:buSzPts val="1800"/>
              <a:buNone/>
            </a:pPr>
            <a:r>
              <a:rPr lang="en-US" sz="1400" dirty="0"/>
              <a:t>NSTA Daily-Do Lesson Plans:</a:t>
            </a:r>
            <a:br>
              <a:rPr lang="en-US" sz="1400" dirty="0"/>
            </a:br>
            <a:r>
              <a:rPr lang="en-US" sz="1400" dirty="0"/>
              <a:t> </a:t>
            </a:r>
            <a:r>
              <a:rPr lang="en-US" sz="1400" u="sng" dirty="0">
                <a:solidFill>
                  <a:schemeClr val="hlink"/>
                </a:solidFill>
                <a:hlinkClick r:id="rId8"/>
              </a:rPr>
              <a:t>https://www.nsta.org/resources/daily-do</a:t>
            </a:r>
            <a:r>
              <a:rPr lang="en-US" sz="1400" dirty="0"/>
              <a:t> </a:t>
            </a:r>
            <a:endParaRPr sz="1400" dirty="0"/>
          </a:p>
          <a:p>
            <a:pPr marL="0" lvl="0" indent="0" algn="l" rtl="0">
              <a:lnSpc>
                <a:spcPct val="100000"/>
              </a:lnSpc>
              <a:spcBef>
                <a:spcPts val="1600"/>
              </a:spcBef>
              <a:spcAft>
                <a:spcPts val="0"/>
              </a:spcAft>
              <a:buSzPts val="1800"/>
              <a:buNone/>
            </a:pPr>
            <a:r>
              <a:rPr lang="en-US" sz="1400" dirty="0"/>
              <a:t>NGSS Lesson Exemplars: </a:t>
            </a:r>
            <a:r>
              <a:rPr lang="en-US" sz="1400" u="sng" dirty="0">
                <a:solidFill>
                  <a:schemeClr val="hlink"/>
                </a:solidFill>
                <a:hlinkClick r:id="rId9"/>
              </a:rPr>
              <a:t>https://www.nextgenscience.org/resources/examples-quality-ngss-design</a:t>
            </a:r>
            <a:r>
              <a:rPr lang="en-US" sz="1400" dirty="0"/>
              <a:t> </a:t>
            </a:r>
            <a:endParaRPr sz="1400" dirty="0"/>
          </a:p>
          <a:p>
            <a:pPr marL="0" lvl="0" indent="0" algn="l" rtl="0">
              <a:lnSpc>
                <a:spcPct val="100000"/>
              </a:lnSpc>
              <a:spcBef>
                <a:spcPts val="1600"/>
              </a:spcBef>
              <a:spcAft>
                <a:spcPts val="0"/>
              </a:spcAft>
              <a:buSzPts val="1800"/>
              <a:buNone/>
            </a:pPr>
            <a:endParaRPr sz="1400" dirty="0"/>
          </a:p>
          <a:p>
            <a:pPr marL="0" lvl="0" indent="0" algn="l" rtl="0">
              <a:lnSpc>
                <a:spcPct val="100000"/>
              </a:lnSpc>
              <a:spcBef>
                <a:spcPts val="1600"/>
              </a:spcBef>
              <a:spcAft>
                <a:spcPts val="1600"/>
              </a:spcAft>
              <a:buSzPts val="1800"/>
              <a:buNone/>
            </a:pPr>
            <a:endParaRP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31"/>
        <p:cNvGrpSpPr/>
        <p:nvPr/>
      </p:nvGrpSpPr>
      <p:grpSpPr>
        <a:xfrm>
          <a:off x="0" y="0"/>
          <a:ext cx="0" cy="0"/>
          <a:chOff x="0" y="0"/>
          <a:chExt cx="0" cy="0"/>
        </a:xfrm>
      </p:grpSpPr>
      <p:sp>
        <p:nvSpPr>
          <p:cNvPr id="232" name="Google Shape;232;gb55ed72e48_0_1"/>
          <p:cNvSpPr txBox="1">
            <a:spLocks noGrp="1"/>
          </p:cNvSpPr>
          <p:nvPr>
            <p:ph type="ctrTitle"/>
          </p:nvPr>
        </p:nvSpPr>
        <p:spPr>
          <a:xfrm>
            <a:off x="306250" y="330475"/>
            <a:ext cx="7153800" cy="74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1481AA"/>
              </a:buClr>
              <a:buSzPts val="5400"/>
              <a:buFont typeface="Century Gothic"/>
              <a:buNone/>
            </a:pPr>
            <a:r>
              <a:rPr lang="en-US" b="1" dirty="0">
                <a:solidFill>
                  <a:srgbClr val="1774E6"/>
                </a:solidFill>
              </a:rPr>
              <a:t>Meet Your Presenters</a:t>
            </a:r>
            <a:endParaRPr b="1" dirty="0">
              <a:solidFill>
                <a:srgbClr val="1774E6"/>
              </a:solidFill>
            </a:endParaRPr>
          </a:p>
        </p:txBody>
      </p:sp>
      <p:pic>
        <p:nvPicPr>
          <p:cNvPr id="236" name="Google Shape;236;gb55ed72e48_0_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741650" y="1060498"/>
            <a:ext cx="3089899" cy="1669750"/>
          </a:xfrm>
          <a:prstGeom prst="rect">
            <a:avLst/>
          </a:prstGeom>
          <a:noFill/>
          <a:ln>
            <a:noFill/>
          </a:ln>
        </p:spPr>
      </p:pic>
      <p:sp>
        <p:nvSpPr>
          <p:cNvPr id="241" name="Google Shape;241;gb55ed72e48_0_1">
            <a:extLst>
              <a:ext uri="{C183D7F6-B498-43B3-948B-1728B52AA6E4}">
                <adec:decorative xmlns:adec="http://schemas.microsoft.com/office/drawing/2017/decorative" val="1"/>
              </a:ext>
            </a:extLst>
          </p:cNvPr>
          <p:cNvSpPr/>
          <p:nvPr/>
        </p:nvSpPr>
        <p:spPr>
          <a:xfrm>
            <a:off x="7692300" y="1533263"/>
            <a:ext cx="174000" cy="146400"/>
          </a:xfrm>
          <a:prstGeom prst="sun">
            <a:avLst>
              <a:gd name="adj"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b55ed72e48_0_1">
            <a:extLst>
              <a:ext uri="{C183D7F6-B498-43B3-948B-1728B52AA6E4}">
                <adec:decorative xmlns:adec="http://schemas.microsoft.com/office/drawing/2017/decorative" val="1"/>
              </a:ext>
            </a:extLst>
          </p:cNvPr>
          <p:cNvSpPr/>
          <p:nvPr/>
        </p:nvSpPr>
        <p:spPr>
          <a:xfrm>
            <a:off x="7369750" y="2100688"/>
            <a:ext cx="174000" cy="146400"/>
          </a:xfrm>
          <a:prstGeom prst="sun">
            <a:avLst>
              <a:gd name="adj"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38" name="Google Shape;238;gb55ed72e48_0_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20407" y="2247088"/>
            <a:ext cx="1799300" cy="1799300"/>
          </a:xfrm>
          <a:prstGeom prst="rect">
            <a:avLst/>
          </a:prstGeom>
          <a:noFill/>
          <a:ln>
            <a:noFill/>
          </a:ln>
        </p:spPr>
      </p:pic>
      <p:pic>
        <p:nvPicPr>
          <p:cNvPr id="240" name="Google Shape;240;gb55ed72e48_0_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104350" y="1996288"/>
            <a:ext cx="2300900" cy="2300900"/>
          </a:xfrm>
          <a:prstGeom prst="rect">
            <a:avLst/>
          </a:prstGeom>
          <a:noFill/>
          <a:ln>
            <a:noFill/>
          </a:ln>
        </p:spPr>
      </p:pic>
      <p:pic>
        <p:nvPicPr>
          <p:cNvPr id="239" name="Google Shape;239;gb55ed72e48_0_1">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5405246" y="2507958"/>
            <a:ext cx="1756274" cy="1756274"/>
          </a:xfrm>
          <a:prstGeom prst="rect">
            <a:avLst/>
          </a:prstGeom>
          <a:noFill/>
          <a:ln>
            <a:noFill/>
          </a:ln>
        </p:spPr>
      </p:pic>
      <p:graphicFrame>
        <p:nvGraphicFramePr>
          <p:cNvPr id="15" name="Google Shape;235;gb55ed72e48_0_1">
            <a:extLst>
              <a:ext uri="{FF2B5EF4-FFF2-40B4-BE49-F238E27FC236}">
                <a16:creationId xmlns:a16="http://schemas.microsoft.com/office/drawing/2014/main" id="{2D682984-22BC-4E8D-B09E-2867AD64E2AF}"/>
              </a:ext>
            </a:extLst>
          </p:cNvPr>
          <p:cNvGraphicFramePr/>
          <p:nvPr>
            <p:extLst>
              <p:ext uri="{D42A27DB-BD31-4B8C-83A1-F6EECF244321}">
                <p14:modId xmlns:p14="http://schemas.microsoft.com/office/powerpoint/2010/main" val="311784011"/>
              </p:ext>
            </p:extLst>
          </p:nvPr>
        </p:nvGraphicFramePr>
        <p:xfrm>
          <a:off x="952457" y="4144760"/>
          <a:ext cx="7239000" cy="1706850"/>
        </p:xfrm>
        <a:graphic>
          <a:graphicData uri="http://schemas.openxmlformats.org/drawingml/2006/table">
            <a:tbl>
              <a:tblPr firstRow="1">
                <a:noFill/>
                <a:tableStyleId>{1D4DD088-DE64-45D9-8C90-2C114A102420}</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95410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t>Melissa Linton </a:t>
                      </a:r>
                      <a:r>
                        <a:rPr lang="en-US" sz="1000" u="none" strike="noStrike" cap="none" dirty="0"/>
                        <a:t>is the Curriculum Coordinator for the Kenai Peninsula School District and has lived in Alaska for over 15 years. She coaches and facilitates curriculum design and professional development in all subjects areas for Kenai and has a passion for designing curriculum that is engaging for students and teachers.</a:t>
                      </a:r>
                      <a:endParaRPr dirty="0"/>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omfortaa"/>
                        <a:ea typeface="Comfortaa"/>
                        <a:cs typeface="Comfortaa"/>
                        <a:sym typeface="Comfortaa"/>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err="1"/>
                        <a:t>Kaz</a:t>
                      </a:r>
                      <a:r>
                        <a:rPr lang="en-US" sz="1000" b="1" u="none" strike="noStrike" cap="none" dirty="0"/>
                        <a:t> Storm</a:t>
                      </a:r>
                      <a:r>
                        <a:rPr lang="en-US" sz="1000" u="none" strike="noStrike" cap="none" dirty="0"/>
                        <a:t> is a 6th year teacher in Fairbanks. Started in middle school science and moved into a 1st/2nd grade loop with a science focus. </a:t>
                      </a:r>
                      <a:endParaRPr dirty="0"/>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Comfortaa"/>
                        <a:ea typeface="Comfortaa"/>
                        <a:cs typeface="Comfortaa"/>
                        <a:sym typeface="Comfortaa"/>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solidFill>
                            <a:schemeClr val="dk1"/>
                          </a:solidFill>
                        </a:rPr>
                        <a:t>Cheryl Cooper</a:t>
                      </a:r>
                      <a:r>
                        <a:rPr lang="en-US" sz="1000" u="none" strike="noStrike" cap="none" dirty="0">
                          <a:solidFill>
                            <a:schemeClr val="dk1"/>
                          </a:solidFill>
                        </a:rPr>
                        <a:t> is a retired</a:t>
                      </a:r>
                      <a:r>
                        <a:rPr lang="en-US" sz="1000" b="1" u="none" strike="noStrike" cap="none" dirty="0">
                          <a:solidFill>
                            <a:schemeClr val="dk1"/>
                          </a:solidFill>
                        </a:rPr>
                        <a:t> </a:t>
                      </a:r>
                      <a:r>
                        <a:rPr lang="en-US" sz="1000" u="none" strike="noStrike" cap="none" dirty="0">
                          <a:solidFill>
                            <a:schemeClr val="dk1"/>
                          </a:solidFill>
                        </a:rPr>
                        <a:t>teacher who taught grades K-6 for 23 years and has lived in Delta </a:t>
                      </a:r>
                      <a:r>
                        <a:rPr lang="en-US" sz="1000" u="none" strike="noStrike" cap="none" dirty="0" err="1">
                          <a:solidFill>
                            <a:schemeClr val="dk1"/>
                          </a:solidFill>
                        </a:rPr>
                        <a:t>Jct</a:t>
                      </a:r>
                      <a:r>
                        <a:rPr lang="en-US" sz="1000" u="none" strike="noStrike" cap="none" dirty="0">
                          <a:solidFill>
                            <a:schemeClr val="dk1"/>
                          </a:solidFill>
                        </a:rPr>
                        <a:t> since 1978. Has worked with teachers in AK and the Lower 48 providing professional development and workshops in science and math for 35 years. Currently involved with the Educators Rising program that encourages students to become teachers</a:t>
                      </a:r>
                      <a:endParaRPr sz="1000" u="none" strike="noStrike" cap="none" dirty="0">
                        <a:latin typeface="Comfortaa"/>
                        <a:ea typeface="Comfortaa"/>
                        <a:cs typeface="Comfortaa"/>
                        <a:sym typeface="Comfortaa"/>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33" name="Google Shape;233;gb55ed72e48_0_1">
            <a:extLst>
              <a:ext uri="{C183D7F6-B498-43B3-948B-1728B52AA6E4}">
                <adec:decorative xmlns:adec="http://schemas.microsoft.com/office/drawing/2017/decorative" val="0"/>
              </a:ext>
            </a:extLst>
          </p:cNvPr>
          <p:cNvSpPr txBox="1">
            <a:spLocks noGrp="1"/>
          </p:cNvSpPr>
          <p:nvPr>
            <p:ph type="subTitle" idx="1"/>
          </p:nvPr>
        </p:nvSpPr>
        <p:spPr>
          <a:xfrm>
            <a:off x="1280350" y="5711700"/>
            <a:ext cx="6858000" cy="1146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n-US" b="1" dirty="0"/>
              <a:t>Alaska Department of Education &amp; Early Development</a:t>
            </a:r>
            <a:endParaRPr dirty="0"/>
          </a:p>
          <a:p>
            <a:pPr marL="0" lvl="0" indent="0" algn="ctr" rtl="0">
              <a:lnSpc>
                <a:spcPct val="90000"/>
              </a:lnSpc>
              <a:spcBef>
                <a:spcPts val="1000"/>
              </a:spcBef>
              <a:spcAft>
                <a:spcPts val="0"/>
              </a:spcAft>
              <a:buSzPts val="1800"/>
              <a:buNone/>
            </a:pPr>
            <a:r>
              <a:rPr lang="en-US" b="1" dirty="0"/>
              <a:t>February 3, 2021</a:t>
            </a:r>
            <a:endParaRPr dirty="0"/>
          </a:p>
        </p:txBody>
      </p:sp>
      <p:sp>
        <p:nvSpPr>
          <p:cNvPr id="234" name="Google Shape;234;gb55ed72e48_0_1">
            <a:extLst>
              <a:ext uri="{C183D7F6-B498-43B3-948B-1728B52AA6E4}">
                <adec:decorative xmlns:adec="http://schemas.microsoft.com/office/drawing/2017/decorative" val="0"/>
              </a:ext>
            </a:extLst>
          </p:cNvPr>
          <p:cNvSpPr txBox="1">
            <a:spLocks noGrp="1"/>
          </p:cNvSpPr>
          <p:nvPr>
            <p:ph type="ftr" idx="11"/>
          </p:nvPr>
        </p:nvSpPr>
        <p:spPr>
          <a:xfrm>
            <a:off x="2775857" y="6378557"/>
            <a:ext cx="3592200" cy="3651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4F4F4F"/>
              </a:buClr>
              <a:buSzPts val="1200"/>
              <a:buFont typeface="Calibri"/>
              <a:buNone/>
            </a:pPr>
            <a:r>
              <a:rPr lang="en-US" sz="1200" b="1" i="1" u="none" strike="noStrike" cap="none">
                <a:solidFill>
                  <a:srgbClr val="4F4F4F"/>
                </a:solidFill>
                <a:latin typeface="Calibri"/>
                <a:ea typeface="Calibri"/>
                <a:cs typeface="Calibri"/>
                <a:sym typeface="Calibri"/>
              </a:rPr>
              <a:t>· An Excellent Education for Every Student Every Day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dirty="0"/>
              <a:t>Additional Resources</a:t>
            </a:r>
            <a:endParaRPr dirty="0"/>
          </a:p>
        </p:txBody>
      </p:sp>
      <p:sp>
        <p:nvSpPr>
          <p:cNvPr id="495" name="Google Shape;495;p40"/>
          <p:cNvSpPr txBox="1">
            <a:spLocks noGrp="1"/>
          </p:cNvSpPr>
          <p:nvPr>
            <p:ph type="body" idx="1"/>
          </p:nvPr>
        </p:nvSpPr>
        <p:spPr>
          <a:xfrm>
            <a:off x="1068775" y="1536625"/>
            <a:ext cx="7763400" cy="506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dirty="0"/>
              <a:t>NGSS Phenomena Library</a:t>
            </a:r>
            <a:endParaRPr dirty="0"/>
          </a:p>
          <a:p>
            <a:pPr marL="0" lvl="0" indent="0" algn="l" rtl="0">
              <a:lnSpc>
                <a:spcPct val="100000"/>
              </a:lnSpc>
              <a:spcBef>
                <a:spcPts val="1200"/>
              </a:spcBef>
              <a:spcAft>
                <a:spcPts val="0"/>
              </a:spcAft>
              <a:buClr>
                <a:schemeClr val="dk1"/>
              </a:buClr>
              <a:buSzPts val="1100"/>
              <a:buFont typeface="Arial"/>
              <a:buNone/>
            </a:pPr>
            <a:r>
              <a:rPr lang="en-US" sz="1600" u="sng" dirty="0">
                <a:solidFill>
                  <a:schemeClr val="hlink"/>
                </a:solidFill>
              </a:rPr>
              <a:t>https://www.ngssphenomena.com/searchable-phenomena</a:t>
            </a:r>
            <a:endParaRPr sz="1600" u="sng" dirty="0">
              <a:solidFill>
                <a:schemeClr val="hlink"/>
              </a:solidFill>
            </a:endParaRPr>
          </a:p>
          <a:p>
            <a:pPr marL="0" lvl="0" indent="0" algn="l" rtl="0">
              <a:lnSpc>
                <a:spcPct val="100000"/>
              </a:lnSpc>
              <a:spcBef>
                <a:spcPts val="1200"/>
              </a:spcBef>
              <a:spcAft>
                <a:spcPts val="0"/>
              </a:spcAft>
              <a:buClr>
                <a:schemeClr val="dk1"/>
              </a:buClr>
              <a:buSzPts val="1100"/>
              <a:buFont typeface="Arial"/>
              <a:buNone/>
            </a:pPr>
            <a:r>
              <a:rPr lang="en-US" sz="1600" dirty="0">
                <a:solidFill>
                  <a:schemeClr val="dk1"/>
                </a:solidFill>
              </a:rPr>
              <a:t> The Wonder of Science Phenomena Library</a:t>
            </a:r>
            <a:endParaRPr sz="1600" dirty="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US" sz="1600" u="sng" dirty="0">
                <a:solidFill>
                  <a:schemeClr val="hlink"/>
                </a:solidFill>
                <a:hlinkClick r:id="rId3"/>
              </a:rPr>
              <a:t>https://thewonderofscience.com/phenomenal</a:t>
            </a:r>
            <a:endParaRPr sz="1600" u="sng" dirty="0">
              <a:solidFill>
                <a:schemeClr val="hlink"/>
              </a:solidFill>
            </a:endParaRPr>
          </a:p>
          <a:p>
            <a:pPr marL="0" lvl="0" indent="0" algn="l" rtl="0">
              <a:lnSpc>
                <a:spcPct val="100000"/>
              </a:lnSpc>
              <a:spcBef>
                <a:spcPts val="1200"/>
              </a:spcBef>
              <a:spcAft>
                <a:spcPts val="0"/>
              </a:spcAft>
              <a:buClr>
                <a:schemeClr val="dk1"/>
              </a:buClr>
              <a:buSzPts val="1100"/>
              <a:buFont typeface="Arial"/>
              <a:buNone/>
            </a:pPr>
            <a:r>
              <a:rPr lang="en-US" sz="1600" dirty="0">
                <a:solidFill>
                  <a:schemeClr val="dk1"/>
                </a:solidFill>
              </a:rPr>
              <a:t> NGSS Phenomena Overview</a:t>
            </a:r>
            <a:endParaRPr sz="1600" dirty="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US" sz="1600" u="sng" dirty="0">
                <a:solidFill>
                  <a:schemeClr val="hlink"/>
                </a:solidFill>
                <a:hlinkClick r:id="rId4"/>
              </a:rPr>
              <a:t>https://www.nextgenscience.org/resources/phenomena</a:t>
            </a:r>
            <a:endParaRPr sz="1600" u="sng" dirty="0">
              <a:solidFill>
                <a:schemeClr val="hlink"/>
              </a:solidFill>
            </a:endParaRPr>
          </a:p>
          <a:p>
            <a:pPr marL="0" lvl="0" indent="0" algn="l" rtl="0">
              <a:lnSpc>
                <a:spcPct val="100000"/>
              </a:lnSpc>
              <a:spcBef>
                <a:spcPts val="1200"/>
              </a:spcBef>
              <a:spcAft>
                <a:spcPts val="0"/>
              </a:spcAft>
              <a:buClr>
                <a:schemeClr val="dk1"/>
              </a:buClr>
              <a:buSzPts val="1100"/>
              <a:buFont typeface="Arial"/>
              <a:buNone/>
            </a:pPr>
            <a:r>
              <a:rPr lang="en-US" sz="1600" dirty="0">
                <a:solidFill>
                  <a:schemeClr val="dk1"/>
                </a:solidFill>
              </a:rPr>
              <a:t>Assorted Phenomena Padlet</a:t>
            </a:r>
            <a:endParaRPr sz="1600" dirty="0">
              <a:solidFill>
                <a:schemeClr val="dk1"/>
              </a:solidFill>
            </a:endParaRPr>
          </a:p>
          <a:p>
            <a:pPr marL="0" lvl="0" indent="0" algn="l" rtl="0">
              <a:spcBef>
                <a:spcPts val="0"/>
              </a:spcBef>
              <a:spcAft>
                <a:spcPts val="0"/>
              </a:spcAft>
              <a:buClr>
                <a:schemeClr val="dk1"/>
              </a:buClr>
              <a:buSzPts val="1100"/>
              <a:buFont typeface="Arial"/>
              <a:buNone/>
            </a:pPr>
            <a:r>
              <a:rPr lang="en-US" sz="1600" u="sng" dirty="0">
                <a:solidFill>
                  <a:schemeClr val="hlink"/>
                </a:solidFill>
                <a:hlinkClick r:id="rId5"/>
              </a:rPr>
              <a:t>https://padlet.com/kazstorm/assortedphenomena</a:t>
            </a:r>
            <a:r>
              <a:rPr lang="en-US" sz="1600" dirty="0">
                <a:solidFill>
                  <a:schemeClr val="dk1"/>
                </a:solidFill>
              </a:rPr>
              <a:t> </a:t>
            </a:r>
            <a:endParaRPr sz="1600" dirty="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US" sz="1600" dirty="0">
                <a:solidFill>
                  <a:schemeClr val="dk1"/>
                </a:solidFill>
              </a:rPr>
              <a:t>Ted Willard’s Got Talent - NSTA</a:t>
            </a:r>
            <a:endParaRPr sz="1600" dirty="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US" sz="1600" u="sng" dirty="0">
                <a:solidFill>
                  <a:schemeClr val="hlink"/>
                </a:solidFill>
                <a:hlinkClick r:id="rId6"/>
              </a:rPr>
              <a:t>https://www.youtube.com/watch?v=aaDa6G4K4rU</a:t>
            </a:r>
            <a:endParaRPr sz="1600" u="sng" dirty="0">
              <a:solidFill>
                <a:schemeClr val="hlink"/>
              </a:solidFill>
            </a:endParaRPr>
          </a:p>
          <a:p>
            <a:pPr marL="0" lvl="0" indent="0" algn="l" rtl="0">
              <a:lnSpc>
                <a:spcPct val="100000"/>
              </a:lnSpc>
              <a:spcBef>
                <a:spcPts val="1200"/>
              </a:spcBef>
              <a:spcAft>
                <a:spcPts val="0"/>
              </a:spcAft>
              <a:buClr>
                <a:schemeClr val="dk1"/>
              </a:buClr>
              <a:buSzPts val="1100"/>
              <a:buFont typeface="Arial"/>
              <a:buNone/>
            </a:pPr>
            <a:r>
              <a:rPr lang="en-US" sz="1600" dirty="0">
                <a:solidFill>
                  <a:schemeClr val="dk1"/>
                </a:solidFill>
              </a:rPr>
              <a:t> Teacher Primer for the Science Standards for Alaska</a:t>
            </a:r>
            <a:endParaRPr sz="1600" dirty="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US" sz="1600" u="sng" dirty="0">
                <a:solidFill>
                  <a:schemeClr val="hlink"/>
                </a:solidFill>
                <a:hlinkClick r:id="rId7"/>
              </a:rPr>
              <a:t>https://drive.google.com/file/d/17IoR_RUP1DDreQ-9ITSzmz5Cb5R0fZQR/view?usp=sharing</a:t>
            </a:r>
            <a:r>
              <a:rPr lang="en-US" sz="1600" dirty="0">
                <a:solidFill>
                  <a:schemeClr val="dk1"/>
                </a:solidFill>
              </a:rPr>
              <a:t> </a:t>
            </a:r>
            <a:endParaRPr sz="1600" dirty="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US" sz="1600" dirty="0">
                <a:solidFill>
                  <a:schemeClr val="dk1"/>
                </a:solidFill>
              </a:rPr>
              <a:t> </a:t>
            </a:r>
            <a:endParaRPr sz="1600" dirty="0">
              <a:solidFill>
                <a:schemeClr val="dk1"/>
              </a:solidFill>
            </a:endParaRPr>
          </a:p>
          <a:p>
            <a:pPr marL="0" lvl="0" indent="0" algn="l" rtl="0">
              <a:lnSpc>
                <a:spcPct val="100000"/>
              </a:lnSpc>
              <a:spcBef>
                <a:spcPts val="1200"/>
              </a:spcBef>
              <a:spcAft>
                <a:spcPts val="1600"/>
              </a:spcAft>
              <a:buSzPts val="1800"/>
              <a:buNone/>
            </a:pPr>
            <a:endParaRPr sz="23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b8de8ad696_0_0"/>
          <p:cNvSpPr txBox="1">
            <a:spLocks noGrp="1"/>
          </p:cNvSpPr>
          <p:nvPr>
            <p:ph type="title"/>
          </p:nvPr>
        </p:nvSpPr>
        <p:spPr>
          <a:xfrm>
            <a:off x="311700" y="593367"/>
            <a:ext cx="8520600" cy="76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More Additional Resources</a:t>
            </a:r>
            <a:endParaRPr dirty="0"/>
          </a:p>
        </p:txBody>
      </p:sp>
      <p:sp>
        <p:nvSpPr>
          <p:cNvPr id="502" name="Google Shape;502;gb8de8ad696_0_0"/>
          <p:cNvSpPr txBox="1">
            <a:spLocks noGrp="1"/>
          </p:cNvSpPr>
          <p:nvPr>
            <p:ph type="body" idx="1"/>
          </p:nvPr>
        </p:nvSpPr>
        <p:spPr>
          <a:xfrm>
            <a:off x="1053925" y="1246900"/>
            <a:ext cx="7778400" cy="5210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1400" dirty="0">
                <a:solidFill>
                  <a:schemeClr val="dk1"/>
                </a:solidFill>
              </a:rPr>
              <a:t>NGSS Hub</a:t>
            </a:r>
            <a:br>
              <a:rPr lang="en-US" sz="1400" dirty="0">
                <a:solidFill>
                  <a:schemeClr val="dk1"/>
                </a:solidFill>
              </a:rPr>
            </a:br>
            <a:r>
              <a:rPr lang="en-US" sz="1400" dirty="0">
                <a:solidFill>
                  <a:schemeClr val="dk1"/>
                </a:solidFill>
              </a:rPr>
              <a:t>Click on The Standards which will show the standards for grade strands. When you click on a standard there will be resources/lessons plans and/or activities listed to use with each standard</a:t>
            </a:r>
            <a:endParaRPr sz="1400" dirty="0">
              <a:solidFill>
                <a:schemeClr val="dk1"/>
              </a:solidFill>
            </a:endParaRPr>
          </a:p>
          <a:p>
            <a:pPr marL="0" lvl="0" indent="0" algn="l" rtl="0">
              <a:spcBef>
                <a:spcPts val="1000"/>
              </a:spcBef>
              <a:spcAft>
                <a:spcPts val="0"/>
              </a:spcAft>
              <a:buNone/>
            </a:pPr>
            <a:r>
              <a:rPr lang="en-US" sz="1400" u="sng" dirty="0">
                <a:solidFill>
                  <a:schemeClr val="hlink"/>
                </a:solidFill>
                <a:hlinkClick r:id="rId3"/>
              </a:rPr>
              <a:t>https://ngss.nsta.org/</a:t>
            </a:r>
            <a:endParaRPr sz="1400" u="sng" dirty="0">
              <a:solidFill>
                <a:schemeClr val="hlink"/>
              </a:solidFill>
            </a:endParaRPr>
          </a:p>
          <a:p>
            <a:pPr marL="0" lvl="0" indent="0" algn="l" rtl="0">
              <a:spcBef>
                <a:spcPts val="1000"/>
              </a:spcBef>
              <a:spcAft>
                <a:spcPts val="0"/>
              </a:spcAft>
              <a:buNone/>
            </a:pPr>
            <a:r>
              <a:rPr lang="en-US" sz="1400" dirty="0">
                <a:solidFill>
                  <a:schemeClr val="dk1"/>
                </a:solidFill>
              </a:rPr>
              <a:t>STEM Teaching Tool #9 is "How should districts and schools focus professional development when starting to implement NGSS?"</a:t>
            </a:r>
            <a:endParaRPr sz="1400" dirty="0">
              <a:solidFill>
                <a:schemeClr val="dk1"/>
              </a:solidFill>
            </a:endParaRPr>
          </a:p>
          <a:p>
            <a:pPr marL="0" lvl="0" indent="0" algn="l" rtl="0">
              <a:spcBef>
                <a:spcPts val="1000"/>
              </a:spcBef>
              <a:spcAft>
                <a:spcPts val="0"/>
              </a:spcAft>
              <a:buNone/>
            </a:pPr>
            <a:r>
              <a:rPr lang="en-US" sz="1400" u="sng" dirty="0">
                <a:solidFill>
                  <a:schemeClr val="hlink"/>
                </a:solidFill>
                <a:hlinkClick r:id="rId4"/>
              </a:rPr>
              <a:t>http://stemteachingtools.org/brief/9</a:t>
            </a:r>
            <a:endParaRPr sz="1400" dirty="0">
              <a:solidFill>
                <a:schemeClr val="dk1"/>
              </a:solidFill>
            </a:endParaRPr>
          </a:p>
          <a:p>
            <a:pPr marL="0" lvl="0" indent="0" algn="l" rtl="0">
              <a:spcBef>
                <a:spcPts val="1000"/>
              </a:spcBef>
              <a:spcAft>
                <a:spcPts val="0"/>
              </a:spcAft>
              <a:buNone/>
            </a:pPr>
            <a:r>
              <a:rPr lang="en-US" sz="1400" dirty="0">
                <a:solidFill>
                  <a:schemeClr val="dk1"/>
                </a:solidFill>
              </a:rPr>
              <a:t>STEM Teaching Tool #13 is "Professional Development that supports teacher learning about the new vision for science education."</a:t>
            </a:r>
            <a:endParaRPr sz="1400" dirty="0">
              <a:solidFill>
                <a:schemeClr val="dk1"/>
              </a:solidFill>
            </a:endParaRPr>
          </a:p>
          <a:p>
            <a:pPr marL="0" lvl="0" indent="0" algn="l" rtl="0">
              <a:spcBef>
                <a:spcPts val="1000"/>
              </a:spcBef>
              <a:spcAft>
                <a:spcPts val="0"/>
              </a:spcAft>
              <a:buNone/>
            </a:pPr>
            <a:r>
              <a:rPr lang="en-US" sz="1400" u="sng" dirty="0">
                <a:solidFill>
                  <a:schemeClr val="hlink"/>
                </a:solidFill>
                <a:hlinkClick r:id="rId5"/>
              </a:rPr>
              <a:t>http://stemteachingtools.org/brief/13</a:t>
            </a:r>
            <a:endParaRPr sz="1400" u="sng" dirty="0">
              <a:solidFill>
                <a:schemeClr val="hlink"/>
              </a:solidFill>
            </a:endParaRPr>
          </a:p>
          <a:p>
            <a:pPr marL="0" lvl="0" indent="0" algn="l" rtl="0">
              <a:spcBef>
                <a:spcPts val="1000"/>
              </a:spcBef>
              <a:spcAft>
                <a:spcPts val="0"/>
              </a:spcAft>
              <a:buNone/>
            </a:pPr>
            <a:r>
              <a:rPr lang="en-US" sz="1400" dirty="0">
                <a:solidFill>
                  <a:schemeClr val="dk1"/>
                </a:solidFill>
              </a:rPr>
              <a:t>STEM Teaching Tool #14 is "Next Generation Science Standards: What's different, and do they matter?"</a:t>
            </a:r>
            <a:endParaRPr sz="1400" dirty="0">
              <a:solidFill>
                <a:schemeClr val="dk1"/>
              </a:solidFill>
            </a:endParaRPr>
          </a:p>
          <a:p>
            <a:pPr marL="0" lvl="0" indent="0" algn="l" rtl="0">
              <a:spcBef>
                <a:spcPts val="1000"/>
              </a:spcBef>
              <a:spcAft>
                <a:spcPts val="0"/>
              </a:spcAft>
              <a:buNone/>
            </a:pPr>
            <a:r>
              <a:rPr lang="en-US" sz="1400" u="sng" dirty="0">
                <a:solidFill>
                  <a:schemeClr val="hlink"/>
                </a:solidFill>
                <a:hlinkClick r:id="rId6"/>
              </a:rPr>
              <a:t>http://stemteachingtools.org/brief/14</a:t>
            </a:r>
            <a:endParaRPr sz="1400" u="sng" dirty="0">
              <a:solidFill>
                <a:schemeClr val="hlink"/>
              </a:solidFill>
            </a:endParaRPr>
          </a:p>
          <a:p>
            <a:pPr marL="0" lvl="0" indent="0" algn="l" rtl="0">
              <a:spcBef>
                <a:spcPts val="1000"/>
              </a:spcBef>
              <a:spcAft>
                <a:spcPts val="0"/>
              </a:spcAft>
              <a:buNone/>
            </a:pPr>
            <a:r>
              <a:rPr lang="en-US" sz="1400" dirty="0">
                <a:solidFill>
                  <a:schemeClr val="dk1"/>
                </a:solidFill>
              </a:rPr>
              <a:t>STEM Teaching Tool #21 is "What school building administrators should know about the new vision for K-12 Science Education."</a:t>
            </a:r>
            <a:endParaRPr sz="1400" dirty="0">
              <a:solidFill>
                <a:schemeClr val="dk1"/>
              </a:solidFill>
            </a:endParaRPr>
          </a:p>
          <a:p>
            <a:pPr marL="0" lvl="0" indent="0" algn="l" rtl="0">
              <a:spcBef>
                <a:spcPts val="1000"/>
              </a:spcBef>
              <a:spcAft>
                <a:spcPts val="0"/>
              </a:spcAft>
              <a:buNone/>
            </a:pPr>
            <a:r>
              <a:rPr lang="en-US" sz="1400" u="sng" dirty="0">
                <a:solidFill>
                  <a:schemeClr val="hlink"/>
                </a:solidFill>
                <a:hlinkClick r:id="rId7"/>
              </a:rPr>
              <a:t>http://stemteachingtools.org/brief/21</a:t>
            </a:r>
            <a:endParaRPr sz="1400" u="sng" dirty="0">
              <a:solidFill>
                <a:schemeClr val="hlink"/>
              </a:solidFill>
            </a:endParaRPr>
          </a:p>
          <a:p>
            <a:pPr marL="0" lvl="0" indent="0" algn="l" rtl="0">
              <a:spcBef>
                <a:spcPts val="1000"/>
              </a:spcBef>
              <a:spcAft>
                <a:spcPts val="0"/>
              </a:spcAft>
              <a:buClr>
                <a:schemeClr val="dk1"/>
              </a:buClr>
              <a:buSzPts val="1100"/>
              <a:buFont typeface="Arial"/>
              <a:buNone/>
            </a:pPr>
            <a:endParaRPr sz="1400" u="sng" dirty="0">
              <a:solidFill>
                <a:schemeClr val="hlink"/>
              </a:solidFill>
            </a:endParaRPr>
          </a:p>
          <a:p>
            <a:pPr marL="0" lvl="0" indent="0" algn="l" rtl="0">
              <a:spcBef>
                <a:spcPts val="1000"/>
              </a:spcBef>
              <a:spcAft>
                <a:spcPts val="0"/>
              </a:spcAft>
              <a:buNone/>
            </a:pPr>
            <a:endParaRPr sz="1400" dirty="0"/>
          </a:p>
        </p:txBody>
      </p:sp>
      <p:sp>
        <p:nvSpPr>
          <p:cNvPr id="503" name="Google Shape;503;gb8de8ad696_0_0"/>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2000"/>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b4710ce70e_0_1"/>
          <p:cNvSpPr txBox="1">
            <a:spLocks noGrp="1"/>
          </p:cNvSpPr>
          <p:nvPr>
            <p:ph type="title"/>
          </p:nvPr>
        </p:nvSpPr>
        <p:spPr>
          <a:xfrm>
            <a:off x="311700" y="593367"/>
            <a:ext cx="8520600" cy="76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Open Q&amp;A</a:t>
            </a:r>
            <a:endParaRPr/>
          </a:p>
        </p:txBody>
      </p:sp>
      <p:sp>
        <p:nvSpPr>
          <p:cNvPr id="510" name="Google Shape;510;gb4710ce70e_0_1"/>
          <p:cNvSpPr txBox="1">
            <a:spLocks noGrp="1"/>
          </p:cNvSpPr>
          <p:nvPr>
            <p:ph type="body" idx="1"/>
          </p:nvPr>
        </p:nvSpPr>
        <p:spPr>
          <a:xfrm>
            <a:off x="1068775" y="1536625"/>
            <a:ext cx="7763400" cy="4555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Use the raise hand feature in Zoom to indicate you have a question. </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512" name="Google Shape;512;gb4710ce70e_0_1" descr="schreen shot showing raise hand icom"/>
          <p:cNvPicPr preferRelativeResize="0"/>
          <p:nvPr/>
        </p:nvPicPr>
        <p:blipFill>
          <a:blip r:embed="rId3">
            <a:alphaModFix/>
          </a:blip>
          <a:stretch>
            <a:fillRect/>
          </a:stretch>
        </p:blipFill>
        <p:spPr>
          <a:xfrm>
            <a:off x="2743200" y="2757488"/>
            <a:ext cx="3657600" cy="1343025"/>
          </a:xfrm>
          <a:prstGeom prst="rect">
            <a:avLst/>
          </a:prstGeom>
          <a:noFill/>
          <a:ln>
            <a:noFill/>
          </a:ln>
        </p:spPr>
      </p:pic>
      <p:sp>
        <p:nvSpPr>
          <p:cNvPr id="511" name="Google Shape;511;gb4710ce70e_0_1">
            <a:extLst>
              <a:ext uri="{C183D7F6-B498-43B3-948B-1728B52AA6E4}">
                <adec:decorative xmlns:adec="http://schemas.microsoft.com/office/drawing/2017/decorative" val="1"/>
              </a:ext>
            </a:extLst>
          </p:cNvPr>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2000"/>
              <a:buFont typeface="Arial"/>
              <a:buNone/>
            </a:pPr>
            <a:fld id="{00000000-1234-1234-1234-123412341234}" type="slidenum">
              <a:rPr lang="en-US"/>
              <a:t>32</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b7ef90f05e_0_6">
            <a:hlinkClick r:id="rId3"/>
          </p:cNvPr>
          <p:cNvSpPr>
            <a:spLocks noGrp="1"/>
          </p:cNvSpPr>
          <p:nvPr>
            <p:ph type="title" idx="4294967295"/>
          </p:nvPr>
        </p:nvSpPr>
        <p:spPr>
          <a:xfrm>
            <a:off x="282050" y="2885375"/>
            <a:ext cx="8687779" cy="1087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Plain">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w="9525" cap="flat" cmpd="sng">
                  <a:solidFill>
                    <a:srgbClr val="FFFFFF"/>
                  </a:solidFill>
                  <a:prstDash val="solid"/>
                  <a:round/>
                  <a:headEnd type="none" w="sm" len="sm"/>
                  <a:tailEnd type="none" w="sm" len="sm"/>
                </a:ln>
                <a:solidFill>
                  <a:schemeClr val="dk2"/>
                </a:solidFill>
                <a:effectLst/>
                <a:uLnTx/>
                <a:uFillTx/>
                <a:latin typeface="+mn-lt"/>
                <a:ea typeface="Arial"/>
                <a:cs typeface="Arial"/>
                <a:sym typeface="Arial"/>
              </a:rPr>
              <a:t>Welcome Survey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51"/>
        <p:cNvGrpSpPr/>
        <p:nvPr/>
      </p:nvGrpSpPr>
      <p:grpSpPr>
        <a:xfrm>
          <a:off x="0" y="0"/>
          <a:ext cx="0" cy="0"/>
          <a:chOff x="0" y="0"/>
          <a:chExt cx="0" cy="0"/>
        </a:xfrm>
      </p:grpSpPr>
      <p:sp>
        <p:nvSpPr>
          <p:cNvPr id="255" name="Google Shape;255;gb55ed72e48_0_15"/>
          <p:cNvSpPr txBox="1">
            <a:spLocks noGrp="1"/>
          </p:cNvSpPr>
          <p:nvPr>
            <p:ph type="ctrTitle" idx="4294967295"/>
          </p:nvPr>
        </p:nvSpPr>
        <p:spPr>
          <a:xfrm>
            <a:off x="306250" y="318900"/>
            <a:ext cx="7153800" cy="74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1481AA"/>
              </a:buClr>
              <a:buSzPts val="5400"/>
              <a:buFont typeface="Century Gothic"/>
              <a:buNone/>
            </a:pPr>
            <a:r>
              <a:rPr lang="en-US" b="1" dirty="0">
                <a:solidFill>
                  <a:srgbClr val="1774E6"/>
                </a:solidFill>
              </a:rPr>
              <a:t>Break the Ice</a:t>
            </a:r>
            <a:endParaRPr b="1" dirty="0">
              <a:solidFill>
                <a:srgbClr val="1774E6"/>
              </a:solidFill>
            </a:endParaRPr>
          </a:p>
        </p:txBody>
      </p:sp>
      <p:sp>
        <p:nvSpPr>
          <p:cNvPr id="252" name="Google Shape;252;gb55ed72e48_0_15"/>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r>
              <a:rPr lang="en-US" sz="3400" b="1" dirty="0">
                <a:solidFill>
                  <a:srgbClr val="000000"/>
                </a:solidFill>
              </a:rPr>
              <a:t>Rename yourself with a favorite location in Alaska.</a:t>
            </a:r>
            <a:endParaRPr sz="3400" b="1" dirty="0">
              <a:solidFill>
                <a:srgbClr val="000000"/>
              </a:solidFill>
            </a:endParaRPr>
          </a:p>
          <a:p>
            <a:pPr marL="0" lvl="0" indent="0" algn="l" rtl="0">
              <a:lnSpc>
                <a:spcPct val="100000"/>
              </a:lnSpc>
              <a:spcBef>
                <a:spcPts val="1000"/>
              </a:spcBef>
              <a:spcAft>
                <a:spcPts val="0"/>
              </a:spcAft>
              <a:buSzPts val="1800"/>
              <a:buNone/>
            </a:pPr>
            <a:endParaRPr b="1" dirty="0">
              <a:solidFill>
                <a:srgbClr val="000000"/>
              </a:solidFill>
            </a:endParaRPr>
          </a:p>
        </p:txBody>
      </p:sp>
      <p:pic>
        <p:nvPicPr>
          <p:cNvPr id="254" name="Google Shape;254;gb55ed72e48_0_15" descr="Clock with 5 minutes highlighted"/>
          <p:cNvPicPr preferRelativeResize="0"/>
          <p:nvPr/>
        </p:nvPicPr>
        <p:blipFill>
          <a:blip r:embed="rId3">
            <a:alphaModFix/>
          </a:blip>
          <a:stretch>
            <a:fillRect/>
          </a:stretch>
        </p:blipFill>
        <p:spPr>
          <a:xfrm>
            <a:off x="383488" y="3369750"/>
            <a:ext cx="1826800" cy="2010900"/>
          </a:xfrm>
          <a:prstGeom prst="rect">
            <a:avLst/>
          </a:prstGeom>
          <a:noFill/>
          <a:ln>
            <a:noFill/>
          </a:ln>
        </p:spPr>
      </p:pic>
      <p:pic>
        <p:nvPicPr>
          <p:cNvPr id="253" name="Google Shape;253;gb55ed72e48_0_15" descr="Diagram pointing to the menu buttons located to the right of unmute and selecting rename"/>
          <p:cNvPicPr preferRelativeResize="0"/>
          <p:nvPr/>
        </p:nvPicPr>
        <p:blipFill rotWithShape="1">
          <a:blip r:embed="rId4">
            <a:alphaModFix/>
          </a:blip>
          <a:srcRect/>
          <a:stretch/>
        </p:blipFill>
        <p:spPr>
          <a:xfrm>
            <a:off x="2614725" y="2773675"/>
            <a:ext cx="6013051" cy="3203075"/>
          </a:xfrm>
          <a:prstGeom prst="rect">
            <a:avLst/>
          </a:prstGeom>
          <a:noFill/>
          <a:ln>
            <a:noFill/>
          </a:ln>
        </p:spPr>
      </p:pic>
      <p:pic>
        <p:nvPicPr>
          <p:cNvPr id="256" name="Google Shape;256;gb55ed72e48_0_15" descr="Happy face emoji"/>
          <p:cNvPicPr preferRelativeResize="0"/>
          <p:nvPr/>
        </p:nvPicPr>
        <p:blipFill>
          <a:blip r:embed="rId5">
            <a:alphaModFix/>
          </a:blip>
          <a:stretch>
            <a:fillRect/>
          </a:stretch>
        </p:blipFill>
        <p:spPr>
          <a:xfrm>
            <a:off x="3959900" y="3503275"/>
            <a:ext cx="1743851" cy="1743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
          <p:cNvSpPr txBox="1">
            <a:spLocks noGrp="1"/>
          </p:cNvSpPr>
          <p:nvPr>
            <p:ph type="title"/>
          </p:nvPr>
        </p:nvSpPr>
        <p:spPr>
          <a:xfrm>
            <a:off x="1945201" y="624110"/>
            <a:ext cx="6589199" cy="128089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481AA"/>
              </a:buClr>
              <a:buSzPts val="3600"/>
              <a:buFont typeface="Century Gothic"/>
              <a:buNone/>
            </a:pPr>
            <a:r>
              <a:rPr lang="en-US"/>
              <a:t>Learning Outcomes</a:t>
            </a:r>
            <a:endParaRPr/>
          </a:p>
        </p:txBody>
      </p:sp>
      <p:sp>
        <p:nvSpPr>
          <p:cNvPr id="262" name="Google Shape;262;p4"/>
          <p:cNvSpPr txBox="1">
            <a:spLocks noGrp="1"/>
          </p:cNvSpPr>
          <p:nvPr>
            <p:ph type="body" idx="1"/>
          </p:nvPr>
        </p:nvSpPr>
        <p:spPr>
          <a:xfrm>
            <a:off x="1942415" y="1694078"/>
            <a:ext cx="6591985" cy="3777622"/>
          </a:xfrm>
          <a:prstGeom prst="rect">
            <a:avLst/>
          </a:prstGeom>
          <a:noFill/>
          <a:ln>
            <a:noFill/>
          </a:ln>
        </p:spPr>
        <p:txBody>
          <a:bodyPr spcFirstLastPara="1" wrap="square" lIns="91425" tIns="45700" rIns="91425" bIns="45700" anchor="t" anchorCtr="0">
            <a:normAutofit/>
          </a:bodyPr>
          <a:lstStyle/>
          <a:p>
            <a:pPr marL="342900" lvl="0" indent="-228600" algn="l" rtl="0">
              <a:lnSpc>
                <a:spcPct val="100000"/>
              </a:lnSpc>
              <a:spcBef>
                <a:spcPts val="0"/>
              </a:spcBef>
              <a:spcAft>
                <a:spcPts val="0"/>
              </a:spcAft>
              <a:buSzPts val="1800"/>
              <a:buNone/>
            </a:pPr>
            <a:r>
              <a:rPr lang="en-US" b="1" i="1" dirty="0"/>
              <a:t>Identify </a:t>
            </a:r>
            <a:r>
              <a:rPr lang="en-US" dirty="0"/>
              <a:t>components of the Science Standards for Alaska.</a:t>
            </a:r>
            <a:endParaRPr dirty="0"/>
          </a:p>
          <a:p>
            <a:pPr marL="342900" lvl="0" indent="-228600" algn="l" rtl="0">
              <a:lnSpc>
                <a:spcPct val="100000"/>
              </a:lnSpc>
              <a:spcBef>
                <a:spcPts val="0"/>
              </a:spcBef>
              <a:spcAft>
                <a:spcPts val="0"/>
              </a:spcAft>
              <a:buSzPts val="1800"/>
              <a:buNone/>
            </a:pPr>
            <a:endParaRPr dirty="0"/>
          </a:p>
          <a:p>
            <a:pPr marL="342900" lvl="0" indent="-228600" algn="l" rtl="0">
              <a:lnSpc>
                <a:spcPct val="100000"/>
              </a:lnSpc>
              <a:spcBef>
                <a:spcPts val="0"/>
              </a:spcBef>
              <a:spcAft>
                <a:spcPts val="0"/>
              </a:spcAft>
              <a:buSzPts val="1800"/>
              <a:buNone/>
            </a:pPr>
            <a:r>
              <a:rPr lang="en-US" b="1" i="1" dirty="0"/>
              <a:t>Explain</a:t>
            </a:r>
            <a:r>
              <a:rPr lang="en-US" dirty="0"/>
              <a:t> the language shift between Grade Level Expectations and the new Science Standards</a:t>
            </a:r>
            <a:endParaRPr dirty="0"/>
          </a:p>
          <a:p>
            <a:pPr marL="342900" lvl="0" indent="-228600" algn="l" rtl="0">
              <a:lnSpc>
                <a:spcPct val="100000"/>
              </a:lnSpc>
              <a:spcBef>
                <a:spcPts val="0"/>
              </a:spcBef>
              <a:spcAft>
                <a:spcPts val="0"/>
              </a:spcAft>
              <a:buSzPts val="1800"/>
              <a:buNone/>
            </a:pPr>
            <a:endParaRPr dirty="0"/>
          </a:p>
          <a:p>
            <a:pPr marL="342900" lvl="0" indent="-228600" algn="l" rtl="0">
              <a:lnSpc>
                <a:spcPct val="100000"/>
              </a:lnSpc>
              <a:spcBef>
                <a:spcPts val="0"/>
              </a:spcBef>
              <a:spcAft>
                <a:spcPts val="0"/>
              </a:spcAft>
              <a:buSzPts val="1800"/>
              <a:buNone/>
            </a:pPr>
            <a:r>
              <a:rPr lang="en-US" b="1" i="1" dirty="0"/>
              <a:t>Revise</a:t>
            </a:r>
            <a:r>
              <a:rPr lang="en-US" dirty="0"/>
              <a:t> an existing science lesson to align with the Science Standards for Alaska</a:t>
            </a:r>
            <a:endParaRPr dirty="0"/>
          </a:p>
          <a:p>
            <a:pPr marL="342900" lvl="0" indent="-228600" algn="l" rtl="0">
              <a:lnSpc>
                <a:spcPct val="100000"/>
              </a:lnSpc>
              <a:spcBef>
                <a:spcPts val="0"/>
              </a:spcBef>
              <a:spcAft>
                <a:spcPts val="0"/>
              </a:spcAft>
              <a:buSzPts val="1800"/>
              <a:buNone/>
            </a:pPr>
            <a:endParaRPr dirty="0"/>
          </a:p>
          <a:p>
            <a:pPr marL="0" lvl="0" indent="0" algn="l" rtl="0">
              <a:lnSpc>
                <a:spcPct val="100000"/>
              </a:lnSpc>
              <a:spcBef>
                <a:spcPts val="0"/>
              </a:spcBef>
              <a:spcAft>
                <a:spcPts val="0"/>
              </a:spcAft>
              <a:buSzPts val="1800"/>
              <a:buNone/>
            </a:pPr>
            <a:r>
              <a:rPr lang="en-US" dirty="0"/>
              <a:t>  </a:t>
            </a:r>
            <a:r>
              <a:rPr lang="en-US" b="1" i="1" dirty="0"/>
              <a:t>Locate</a:t>
            </a:r>
            <a:r>
              <a:rPr lang="en-US" dirty="0"/>
              <a:t> resources for further development </a:t>
            </a:r>
            <a:endParaRPr dirty="0"/>
          </a:p>
        </p:txBody>
      </p:sp>
      <p:sp>
        <p:nvSpPr>
          <p:cNvPr id="263" name="Google Shape;263;p4"/>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 An Excellent Education for Every Student Every Day ·</a:t>
            </a:r>
            <a:endParaRPr/>
          </a:p>
        </p:txBody>
      </p:sp>
      <p:sp>
        <p:nvSpPr>
          <p:cNvPr id="264" name="Google Shape;264;p4">
            <a:extLst>
              <a:ext uri="{C183D7F6-B498-43B3-948B-1728B52AA6E4}">
                <adec:decorative xmlns:adec="http://schemas.microsoft.com/office/drawing/2017/decorative" val="1"/>
              </a:ext>
            </a:extLst>
          </p:cNvPr>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5"/>
          <p:cNvSpPr txBox="1">
            <a:spLocks noGrp="1"/>
          </p:cNvSpPr>
          <p:nvPr>
            <p:ph type="title"/>
          </p:nvPr>
        </p:nvSpPr>
        <p:spPr>
          <a:xfrm>
            <a:off x="270995" y="436067"/>
            <a:ext cx="6312836" cy="57249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481AA"/>
              </a:buClr>
              <a:buSzPts val="3600"/>
              <a:buFont typeface="Century Gothic"/>
              <a:buNone/>
            </a:pPr>
            <a:r>
              <a:rPr lang="en-US" sz="2800" dirty="0">
                <a:latin typeface="Roboto"/>
                <a:ea typeface="Roboto"/>
                <a:cs typeface="Roboto"/>
                <a:sym typeface="Roboto"/>
              </a:rPr>
              <a:t>Community Agreements</a:t>
            </a:r>
            <a:endParaRPr sz="2800" dirty="0">
              <a:latin typeface="Roboto"/>
              <a:ea typeface="Roboto"/>
              <a:cs typeface="Roboto"/>
              <a:sym typeface="Roboto"/>
            </a:endParaRPr>
          </a:p>
        </p:txBody>
      </p:sp>
      <p:sp>
        <p:nvSpPr>
          <p:cNvPr id="272" name="Google Shape;272;p25"/>
          <p:cNvSpPr txBox="1">
            <a:spLocks noGrp="1"/>
          </p:cNvSpPr>
          <p:nvPr>
            <p:ph type="body" idx="1"/>
          </p:nvPr>
        </p:nvSpPr>
        <p:spPr>
          <a:xfrm>
            <a:off x="311700" y="1398768"/>
            <a:ext cx="8024424" cy="1422312"/>
          </a:xfrm>
          <a:prstGeom prst="rect">
            <a:avLst/>
          </a:prstGeom>
          <a:noFill/>
          <a:ln>
            <a:noFill/>
          </a:ln>
        </p:spPr>
        <p:txBody>
          <a:bodyPr spcFirstLastPara="1" wrap="square" lIns="91425" tIns="45700" rIns="91425" bIns="45700" anchor="t" anchorCtr="0">
            <a:noAutofit/>
          </a:bodyPr>
          <a:lstStyle/>
          <a:p>
            <a:pPr marL="342900" lvl="0" indent="-228600" algn="l" rtl="0">
              <a:lnSpc>
                <a:spcPct val="115000"/>
              </a:lnSpc>
              <a:spcBef>
                <a:spcPts val="0"/>
              </a:spcBef>
              <a:spcAft>
                <a:spcPts val="0"/>
              </a:spcAft>
              <a:buSzPts val="1800"/>
              <a:buNone/>
            </a:pPr>
            <a:r>
              <a:rPr lang="en-US" sz="3200" b="1" i="1" dirty="0">
                <a:latin typeface="Roboto"/>
                <a:ea typeface="Roboto"/>
                <a:cs typeface="Roboto"/>
                <a:sym typeface="Roboto"/>
              </a:rPr>
              <a:t>Be Present and Engaged</a:t>
            </a:r>
            <a:endParaRPr dirty="0"/>
          </a:p>
          <a:p>
            <a:pPr marL="342900" lvl="0" indent="-228600" algn="l" rtl="0">
              <a:lnSpc>
                <a:spcPct val="115000"/>
              </a:lnSpc>
              <a:spcBef>
                <a:spcPts val="0"/>
              </a:spcBef>
              <a:spcAft>
                <a:spcPts val="0"/>
              </a:spcAft>
              <a:buSzPts val="1800"/>
              <a:buNone/>
            </a:pPr>
            <a:endParaRPr sz="3200" b="1" i="1" dirty="0">
              <a:latin typeface="Roboto"/>
              <a:ea typeface="Roboto"/>
              <a:cs typeface="Roboto"/>
              <a:sym typeface="Roboto"/>
            </a:endParaRPr>
          </a:p>
          <a:p>
            <a:pPr marL="342900" lvl="0" indent="-228600" algn="l" rtl="0">
              <a:lnSpc>
                <a:spcPct val="115000"/>
              </a:lnSpc>
              <a:spcBef>
                <a:spcPts val="0"/>
              </a:spcBef>
              <a:spcAft>
                <a:spcPts val="0"/>
              </a:spcAft>
              <a:buSzPts val="1800"/>
              <a:buNone/>
            </a:pPr>
            <a:r>
              <a:rPr lang="en-US" sz="3200" b="1" i="1" dirty="0">
                <a:latin typeface="Roboto"/>
                <a:ea typeface="Roboto"/>
                <a:cs typeface="Roboto"/>
                <a:sym typeface="Roboto"/>
              </a:rPr>
              <a:t>Share Your Reality</a:t>
            </a:r>
            <a:endParaRPr dirty="0"/>
          </a:p>
          <a:p>
            <a:pPr marL="342900" lvl="0" indent="-228600" algn="l" rtl="0">
              <a:lnSpc>
                <a:spcPct val="115000"/>
              </a:lnSpc>
              <a:spcBef>
                <a:spcPts val="0"/>
              </a:spcBef>
              <a:spcAft>
                <a:spcPts val="0"/>
              </a:spcAft>
              <a:buSzPts val="1800"/>
              <a:buNone/>
            </a:pPr>
            <a:endParaRPr sz="3200" b="1" i="1" dirty="0">
              <a:latin typeface="Roboto"/>
              <a:ea typeface="Roboto"/>
              <a:cs typeface="Roboto"/>
              <a:sym typeface="Roboto"/>
            </a:endParaRPr>
          </a:p>
          <a:p>
            <a:pPr marL="342900" lvl="0" indent="-228600" algn="l" rtl="0">
              <a:lnSpc>
                <a:spcPct val="115000"/>
              </a:lnSpc>
              <a:spcBef>
                <a:spcPts val="0"/>
              </a:spcBef>
              <a:spcAft>
                <a:spcPts val="0"/>
              </a:spcAft>
              <a:buSzPts val="1800"/>
              <a:buNone/>
            </a:pPr>
            <a:r>
              <a:rPr lang="en-US" sz="3200" b="1" i="1" dirty="0">
                <a:latin typeface="Roboto"/>
                <a:ea typeface="Roboto"/>
                <a:cs typeface="Roboto"/>
                <a:sym typeface="Roboto"/>
              </a:rPr>
              <a:t>Seek to Understand</a:t>
            </a:r>
            <a:endParaRPr dirty="0"/>
          </a:p>
          <a:p>
            <a:pPr marL="342900" lvl="0" indent="-228600" algn="l" rtl="0">
              <a:lnSpc>
                <a:spcPct val="115000"/>
              </a:lnSpc>
              <a:spcBef>
                <a:spcPts val="0"/>
              </a:spcBef>
              <a:spcAft>
                <a:spcPts val="0"/>
              </a:spcAft>
              <a:buSzPts val="1800"/>
              <a:buNone/>
            </a:pPr>
            <a:endParaRPr sz="3200" b="1" i="1" dirty="0">
              <a:latin typeface="Roboto"/>
              <a:ea typeface="Roboto"/>
              <a:cs typeface="Roboto"/>
              <a:sym typeface="Roboto"/>
            </a:endParaRPr>
          </a:p>
          <a:p>
            <a:pPr marL="342900" lvl="0" indent="-228600" algn="l" rtl="0">
              <a:lnSpc>
                <a:spcPct val="115000"/>
              </a:lnSpc>
              <a:spcBef>
                <a:spcPts val="0"/>
              </a:spcBef>
              <a:spcAft>
                <a:spcPts val="0"/>
              </a:spcAft>
              <a:buSzPts val="1800"/>
              <a:buNone/>
            </a:pPr>
            <a:r>
              <a:rPr lang="en-US" sz="3200" b="1" i="1" dirty="0">
                <a:latin typeface="Roboto"/>
                <a:ea typeface="Roboto"/>
                <a:cs typeface="Roboto"/>
                <a:sym typeface="Roboto"/>
              </a:rPr>
              <a:t>Lower the Stakes</a:t>
            </a:r>
            <a:endParaRPr sz="3200" dirty="0">
              <a:latin typeface="Roboto"/>
              <a:ea typeface="Roboto"/>
              <a:cs typeface="Roboto"/>
              <a:sym typeface="Roboto"/>
            </a:endParaRPr>
          </a:p>
        </p:txBody>
      </p:sp>
      <p:sp>
        <p:nvSpPr>
          <p:cNvPr id="273" name="Google Shape;273;p25"/>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7</a:t>
            </a:fld>
            <a:endParaRPr/>
          </a:p>
        </p:txBody>
      </p:sp>
      <p:sp>
        <p:nvSpPr>
          <p:cNvPr id="274" name="Google Shape;274;p25"/>
          <p:cNvSpPr txBox="1">
            <a:spLocks noGrp="1"/>
          </p:cNvSpPr>
          <p:nvPr>
            <p:ph type="ftr" idx="11"/>
          </p:nvPr>
        </p:nvSpPr>
        <p:spPr>
          <a:xfrm>
            <a:off x="3427413" y="6135688"/>
            <a:ext cx="5716587"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An Excellent Education for Every Student Every Day ·</a:t>
            </a:r>
            <a:endParaRPr sz="1400" b="0" i="0" u="none" strike="noStrike" cap="none">
              <a:solidFill>
                <a:srgbClr val="000000"/>
              </a:solidFill>
              <a:latin typeface="Arial"/>
              <a:ea typeface="Arial"/>
              <a:cs typeface="Arial"/>
              <a:sym typeface="Arial"/>
            </a:endParaRPr>
          </a:p>
        </p:txBody>
      </p:sp>
      <p:pic>
        <p:nvPicPr>
          <p:cNvPr id="277" name="Google Shape;277;p25" descr="EDUCATION PROGRAMS | Sealaska Heritage"/>
          <p:cNvPicPr preferRelativeResize="0"/>
          <p:nvPr/>
        </p:nvPicPr>
        <p:blipFill rotWithShape="1">
          <a:blip r:embed="rId3">
            <a:alphaModFix/>
          </a:blip>
          <a:srcRect/>
          <a:stretch/>
        </p:blipFill>
        <p:spPr>
          <a:xfrm>
            <a:off x="4891037" y="2459473"/>
            <a:ext cx="3581421" cy="25300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81"/>
        <p:cNvGrpSpPr/>
        <p:nvPr/>
      </p:nvGrpSpPr>
      <p:grpSpPr>
        <a:xfrm>
          <a:off x="0" y="0"/>
          <a:ext cx="0" cy="0"/>
          <a:chOff x="0" y="0"/>
          <a:chExt cx="0" cy="0"/>
        </a:xfrm>
      </p:grpSpPr>
      <p:sp>
        <p:nvSpPr>
          <p:cNvPr id="282" name="Google Shape;282;p5"/>
          <p:cNvSpPr txBox="1">
            <a:spLocks noGrp="1"/>
          </p:cNvSpPr>
          <p:nvPr>
            <p:ph type="title"/>
          </p:nvPr>
        </p:nvSpPr>
        <p:spPr>
          <a:xfrm>
            <a:off x="1945200" y="624110"/>
            <a:ext cx="6589200" cy="128089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481AA"/>
              </a:buClr>
              <a:buSzPts val="3600"/>
              <a:buFont typeface="Century Gothic"/>
              <a:buNone/>
            </a:pPr>
            <a:r>
              <a:rPr lang="en-US" dirty="0"/>
              <a:t>Science GLEs vs  in Alaska</a:t>
            </a:r>
            <a:endParaRPr dirty="0"/>
          </a:p>
        </p:txBody>
      </p:sp>
      <p:sp>
        <p:nvSpPr>
          <p:cNvPr id="285" name="Google Shape;285;p5">
            <a:extLst>
              <a:ext uri="{C183D7F6-B498-43B3-948B-1728B52AA6E4}">
                <adec:decorative xmlns:adec="http://schemas.microsoft.com/office/drawing/2017/decorative" val="1"/>
              </a:ext>
            </a:extLst>
          </p:cNvPr>
          <p:cNvSpPr/>
          <p:nvPr/>
        </p:nvSpPr>
        <p:spPr>
          <a:xfrm>
            <a:off x="566162" y="1789669"/>
            <a:ext cx="6483900" cy="554100"/>
          </a:xfrm>
          <a:prstGeom prst="leftRightArrow">
            <a:avLst>
              <a:gd name="adj1" fmla="val 50000"/>
              <a:gd name="adj2" fmla="val 50000"/>
            </a:avLst>
          </a:prstGeom>
          <a:solidFill>
            <a:srgbClr val="A5A5A5"/>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Calibri"/>
              <a:buNone/>
            </a:pPr>
            <a:endParaRPr sz="800" b="1" i="0" u="none" strike="noStrike" cap="none">
              <a:solidFill>
                <a:srgbClr val="000000"/>
              </a:solidFill>
              <a:latin typeface="Arial"/>
              <a:ea typeface="Arial"/>
              <a:cs typeface="Arial"/>
              <a:sym typeface="Arial"/>
            </a:endParaRPr>
          </a:p>
        </p:txBody>
      </p:sp>
      <p:sp>
        <p:nvSpPr>
          <p:cNvPr id="286" name="Google Shape;286;p5">
            <a:extLst>
              <a:ext uri="{C183D7F6-B498-43B3-948B-1728B52AA6E4}">
                <adec:decorative xmlns:adec="http://schemas.microsoft.com/office/drawing/2017/decorative" val="1"/>
              </a:ext>
            </a:extLst>
          </p:cNvPr>
          <p:cNvSpPr/>
          <p:nvPr/>
        </p:nvSpPr>
        <p:spPr>
          <a:xfrm>
            <a:off x="7240754" y="1789669"/>
            <a:ext cx="1177500" cy="554100"/>
          </a:xfrm>
          <a:prstGeom prst="leftRightArrow">
            <a:avLst>
              <a:gd name="adj1" fmla="val 50000"/>
              <a:gd name="adj2" fmla="val 50000"/>
            </a:avLst>
          </a:prstGeom>
          <a:solidFill>
            <a:srgbClr val="A5A5A5"/>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Calibri"/>
              <a:buNone/>
            </a:pPr>
            <a:endParaRPr sz="800" b="1" i="0" u="none" strike="noStrike" cap="none">
              <a:solidFill>
                <a:srgbClr val="000000"/>
              </a:solidFill>
              <a:latin typeface="Arial"/>
              <a:ea typeface="Arial"/>
              <a:cs typeface="Arial"/>
              <a:sym typeface="Arial"/>
            </a:endParaRPr>
          </a:p>
        </p:txBody>
      </p:sp>
      <p:sp>
        <p:nvSpPr>
          <p:cNvPr id="287" name="Google Shape;287;p5">
            <a:extLst>
              <a:ext uri="{C183D7F6-B498-43B3-948B-1728B52AA6E4}">
                <adec:decorative xmlns:adec="http://schemas.microsoft.com/office/drawing/2017/decorative" val="1"/>
              </a:ext>
            </a:extLst>
          </p:cNvPr>
          <p:cNvSpPr/>
          <p:nvPr/>
        </p:nvSpPr>
        <p:spPr>
          <a:xfrm>
            <a:off x="596759" y="2648808"/>
            <a:ext cx="6422700" cy="2743200"/>
          </a:xfrm>
          <a:prstGeom prst="rect">
            <a:avLst/>
          </a:prstGeom>
          <a:solidFill>
            <a:srgbClr val="C00000"/>
          </a:solidFill>
          <a:ln w="9525" cap="flat" cmpd="sng">
            <a:solidFill>
              <a:srgbClr val="FFFFF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8000"/>
              </a:solidFill>
              <a:latin typeface="Calibri"/>
              <a:ea typeface="Calibri"/>
              <a:cs typeface="Calibri"/>
              <a:sym typeface="Calibri"/>
            </a:endParaRPr>
          </a:p>
        </p:txBody>
      </p:sp>
      <p:sp>
        <p:nvSpPr>
          <p:cNvPr id="289" name="Google Shape;289;p5"/>
          <p:cNvSpPr txBox="1"/>
          <p:nvPr/>
        </p:nvSpPr>
        <p:spPr>
          <a:xfrm>
            <a:off x="2032825" y="3758800"/>
            <a:ext cx="3809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FFFFFF"/>
                </a:solidFill>
                <a:latin typeface="Century Gothic"/>
                <a:ea typeface="Century Gothic"/>
                <a:cs typeface="Century Gothic"/>
                <a:sym typeface="Century Gothic"/>
              </a:rPr>
              <a:t>Facts about Science</a:t>
            </a:r>
            <a:endParaRPr sz="3200" b="1" i="0" u="none" strike="noStrike" cap="none">
              <a:solidFill>
                <a:srgbClr val="FFFFFF"/>
              </a:solidFill>
              <a:latin typeface="Century Gothic"/>
              <a:ea typeface="Century Gothic"/>
              <a:cs typeface="Century Gothic"/>
              <a:sym typeface="Century Gothic"/>
            </a:endParaRPr>
          </a:p>
        </p:txBody>
      </p:sp>
      <p:sp>
        <p:nvSpPr>
          <p:cNvPr id="288" name="Google Shape;288;p5" descr="Dong science below the small arrow.">
            <a:extLst>
              <a:ext uri="{C183D7F6-B498-43B3-948B-1728B52AA6E4}">
                <adec:decorative xmlns:adec="http://schemas.microsoft.com/office/drawing/2017/decorative" val="0"/>
              </a:ext>
            </a:extLst>
          </p:cNvPr>
          <p:cNvSpPr/>
          <p:nvPr/>
        </p:nvSpPr>
        <p:spPr>
          <a:xfrm>
            <a:off x="7240750" y="2648800"/>
            <a:ext cx="1293600" cy="2743200"/>
          </a:xfrm>
          <a:prstGeom prst="rect">
            <a:avLst/>
          </a:prstGeom>
          <a:solidFill>
            <a:srgbClr val="C00000"/>
          </a:solidFill>
          <a:ln w="9525" cap="flat" cmpd="sng">
            <a:solidFill>
              <a:srgbClr val="FFFFF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200" b="1" i="0" u="none" strike="noStrike" cap="none" dirty="0">
                <a:solidFill>
                  <a:srgbClr val="FFFFFF"/>
                </a:solidFill>
                <a:latin typeface="Century Gothic"/>
                <a:ea typeface="Century Gothic"/>
                <a:cs typeface="Century Gothic"/>
                <a:sym typeface="Century Gothic"/>
              </a:rPr>
              <a:t>Doing Science</a:t>
            </a:r>
            <a:endParaRPr sz="3200" b="1" i="0" u="none" strike="noStrike" cap="none" dirty="0">
              <a:solidFill>
                <a:srgbClr val="FFFFFF"/>
              </a:solidFill>
              <a:latin typeface="Century Gothic"/>
              <a:ea typeface="Century Gothic"/>
              <a:cs typeface="Century Gothic"/>
              <a:sym typeface="Century Gothic"/>
            </a:endParaRPr>
          </a:p>
        </p:txBody>
      </p:sp>
      <p:sp>
        <p:nvSpPr>
          <p:cNvPr id="283" name="Google Shape;283;p5"/>
          <p:cNvSpPr txBox="1">
            <a:spLocks noGrp="1"/>
          </p:cNvSpPr>
          <p:nvPr>
            <p:ph type="ftr" idx="11"/>
          </p:nvPr>
        </p:nvSpPr>
        <p:spPr>
          <a:xfrm>
            <a:off x="1942415" y="6135809"/>
            <a:ext cx="5716488"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 An Excellent Education for Every Student Every Day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b55ed72e48_0_231"/>
          <p:cNvSpPr txBox="1">
            <a:spLocks noGrp="1"/>
          </p:cNvSpPr>
          <p:nvPr>
            <p:ph type="title"/>
          </p:nvPr>
        </p:nvSpPr>
        <p:spPr>
          <a:xfrm>
            <a:off x="1484425" y="624100"/>
            <a:ext cx="7050000" cy="128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481AA"/>
              </a:buClr>
              <a:buSzPts val="3600"/>
              <a:buFont typeface="Century Gothic"/>
              <a:buNone/>
            </a:pPr>
            <a:r>
              <a:rPr lang="en-US"/>
              <a:t>Science Standards for Alaska</a:t>
            </a:r>
            <a:endParaRPr/>
          </a:p>
        </p:txBody>
      </p:sp>
      <p:sp>
        <p:nvSpPr>
          <p:cNvPr id="296" name="Google Shape;296;gb55ed72e48_0_231"/>
          <p:cNvSpPr txBox="1">
            <a:spLocks noGrp="1"/>
          </p:cNvSpPr>
          <p:nvPr>
            <p:ph type="sldNum" idx="12"/>
          </p:nvPr>
        </p:nvSpPr>
        <p:spPr>
          <a:xfrm>
            <a:off x="511228" y="787783"/>
            <a:ext cx="585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a:t>9</a:t>
            </a:fld>
            <a:endParaRPr/>
          </a:p>
        </p:txBody>
      </p:sp>
      <p:sp>
        <p:nvSpPr>
          <p:cNvPr id="297" name="Google Shape;297;gb55ed72e48_0_231">
            <a:extLst>
              <a:ext uri="{C183D7F6-B498-43B3-948B-1728B52AA6E4}">
                <adec:decorative xmlns:adec="http://schemas.microsoft.com/office/drawing/2017/decorative" val="1"/>
              </a:ext>
            </a:extLst>
          </p:cNvPr>
          <p:cNvSpPr/>
          <p:nvPr/>
        </p:nvSpPr>
        <p:spPr>
          <a:xfrm>
            <a:off x="566157" y="1512900"/>
            <a:ext cx="2684400" cy="554100"/>
          </a:xfrm>
          <a:prstGeom prst="leftRightArrow">
            <a:avLst>
              <a:gd name="adj1" fmla="val 50000"/>
              <a:gd name="adj2" fmla="val 50000"/>
            </a:avLst>
          </a:prstGeom>
          <a:solidFill>
            <a:srgbClr val="A5A5A5"/>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Calibri"/>
              <a:buNone/>
            </a:pPr>
            <a:endParaRPr sz="800" b="1" i="0" u="none" strike="noStrike" cap="none">
              <a:solidFill>
                <a:srgbClr val="000000"/>
              </a:solidFill>
              <a:latin typeface="Arial"/>
              <a:ea typeface="Arial"/>
              <a:cs typeface="Arial"/>
              <a:sym typeface="Arial"/>
            </a:endParaRPr>
          </a:p>
        </p:txBody>
      </p:sp>
      <p:sp>
        <p:nvSpPr>
          <p:cNvPr id="299" name="Google Shape;299;gb55ed72e48_0_231">
            <a:extLst>
              <a:ext uri="{C183D7F6-B498-43B3-948B-1728B52AA6E4}">
                <adec:decorative xmlns:adec="http://schemas.microsoft.com/office/drawing/2017/decorative" val="1"/>
              </a:ext>
            </a:extLst>
          </p:cNvPr>
          <p:cNvSpPr/>
          <p:nvPr/>
        </p:nvSpPr>
        <p:spPr>
          <a:xfrm>
            <a:off x="3407532" y="1512900"/>
            <a:ext cx="2684400" cy="554100"/>
          </a:xfrm>
          <a:prstGeom prst="leftRightArrow">
            <a:avLst>
              <a:gd name="adj1" fmla="val 50000"/>
              <a:gd name="adj2" fmla="val 50000"/>
            </a:avLst>
          </a:prstGeom>
          <a:solidFill>
            <a:srgbClr val="A5A5A5"/>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Calibri"/>
              <a:buNone/>
            </a:pPr>
            <a:endParaRPr sz="800" b="1" i="0" u="none" strike="noStrike" cap="none">
              <a:solidFill>
                <a:srgbClr val="000000"/>
              </a:solidFill>
              <a:latin typeface="Arial"/>
              <a:ea typeface="Arial"/>
              <a:cs typeface="Arial"/>
              <a:sym typeface="Arial"/>
            </a:endParaRPr>
          </a:p>
        </p:txBody>
      </p:sp>
      <p:sp>
        <p:nvSpPr>
          <p:cNvPr id="298" name="Google Shape;298;gb55ed72e48_0_231">
            <a:extLst>
              <a:ext uri="{C183D7F6-B498-43B3-948B-1728B52AA6E4}">
                <adec:decorative xmlns:adec="http://schemas.microsoft.com/office/drawing/2017/decorative" val="1"/>
              </a:ext>
            </a:extLst>
          </p:cNvPr>
          <p:cNvSpPr/>
          <p:nvPr/>
        </p:nvSpPr>
        <p:spPr>
          <a:xfrm>
            <a:off x="6248907" y="1512900"/>
            <a:ext cx="2684400" cy="554100"/>
          </a:xfrm>
          <a:prstGeom prst="leftRightArrow">
            <a:avLst>
              <a:gd name="adj1" fmla="val 50000"/>
              <a:gd name="adj2" fmla="val 50000"/>
            </a:avLst>
          </a:prstGeom>
          <a:solidFill>
            <a:srgbClr val="A5A5A5"/>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Calibri"/>
              <a:buNone/>
            </a:pPr>
            <a:endParaRPr sz="800" b="1" i="0" u="none" strike="noStrike" cap="none">
              <a:solidFill>
                <a:srgbClr val="000000"/>
              </a:solidFill>
              <a:latin typeface="Arial"/>
              <a:ea typeface="Arial"/>
              <a:cs typeface="Arial"/>
              <a:sym typeface="Arial"/>
            </a:endParaRPr>
          </a:p>
        </p:txBody>
      </p:sp>
      <p:sp>
        <p:nvSpPr>
          <p:cNvPr id="300" name="Google Shape;300;gb55ed72e48_0_231" descr="Science and Engineering Practices&#10;(practicing science) below first arrow&#10;"/>
          <p:cNvSpPr/>
          <p:nvPr/>
        </p:nvSpPr>
        <p:spPr>
          <a:xfrm>
            <a:off x="765350" y="2210425"/>
            <a:ext cx="2286000" cy="2743200"/>
          </a:xfrm>
          <a:prstGeom prst="rect">
            <a:avLst/>
          </a:prstGeom>
          <a:solidFill>
            <a:srgbClr val="0070C0"/>
          </a:solidFill>
          <a:ln w="9525" cap="flat" cmpd="sng">
            <a:solidFill>
              <a:srgbClr val="FFFFF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dirty="0">
                <a:solidFill>
                  <a:schemeClr val="lt1"/>
                </a:solidFill>
                <a:latin typeface="Arial"/>
                <a:ea typeface="Arial"/>
                <a:cs typeface="Arial"/>
                <a:sym typeface="Arial"/>
              </a:rPr>
              <a:t>Science and Engineering Practices</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dirty="0">
                <a:solidFill>
                  <a:schemeClr val="lt1"/>
                </a:solidFill>
                <a:latin typeface="Arial"/>
                <a:ea typeface="Arial"/>
                <a:cs typeface="Arial"/>
                <a:sym typeface="Arial"/>
              </a:rPr>
              <a:t>(practicing science)</a:t>
            </a:r>
            <a:endParaRPr sz="2400" b="0" i="0" u="none" strike="noStrike" cap="none" dirty="0">
              <a:solidFill>
                <a:schemeClr val="lt1"/>
              </a:solidFill>
              <a:latin typeface="Arial"/>
              <a:ea typeface="Arial"/>
              <a:cs typeface="Arial"/>
              <a:sym typeface="Arial"/>
            </a:endParaRPr>
          </a:p>
        </p:txBody>
      </p:sp>
      <p:sp>
        <p:nvSpPr>
          <p:cNvPr id="301" name="Google Shape;301;gb55ed72e48_0_231" descr="Disciplinary Core Ideas&#10;(learning content) below second arrow"/>
          <p:cNvSpPr/>
          <p:nvPr/>
        </p:nvSpPr>
        <p:spPr>
          <a:xfrm>
            <a:off x="3511659" y="2210425"/>
            <a:ext cx="2286000" cy="2743200"/>
          </a:xfrm>
          <a:prstGeom prst="rect">
            <a:avLst/>
          </a:prstGeom>
          <a:solidFill>
            <a:srgbClr val="CC3300"/>
          </a:solidFill>
          <a:ln w="9525" cap="flat" cmpd="sng">
            <a:solidFill>
              <a:srgbClr val="FFFFF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i="0" u="none" strike="noStrike" cap="none" dirty="0">
                <a:solidFill>
                  <a:schemeClr val="lt1"/>
                </a:solidFill>
                <a:latin typeface="Arial"/>
                <a:ea typeface="Arial"/>
                <a:cs typeface="Arial"/>
                <a:sym typeface="Arial"/>
              </a:rPr>
              <a:t>Disciplinary Core Ideas</a:t>
            </a:r>
            <a:endParaRPr sz="140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r>
              <a:rPr lang="en-US" sz="2400" i="0" u="none" strike="noStrike" cap="none" dirty="0">
                <a:solidFill>
                  <a:schemeClr val="lt1"/>
                </a:solidFill>
                <a:latin typeface="Arial"/>
                <a:ea typeface="Arial"/>
                <a:cs typeface="Arial"/>
                <a:sym typeface="Arial"/>
              </a:rPr>
              <a:t>(learning content)</a:t>
            </a:r>
            <a:endParaRPr sz="2400" i="0" u="none" strike="noStrike" cap="none" dirty="0">
              <a:solidFill>
                <a:schemeClr val="lt1"/>
              </a:solidFill>
              <a:latin typeface="Arial"/>
              <a:ea typeface="Arial"/>
              <a:cs typeface="Arial"/>
              <a:sym typeface="Arial"/>
            </a:endParaRPr>
          </a:p>
        </p:txBody>
      </p:sp>
      <p:sp>
        <p:nvSpPr>
          <p:cNvPr id="302" name="Google Shape;302;gb55ed72e48_0_231" descr="Crosscutting Concepts&#10;(connecting science) below third arros"/>
          <p:cNvSpPr/>
          <p:nvPr/>
        </p:nvSpPr>
        <p:spPr>
          <a:xfrm>
            <a:off x="6448100" y="2164625"/>
            <a:ext cx="2286000" cy="2743200"/>
          </a:xfrm>
          <a:prstGeom prst="rect">
            <a:avLst/>
          </a:prstGeom>
          <a:solidFill>
            <a:srgbClr val="5E772D"/>
          </a:solidFill>
          <a:ln w="9525" cap="flat" cmpd="sng">
            <a:solidFill>
              <a:srgbClr val="FFFFF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dirty="0">
                <a:solidFill>
                  <a:schemeClr val="lt1"/>
                </a:solidFill>
                <a:latin typeface="Arial"/>
                <a:ea typeface="Arial"/>
                <a:cs typeface="Arial"/>
                <a:sym typeface="Arial"/>
              </a:rPr>
              <a:t>Crosscutting Concepts</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dirty="0">
                <a:solidFill>
                  <a:schemeClr val="lt1"/>
                </a:solidFill>
                <a:latin typeface="Arial"/>
                <a:ea typeface="Arial"/>
                <a:cs typeface="Arial"/>
                <a:sym typeface="Arial"/>
              </a:rPr>
              <a:t>(connecting science)</a:t>
            </a:r>
            <a:endParaRPr sz="1800" b="0" i="0" u="none" strike="noStrike" cap="none" dirty="0">
              <a:solidFill>
                <a:srgbClr val="E24412"/>
              </a:solidFill>
              <a:latin typeface="Calibri"/>
              <a:ea typeface="Calibri"/>
              <a:cs typeface="Calibri"/>
              <a:sym typeface="Calibri"/>
            </a:endParaRPr>
          </a:p>
        </p:txBody>
      </p:sp>
      <p:sp>
        <p:nvSpPr>
          <p:cNvPr id="303" name="Google Shape;303;gb55ed72e48_0_231" descr="Fourth arrow on page Doing Science"/>
          <p:cNvSpPr/>
          <p:nvPr/>
        </p:nvSpPr>
        <p:spPr>
          <a:xfrm>
            <a:off x="1074525" y="5404225"/>
            <a:ext cx="7659600" cy="554100"/>
          </a:xfrm>
          <a:prstGeom prst="leftRightArrow">
            <a:avLst>
              <a:gd name="adj1" fmla="val 50000"/>
              <a:gd name="adj2" fmla="val 50000"/>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Doing Science</a:t>
            </a:r>
            <a:endParaRPr sz="2100" b="0" i="0" u="none" strike="noStrike" cap="none">
              <a:solidFill>
                <a:srgbClr val="000000"/>
              </a:solidFill>
              <a:latin typeface="Arial"/>
              <a:ea typeface="Arial"/>
              <a:cs typeface="Arial"/>
              <a:sym typeface="Arial"/>
            </a:endParaRPr>
          </a:p>
        </p:txBody>
      </p:sp>
      <p:sp>
        <p:nvSpPr>
          <p:cNvPr id="295" name="Google Shape;295;gb55ed72e48_0_231"/>
          <p:cNvSpPr txBox="1">
            <a:spLocks noGrp="1"/>
          </p:cNvSpPr>
          <p:nvPr>
            <p:ph type="ftr" idx="11"/>
          </p:nvPr>
        </p:nvSpPr>
        <p:spPr>
          <a:xfrm>
            <a:off x="1942415" y="6135809"/>
            <a:ext cx="57165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 An Excellent Education for Every Student Every Day ·</a:t>
            </a:r>
            <a:endParaRPr/>
          </a:p>
        </p:txBody>
      </p:sp>
    </p:spTree>
  </p:cSld>
  <p:clrMapOvr>
    <a:masterClrMapping/>
  </p:clrMapOvr>
</p:sld>
</file>

<file path=ppt/theme/theme1.xml><?xml version="1.0" encoding="utf-8"?>
<a:theme xmlns:a="http://schemas.openxmlformats.org/drawingml/2006/main" name="Wisp">
  <a:themeElements>
    <a:clrScheme name="Wisp">
      <a:dk1>
        <a:srgbClr val="000000"/>
      </a:dk1>
      <a:lt1>
        <a:srgbClr val="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4522</Words>
  <Application>Microsoft Office PowerPoint</Application>
  <PresentationFormat>On-screen Show (4:3)</PresentationFormat>
  <Paragraphs>374</Paragraphs>
  <Slides>32</Slides>
  <Notes>32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Roboto</vt:lpstr>
      <vt:lpstr>Arial</vt:lpstr>
      <vt:lpstr>Calibri</vt:lpstr>
      <vt:lpstr>Century Gothic</vt:lpstr>
      <vt:lpstr>Permanent Marker</vt:lpstr>
      <vt:lpstr>Roboto Light</vt:lpstr>
      <vt:lpstr>Merriweather</vt:lpstr>
      <vt:lpstr>Noto Sans Symbols</vt:lpstr>
      <vt:lpstr>Open Sans</vt:lpstr>
      <vt:lpstr>Comfortaa</vt:lpstr>
      <vt:lpstr>Wisp</vt:lpstr>
      <vt:lpstr>Simple Light</vt:lpstr>
      <vt:lpstr>Alaska Science Standards K-2 Overview</vt:lpstr>
      <vt:lpstr>Zoom Tips</vt:lpstr>
      <vt:lpstr>Meet Your Presenters</vt:lpstr>
      <vt:lpstr>Welcome Survey</vt:lpstr>
      <vt:lpstr>Break the Ice</vt:lpstr>
      <vt:lpstr>Learning Outcomes</vt:lpstr>
      <vt:lpstr>Community Agreements</vt:lpstr>
      <vt:lpstr>Science GLEs vs  in Alaska</vt:lpstr>
      <vt:lpstr>Science Standards for Alaska</vt:lpstr>
      <vt:lpstr>Understanding the Science Standards is a piece of cake!</vt:lpstr>
      <vt:lpstr> Science &amp; Engineering Practices</vt:lpstr>
      <vt:lpstr>Disciplinary Core Ideas</vt:lpstr>
      <vt:lpstr>Crosscutting Concepts</vt:lpstr>
      <vt:lpstr>The 3 Dimensions of the  Science Standards</vt:lpstr>
      <vt:lpstr>Phenomena</vt:lpstr>
      <vt:lpstr>Let’s Explore</vt:lpstr>
      <vt:lpstr>Your turn!</vt:lpstr>
      <vt:lpstr>Language Shifts</vt:lpstr>
      <vt:lpstr>Building a Lesson with SSAs</vt:lpstr>
      <vt:lpstr>Lesson Part 1</vt:lpstr>
      <vt:lpstr>Lesson Part 2</vt:lpstr>
      <vt:lpstr>Lesson Part 3</vt:lpstr>
      <vt:lpstr>Breakout Rooms</vt:lpstr>
      <vt:lpstr>Making this Work Actionable</vt:lpstr>
      <vt:lpstr>Your Turn</vt:lpstr>
      <vt:lpstr>Something you can use</vt:lpstr>
      <vt:lpstr>Exit Survey</vt:lpstr>
      <vt:lpstr>Contact</vt:lpstr>
      <vt:lpstr>NSTA and DEED and NGSS lesson plan resources </vt:lpstr>
      <vt:lpstr>Additional Resources</vt:lpstr>
      <vt:lpstr>More Additional Resources</vt:lpstr>
      <vt:lpstr>Open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 Science Standards K-2 Overview</dc:title>
  <dc:creator>Bjorn Wolter</dc:creator>
  <cp:lastModifiedBy>Bjorn Wolter</cp:lastModifiedBy>
  <cp:revision>18</cp:revision>
  <cp:lastPrinted>2021-02-19T23:01:21Z</cp:lastPrinted>
  <dcterms:created xsi:type="dcterms:W3CDTF">2020-12-23T19:47:31Z</dcterms:created>
  <dcterms:modified xsi:type="dcterms:W3CDTF">2021-02-19T23:04:45Z</dcterms:modified>
</cp:coreProperties>
</file>